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3" r:id="rId6"/>
    <p:sldId id="261" r:id="rId7"/>
    <p:sldId id="264" r:id="rId8"/>
    <p:sldId id="262" r:id="rId9"/>
    <p:sldId id="268" r:id="rId10"/>
    <p:sldId id="266" r:id="rId11"/>
    <p:sldId id="267" r:id="rId12"/>
    <p:sldId id="269" r:id="rId13"/>
    <p:sldId id="265" r:id="rId14"/>
    <p:sldId id="270" r:id="rId15"/>
    <p:sldId id="271" r:id="rId16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ja Šikovec" userId="05b0d955-8db8-41c5-b90b-8fc199c53ce1" providerId="ADAL" clId="{FCADEBDA-2EC7-460E-B2D2-18BDFC42E310}"/>
    <pc:docChg chg="modSld">
      <pc:chgData name="Sanja Šikovec" userId="05b0d955-8db8-41c5-b90b-8fc199c53ce1" providerId="ADAL" clId="{FCADEBDA-2EC7-460E-B2D2-18BDFC42E310}" dt="2020-05-27T09:17:45.066" v="24" actId="20577"/>
      <pc:docMkLst>
        <pc:docMk/>
      </pc:docMkLst>
      <pc:sldChg chg="modSp mod">
        <pc:chgData name="Sanja Šikovec" userId="05b0d955-8db8-41c5-b90b-8fc199c53ce1" providerId="ADAL" clId="{FCADEBDA-2EC7-460E-B2D2-18BDFC42E310}" dt="2020-05-27T09:17:45.066" v="24" actId="20577"/>
        <pc:sldMkLst>
          <pc:docMk/>
          <pc:sldMk cId="0" sldId="256"/>
        </pc:sldMkLst>
        <pc:spChg chg="mod">
          <ac:chgData name="Sanja Šikovec" userId="05b0d955-8db8-41c5-b90b-8fc199c53ce1" providerId="ADAL" clId="{FCADEBDA-2EC7-460E-B2D2-18BDFC42E310}" dt="2020-05-27T09:17:45.066" v="24" actId="20577"/>
          <ac:spMkLst>
            <pc:docMk/>
            <pc:sldMk cId="0" sldId="256"/>
            <ac:spMk id="4" creationId="{23FAD3EE-B17D-4DCA-945A-03327E9293C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391DF-093A-4EA3-A0BF-EE941D91EDE6}" type="datetimeFigureOut">
              <a:rPr lang="sl-SI" smtClean="0"/>
              <a:t>27. 05. 2020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5BC49-C461-421C-888D-F4720209108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64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aven konek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slov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25" name="Podnaslov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l-SI"/>
              <a:t>Kliknite, če želite urediti slog podnaslova matrice</a:t>
            </a:r>
            <a:endParaRPr kumimoji="0" lang="en-US"/>
          </a:p>
        </p:txBody>
      </p:sp>
      <p:sp>
        <p:nvSpPr>
          <p:cNvPr id="31" name="Ograda datuma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1B755D9-91D6-4EA2-89CE-69A3B2ECF943}" type="datetimeFigureOut">
              <a:rPr lang="sl-SI" smtClean="0"/>
              <a:t>27. 05. 2020</a:t>
            </a:fld>
            <a:endParaRPr lang="sl-SI"/>
          </a:p>
        </p:txBody>
      </p:sp>
      <p:sp>
        <p:nvSpPr>
          <p:cNvPr id="18" name="Ograda noge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sl-SI"/>
          </a:p>
        </p:txBody>
      </p:sp>
      <p:sp>
        <p:nvSpPr>
          <p:cNvPr id="29" name="Ograda številke diapozitiva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56868D3-6A83-445E-8CB4-AFDE9CC981EB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55D9-91D6-4EA2-89CE-69A3B2ECF943}" type="datetimeFigureOut">
              <a:rPr lang="sl-SI" smtClean="0"/>
              <a:t>27. 05. 2020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868D3-6A83-445E-8CB4-AFDE9CC981E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51B755D9-91D6-4EA2-89CE-69A3B2ECF943}" type="datetimeFigureOut">
              <a:rPr lang="sl-SI" smtClean="0"/>
              <a:t>27. 05. 2020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56868D3-6A83-445E-8CB4-AFDE9CC981E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55D9-91D6-4EA2-89CE-69A3B2ECF943}" type="datetimeFigureOut">
              <a:rPr lang="sl-SI" smtClean="0"/>
              <a:t>27. 05. 2020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868D3-6A83-445E-8CB4-AFDE9CC981E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l-SI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1B755D9-91D6-4EA2-89CE-69A3B2ECF943}" type="datetimeFigureOut">
              <a:rPr lang="sl-SI" smtClean="0"/>
              <a:t>27. 05. 2020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956868D3-6A83-445E-8CB4-AFDE9CC981EB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55D9-91D6-4EA2-89CE-69A3B2ECF943}" type="datetimeFigureOut">
              <a:rPr lang="sl-SI" smtClean="0"/>
              <a:t>27. 05. 2020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868D3-6A83-445E-8CB4-AFDE9CC981E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l-SI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l-SI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55D9-91D6-4EA2-89CE-69A3B2ECF943}" type="datetimeFigureOut">
              <a:rPr lang="sl-SI" smtClean="0"/>
              <a:t>27. 05. 2020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868D3-6A83-445E-8CB4-AFDE9CC981E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55D9-91D6-4EA2-89CE-69A3B2ECF943}" type="datetimeFigureOut">
              <a:rPr lang="sl-SI" smtClean="0"/>
              <a:t>27. 05. 2020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868D3-6A83-445E-8CB4-AFDE9CC981E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1B755D9-91D6-4EA2-89CE-69A3B2ECF943}" type="datetimeFigureOut">
              <a:rPr lang="sl-SI" smtClean="0"/>
              <a:t>27. 05. 2020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868D3-6A83-445E-8CB4-AFDE9CC981E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55D9-91D6-4EA2-89CE-69A3B2ECF943}" type="datetimeFigureOut">
              <a:rPr lang="sl-SI" smtClean="0"/>
              <a:t>27. 05. 2020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868D3-6A83-445E-8CB4-AFDE9CC981E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avokotni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sl-SI"/>
              <a:t>Kliknite, če želite urediti slog naslova matrice</a:t>
            </a:r>
            <a:endParaRPr kumimoji="0" lang="en-US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55D9-91D6-4EA2-89CE-69A3B2ECF943}" type="datetimeFigureOut">
              <a:rPr lang="sl-SI" smtClean="0"/>
              <a:t>27. 05. 2020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868D3-6A83-445E-8CB4-AFDE9CC981EB}" type="slidenum">
              <a:rPr lang="sl-SI" smtClean="0"/>
              <a:t>‹#›</a:t>
            </a:fld>
            <a:endParaRPr lang="sl-SI"/>
          </a:p>
        </p:txBody>
      </p:sp>
      <p:sp>
        <p:nvSpPr>
          <p:cNvPr id="10" name="Ograda slike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l-SI"/>
              <a:t>Kliknite ikono, če želite dodati sliko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Ograda naslova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31" name="Ograda besedila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/>
              <a:t>Kliknite, če želite urediti sloge besedila matrice</a:t>
            </a:r>
          </a:p>
          <a:p>
            <a:pPr lvl="1" eaLnBrk="1" latinLnBrk="0" hangingPunct="1"/>
            <a:r>
              <a:rPr kumimoji="0" lang="sl-SI"/>
              <a:t>Druga raven</a:t>
            </a:r>
          </a:p>
          <a:p>
            <a:pPr lvl="2" eaLnBrk="1" latinLnBrk="0" hangingPunct="1"/>
            <a:r>
              <a:rPr kumimoji="0" lang="sl-SI"/>
              <a:t>Tretja raven</a:t>
            </a:r>
          </a:p>
          <a:p>
            <a:pPr lvl="3" eaLnBrk="1" latinLnBrk="0" hangingPunct="1"/>
            <a:r>
              <a:rPr kumimoji="0" lang="sl-SI"/>
              <a:t>Četrta raven</a:t>
            </a:r>
          </a:p>
          <a:p>
            <a:pPr lvl="4" eaLnBrk="1" latinLnBrk="0" hangingPunct="1"/>
            <a:r>
              <a:rPr kumimoji="0" lang="sl-SI"/>
              <a:t>Peta raven</a:t>
            </a:r>
            <a:endParaRPr kumimoji="0" lang="en-US"/>
          </a:p>
        </p:txBody>
      </p:sp>
      <p:sp>
        <p:nvSpPr>
          <p:cNvPr id="27" name="Ograda datuma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1B755D9-91D6-4EA2-89CE-69A3B2ECF943}" type="datetimeFigureOut">
              <a:rPr lang="sl-SI" smtClean="0"/>
              <a:t>27. 05. 2020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sl-SI"/>
          </a:p>
        </p:txBody>
      </p:sp>
      <p:sp>
        <p:nvSpPr>
          <p:cNvPr id="16" name="Ograda številke diapozitiva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56868D3-6A83-445E-8CB4-AFDE9CC981EB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771481" y="-34658"/>
            <a:ext cx="5105400" cy="2868168"/>
          </a:xfrm>
        </p:spPr>
        <p:txBody>
          <a:bodyPr/>
          <a:lstStyle/>
          <a:p>
            <a:r>
              <a:rPr lang="sl-SI" sz="5400" dirty="0"/>
              <a:t>SREDNJEVEŠKA MESTA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Pravokotnik: zaokroženi vogali 3">
            <a:extLst>
              <a:ext uri="{FF2B5EF4-FFF2-40B4-BE49-F238E27FC236}">
                <a16:creationId xmlns:a16="http://schemas.microsoft.com/office/drawing/2014/main" id="{23FAD3EE-B17D-4DCA-945A-03327E9293CD}"/>
              </a:ext>
            </a:extLst>
          </p:cNvPr>
          <p:cNvSpPr/>
          <p:nvPr/>
        </p:nvSpPr>
        <p:spPr>
          <a:xfrm>
            <a:off x="467544" y="3068961"/>
            <a:ext cx="6624736" cy="34563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/>
              <a:t>Pozdravljeni</a:t>
            </a:r>
            <a:r>
              <a:rPr lang="en-US" sz="2400" dirty="0"/>
              <a:t>!</a:t>
            </a:r>
          </a:p>
          <a:p>
            <a:endParaRPr lang="en-US" sz="2400" dirty="0"/>
          </a:p>
          <a:p>
            <a:r>
              <a:rPr lang="en-US" sz="2400" dirty="0"/>
              <a:t>V </a:t>
            </a:r>
            <a:r>
              <a:rPr lang="en-US" sz="2400" dirty="0" err="1"/>
              <a:t>naslednjih</a:t>
            </a:r>
            <a:r>
              <a:rPr lang="en-US" sz="2400" dirty="0"/>
              <a:t> </a:t>
            </a:r>
            <a:r>
              <a:rPr lang="en-US" sz="2400" dirty="0" err="1"/>
              <a:t>dveh</a:t>
            </a:r>
            <a:r>
              <a:rPr lang="en-US" sz="2400" dirty="0"/>
              <a:t> </a:t>
            </a:r>
            <a:r>
              <a:rPr lang="en-US" sz="2400" dirty="0" err="1"/>
              <a:t>urah</a:t>
            </a:r>
            <a:r>
              <a:rPr lang="en-US" sz="2400"/>
              <a:t> boste</a:t>
            </a:r>
            <a:r>
              <a:rPr lang="en-US" sz="2400" dirty="0"/>
              <a:t> </a:t>
            </a:r>
            <a:r>
              <a:rPr lang="en-US" sz="2400" dirty="0" err="1"/>
              <a:t>spoznali</a:t>
            </a:r>
            <a:r>
              <a:rPr lang="en-US" sz="2400" dirty="0"/>
              <a:t> </a:t>
            </a:r>
            <a:r>
              <a:rPr lang="en-US" sz="2400" dirty="0" err="1"/>
              <a:t>mestni</a:t>
            </a:r>
            <a:r>
              <a:rPr lang="en-US" sz="2400" dirty="0"/>
              <a:t> </a:t>
            </a:r>
            <a:r>
              <a:rPr lang="en-US" sz="2400" dirty="0" err="1"/>
              <a:t>utrip</a:t>
            </a:r>
            <a:r>
              <a:rPr lang="en-US" sz="2400" dirty="0"/>
              <a:t> v </a:t>
            </a:r>
            <a:r>
              <a:rPr lang="en-US" sz="2400" dirty="0" err="1"/>
              <a:t>srednjem</a:t>
            </a:r>
            <a:r>
              <a:rPr lang="en-US" sz="2400" dirty="0"/>
              <a:t> </a:t>
            </a:r>
            <a:r>
              <a:rPr lang="en-US" sz="2400" dirty="0" err="1"/>
              <a:t>veku</a:t>
            </a:r>
            <a:r>
              <a:rPr lang="en-US" sz="2400" dirty="0"/>
              <a:t>. </a:t>
            </a:r>
            <a:r>
              <a:rPr lang="en-US" sz="2400" dirty="0" err="1"/>
              <a:t>Odprite</a:t>
            </a:r>
            <a:r>
              <a:rPr lang="en-US" sz="2400" dirty="0"/>
              <a:t> </a:t>
            </a:r>
            <a:r>
              <a:rPr lang="en-US" sz="2400" dirty="0" err="1"/>
              <a:t>učbenike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strani</a:t>
            </a:r>
            <a:r>
              <a:rPr lang="en-US" sz="2400" dirty="0"/>
              <a:t> 156 in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preberite</a:t>
            </a:r>
            <a:r>
              <a:rPr lang="en-US" sz="2400" dirty="0"/>
              <a:t> </a:t>
            </a:r>
            <a:r>
              <a:rPr lang="en-US" sz="2400" dirty="0" err="1"/>
              <a:t>snov</a:t>
            </a:r>
            <a:r>
              <a:rPr lang="en-US" sz="2400" dirty="0"/>
              <a:t> </a:t>
            </a:r>
            <a:r>
              <a:rPr lang="en-US" sz="2400" dirty="0" err="1"/>
              <a:t>vse</a:t>
            </a:r>
            <a:r>
              <a:rPr lang="en-US" sz="2400" dirty="0"/>
              <a:t> do 159. </a:t>
            </a:r>
            <a:r>
              <a:rPr lang="en-US" sz="2400" dirty="0" err="1"/>
              <a:t>Nato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oglejte</a:t>
            </a:r>
            <a:r>
              <a:rPr lang="en-US" sz="2400" dirty="0"/>
              <a:t> </a:t>
            </a:r>
            <a:r>
              <a:rPr lang="en-US" sz="2400" dirty="0" err="1"/>
              <a:t>prosojnice</a:t>
            </a:r>
            <a:r>
              <a:rPr lang="en-US" sz="2400" dirty="0"/>
              <a:t> </a:t>
            </a:r>
            <a:r>
              <a:rPr lang="en-US" sz="2400" dirty="0" err="1"/>
              <a:t>ter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zapišite</a:t>
            </a:r>
            <a:r>
              <a:rPr lang="en-US" sz="2400" dirty="0"/>
              <a:t> </a:t>
            </a:r>
            <a:r>
              <a:rPr lang="en-US" sz="2400" dirty="0" err="1"/>
              <a:t>posamezne</a:t>
            </a:r>
            <a:r>
              <a:rPr lang="en-US" sz="2400" dirty="0"/>
              <a:t> </a:t>
            </a:r>
            <a:r>
              <a:rPr lang="en-US" sz="2400" dirty="0" err="1"/>
              <a:t>točke</a:t>
            </a:r>
            <a:r>
              <a:rPr lang="en-US" sz="2400" dirty="0"/>
              <a:t>. </a:t>
            </a:r>
            <a:endParaRPr lang="en-SI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kužni boln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928670"/>
            <a:ext cx="3571900" cy="4913725"/>
          </a:xfrm>
          <a:prstGeom prst="rect">
            <a:avLst/>
          </a:prstGeom>
        </p:spPr>
      </p:pic>
      <p:pic>
        <p:nvPicPr>
          <p:cNvPr id="3" name="Slika 2" descr="gobavec.jpg"/>
          <p:cNvPicPr>
            <a:picLocks noChangeAspect="1"/>
          </p:cNvPicPr>
          <p:nvPr/>
        </p:nvPicPr>
        <p:blipFill>
          <a:blip r:embed="rId3" cstate="print"/>
          <a:srcRect l="3333" r="3344" b="792"/>
          <a:stretch>
            <a:fillRect/>
          </a:stretch>
        </p:blipFill>
        <p:spPr>
          <a:xfrm>
            <a:off x="4000496" y="1571612"/>
            <a:ext cx="4000528" cy="4000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uščanje krv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85728"/>
            <a:ext cx="3888432" cy="4901044"/>
          </a:xfrm>
          <a:prstGeom prst="rect">
            <a:avLst/>
          </a:prstGeom>
        </p:spPr>
      </p:pic>
      <p:pic>
        <p:nvPicPr>
          <p:cNvPr id="3" name="Slika 2" descr="porodniški sto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285728"/>
            <a:ext cx="3888432" cy="4335602"/>
          </a:xfrm>
          <a:prstGeom prst="rect">
            <a:avLst/>
          </a:prstGeom>
        </p:spPr>
      </p:pic>
      <p:pic>
        <p:nvPicPr>
          <p:cNvPr id="4" name="Slika 3" descr="hodalic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496" y="2753544"/>
            <a:ext cx="4139537" cy="410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714348" y="1071546"/>
            <a:ext cx="67866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>
                <a:solidFill>
                  <a:schemeClr val="accent6">
                    <a:lumMod val="75000"/>
                  </a:schemeClr>
                </a:solidFill>
              </a:rPr>
              <a:t>MESTNO ŽIVLJENJE</a:t>
            </a:r>
            <a:r>
              <a:rPr lang="sl-SI" sz="2800" dirty="0"/>
              <a:t>:</a:t>
            </a:r>
          </a:p>
          <a:p>
            <a:pPr>
              <a:buFontTx/>
              <a:buChar char="-"/>
            </a:pPr>
            <a:r>
              <a:rPr lang="sl-SI" sz="2800" dirty="0"/>
              <a:t> delo v delavnicah, oznanjalo zvonjenje,</a:t>
            </a:r>
          </a:p>
          <a:p>
            <a:pPr>
              <a:buFontTx/>
              <a:buChar char="-"/>
            </a:pPr>
            <a:r>
              <a:rPr lang="sl-SI" sz="2800" dirty="0"/>
              <a:t> </a:t>
            </a:r>
            <a:r>
              <a:rPr lang="sl-SI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mestni klicar</a:t>
            </a:r>
            <a:r>
              <a:rPr lang="sl-SI" sz="2800" dirty="0"/>
              <a:t>: oznanjal novice,</a:t>
            </a:r>
          </a:p>
          <a:p>
            <a:pPr>
              <a:buFontTx/>
              <a:buChar char="-"/>
            </a:pPr>
            <a:r>
              <a:rPr lang="sl-SI" sz="2800" dirty="0"/>
              <a:t> hiše majhne, visoke,</a:t>
            </a:r>
          </a:p>
          <a:p>
            <a:pPr>
              <a:buFontTx/>
              <a:buChar char="-"/>
            </a:pPr>
            <a:r>
              <a:rPr lang="sl-SI" sz="2800" dirty="0"/>
              <a:t> slaba higiena.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učitel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928670"/>
            <a:ext cx="3312368" cy="5256851"/>
          </a:xfrm>
          <a:prstGeom prst="rect">
            <a:avLst/>
          </a:prstGeom>
        </p:spPr>
      </p:pic>
      <p:pic>
        <p:nvPicPr>
          <p:cNvPr id="3" name="Slika 2" descr="bolnišni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642918"/>
            <a:ext cx="3744416" cy="5895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928662" y="642918"/>
            <a:ext cx="64294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>
                <a:solidFill>
                  <a:schemeClr val="accent6">
                    <a:lumMod val="75000"/>
                  </a:schemeClr>
                </a:solidFill>
              </a:rPr>
              <a:t>ŠOLSTVO</a:t>
            </a:r>
            <a:r>
              <a:rPr lang="sl-SI" dirty="0"/>
              <a:t>:</a:t>
            </a:r>
          </a:p>
          <a:p>
            <a:pPr>
              <a:buFontTx/>
              <a:buChar char="-"/>
            </a:pPr>
            <a:r>
              <a:rPr lang="sl-SI" sz="2800" dirty="0"/>
              <a:t>Mestni učitelji, šole: branje, pisanje, računanje</a:t>
            </a:r>
          </a:p>
          <a:p>
            <a:pPr>
              <a:buFontTx/>
              <a:buChar char="-"/>
            </a:pPr>
            <a:r>
              <a:rPr lang="sl-SI" sz="2800" dirty="0"/>
              <a:t> </a:t>
            </a:r>
            <a:r>
              <a:rPr lang="sl-SI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UNIVERZE </a:t>
            </a:r>
            <a:r>
              <a:rPr lang="sl-SI" sz="2800" dirty="0"/>
              <a:t>– 1. v Bologni, 11. st., študentje imeli posebne položaje (oproščeni davkov, vojske).</a:t>
            </a:r>
          </a:p>
        </p:txBody>
      </p:sp>
      <p:sp>
        <p:nvSpPr>
          <p:cNvPr id="3" name="PoljeZBesedilom 2"/>
          <p:cNvSpPr txBox="1"/>
          <p:nvPr/>
        </p:nvSpPr>
        <p:spPr>
          <a:xfrm>
            <a:off x="1000100" y="3643314"/>
            <a:ext cx="642942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>
                <a:solidFill>
                  <a:schemeClr val="accent6">
                    <a:lumMod val="75000"/>
                  </a:schemeClr>
                </a:solidFill>
              </a:rPr>
              <a:t>JUDJE</a:t>
            </a:r>
            <a:r>
              <a:rPr lang="sl-SI" sz="2800" dirty="0"/>
              <a:t>:</a:t>
            </a:r>
          </a:p>
          <a:p>
            <a:pPr>
              <a:buFontTx/>
              <a:buChar char="-"/>
            </a:pPr>
            <a:r>
              <a:rPr lang="sl-SI" sz="2800" dirty="0"/>
              <a:t> geto,</a:t>
            </a:r>
          </a:p>
          <a:p>
            <a:pPr>
              <a:buFontTx/>
              <a:buChar char="-"/>
            </a:pPr>
            <a:r>
              <a:rPr lang="sl-SI" sz="2800" dirty="0"/>
              <a:t> trgovina, denarni posli,</a:t>
            </a:r>
          </a:p>
          <a:p>
            <a:pPr>
              <a:buFontTx/>
              <a:buChar char="-"/>
            </a:pPr>
            <a:r>
              <a:rPr lang="sl-SI" sz="2800" dirty="0"/>
              <a:t> neenakopravni zaradi drugačne vere,</a:t>
            </a:r>
          </a:p>
          <a:p>
            <a:pPr>
              <a:buFontTx/>
              <a:buChar char="-"/>
            </a:pPr>
            <a:r>
              <a:rPr lang="sl-SI" sz="2800" dirty="0"/>
              <a:t> preganjanje, selitve.</a:t>
            </a:r>
          </a:p>
          <a:p>
            <a:pPr>
              <a:buFontTx/>
              <a:buChar char="-"/>
            </a:pP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2"/>
          <p:cNvSpPr txBox="1"/>
          <p:nvPr/>
        </p:nvSpPr>
        <p:spPr>
          <a:xfrm>
            <a:off x="251520" y="188640"/>
            <a:ext cx="642942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>
                <a:solidFill>
                  <a:schemeClr val="accent6">
                    <a:lumMod val="75000"/>
                  </a:schemeClr>
                </a:solidFill>
              </a:rPr>
              <a:t>CEHI</a:t>
            </a:r>
            <a:r>
              <a:rPr lang="sl-SI" sz="2800" dirty="0"/>
              <a:t>:</a:t>
            </a:r>
          </a:p>
          <a:p>
            <a:pPr>
              <a:buFontTx/>
              <a:buChar char="-"/>
            </a:pPr>
            <a:r>
              <a:rPr lang="sl-SI" sz="2800" dirty="0"/>
              <a:t> povezovanje obrtnikov iste stroke,</a:t>
            </a:r>
          </a:p>
          <a:p>
            <a:pPr>
              <a:buFontTx/>
              <a:buChar char="-"/>
            </a:pPr>
            <a:r>
              <a:rPr lang="sl-SI" sz="2800" dirty="0"/>
              <a:t> cehovski mojstri, </a:t>
            </a:r>
          </a:p>
          <a:p>
            <a:pPr>
              <a:buFontTx/>
              <a:buChar char="-"/>
            </a:pPr>
            <a:r>
              <a:rPr lang="sl-SI" sz="2800" dirty="0"/>
              <a:t> stroga pravila, </a:t>
            </a:r>
          </a:p>
          <a:p>
            <a:pPr>
              <a:buFontTx/>
              <a:buChar char="-"/>
            </a:pPr>
            <a:r>
              <a:rPr lang="sl-SI" sz="2800" dirty="0"/>
              <a:t> pomoč sirotam, </a:t>
            </a:r>
          </a:p>
          <a:p>
            <a:r>
              <a:rPr lang="sl-SI" sz="2800" dirty="0"/>
              <a:t>vdovam.</a:t>
            </a:r>
          </a:p>
          <a:p>
            <a:pPr>
              <a:buFontTx/>
              <a:buChar char="-"/>
            </a:pPr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96"/>
          <a:stretch/>
        </p:blipFill>
        <p:spPr bwMode="auto">
          <a:xfrm>
            <a:off x="251520" y="2996952"/>
            <a:ext cx="4449975" cy="2979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9786"/>
            <a:ext cx="4046190" cy="5211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977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115196" cy="748684"/>
          </a:xfrm>
        </p:spPr>
        <p:txBody>
          <a:bodyPr/>
          <a:lstStyle/>
          <a:p>
            <a:r>
              <a:rPr lang="sl-SI" dirty="0"/>
              <a:t>1. NASTANEK SRED. MEST</a:t>
            </a:r>
          </a:p>
        </p:txBody>
      </p:sp>
      <p:sp>
        <p:nvSpPr>
          <p:cNvPr id="3" name="PoljeZBesedilom 2"/>
          <p:cNvSpPr txBox="1"/>
          <p:nvPr/>
        </p:nvSpPr>
        <p:spPr>
          <a:xfrm>
            <a:off x="428596" y="1643050"/>
            <a:ext cx="71438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chemeClr val="tx2">
                    <a:lumMod val="75000"/>
                  </a:schemeClr>
                </a:solidFill>
              </a:rPr>
              <a:t>Vzroki</a:t>
            </a:r>
            <a:r>
              <a:rPr lang="sl-SI" sz="2400" dirty="0"/>
              <a:t>:</a:t>
            </a:r>
          </a:p>
          <a:p>
            <a:pPr>
              <a:buFontTx/>
              <a:buChar char="-"/>
            </a:pPr>
            <a:r>
              <a:rPr lang="sl-SI" sz="2400" dirty="0"/>
              <a:t>trgovci potrebovali stalne naselbine – počitek med potovanji, možnost trgovanja, varnosti.</a:t>
            </a:r>
          </a:p>
          <a:p>
            <a:pPr>
              <a:buFontTx/>
              <a:buChar char="-"/>
            </a:pPr>
            <a:endParaRPr lang="sl-SI" sz="2400" dirty="0"/>
          </a:p>
          <a:p>
            <a:r>
              <a:rPr lang="sl-SI" sz="2400" b="1" dirty="0">
                <a:solidFill>
                  <a:schemeClr val="tx2">
                    <a:lumMod val="75000"/>
                  </a:schemeClr>
                </a:solidFill>
              </a:rPr>
              <a:t>Mesta nastajala</a:t>
            </a:r>
            <a:r>
              <a:rPr lang="sl-SI" sz="2400" dirty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sl-SI" sz="2400" dirty="0"/>
              <a:t> ob trgovskih poteh,</a:t>
            </a:r>
          </a:p>
          <a:p>
            <a:pPr>
              <a:buFont typeface="Arial" pitchFamily="34" charset="0"/>
              <a:buChar char="•"/>
            </a:pPr>
            <a:r>
              <a:rPr lang="sl-SI" sz="2400" dirty="0"/>
              <a:t> pod gradom,</a:t>
            </a:r>
          </a:p>
          <a:p>
            <a:pPr>
              <a:buFont typeface="Arial" pitchFamily="34" charset="0"/>
              <a:buChar char="•"/>
            </a:pPr>
            <a:r>
              <a:rPr lang="sl-SI" sz="2400" dirty="0"/>
              <a:t> ob rekah,</a:t>
            </a:r>
          </a:p>
          <a:p>
            <a:pPr>
              <a:buFont typeface="Arial" pitchFamily="34" charset="0"/>
              <a:buChar char="•"/>
            </a:pPr>
            <a:r>
              <a:rPr lang="sl-SI" sz="2400" dirty="0"/>
              <a:t> ob vznožjih hribov,</a:t>
            </a:r>
          </a:p>
          <a:p>
            <a:pPr>
              <a:buFont typeface="Arial" pitchFamily="34" charset="0"/>
              <a:buChar char="•"/>
            </a:pPr>
            <a:r>
              <a:rPr lang="sl-SI" sz="2400" dirty="0"/>
              <a:t> zraven samostana, cerkve.</a:t>
            </a:r>
          </a:p>
          <a:p>
            <a:pPr>
              <a:buFont typeface="Arial" pitchFamily="34" charset="0"/>
              <a:buChar char="•"/>
            </a:pPr>
            <a:endParaRPr lang="sl-SI" sz="2400" dirty="0"/>
          </a:p>
          <a:p>
            <a:r>
              <a:rPr lang="sl-SI" sz="2400" dirty="0"/>
              <a:t>Mesto je ustanovil </a:t>
            </a: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</a:rPr>
              <a:t>MESTNI GOSPOD </a:t>
            </a:r>
            <a:r>
              <a:rPr lang="sl-SI" sz="2400" dirty="0"/>
              <a:t>(plemič, škof).</a:t>
            </a:r>
          </a:p>
          <a:p>
            <a:endParaRPr lang="sl-SI" dirty="0"/>
          </a:p>
          <a:p>
            <a:endParaRPr lang="sl-SI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mesto srednji vek.jpg"/>
          <p:cNvPicPr>
            <a:picLocks noChangeAspect="1"/>
          </p:cNvPicPr>
          <p:nvPr/>
        </p:nvPicPr>
        <p:blipFill>
          <a:blip r:embed="rId2" cstate="print"/>
          <a:srcRect r="990" b="1058"/>
          <a:stretch>
            <a:fillRect/>
          </a:stretch>
        </p:blipFill>
        <p:spPr>
          <a:xfrm>
            <a:off x="571472" y="357166"/>
            <a:ext cx="7143800" cy="6000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00042"/>
            <a:ext cx="762000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Slika 2" descr="srednjeveški ptu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928670"/>
            <a:ext cx="7663359" cy="5616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6829444" cy="680068"/>
          </a:xfrm>
        </p:spPr>
        <p:txBody>
          <a:bodyPr/>
          <a:lstStyle/>
          <a:p>
            <a:r>
              <a:rPr lang="sl-SI" dirty="0"/>
              <a:t>2. Videz in ureditev mest</a:t>
            </a:r>
          </a:p>
        </p:txBody>
      </p:sp>
      <p:sp>
        <p:nvSpPr>
          <p:cNvPr id="3" name="PoljeZBesedilom 2"/>
          <p:cNvSpPr txBox="1"/>
          <p:nvPr/>
        </p:nvSpPr>
        <p:spPr>
          <a:xfrm>
            <a:off x="428596" y="1357298"/>
            <a:ext cx="72866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sl-SI" sz="2400" dirty="0"/>
              <a:t>Od mestnega gospoda dobili mestne pravice (do obzidja, do sejmov, do osebne svobode, do samouprave, sodstva …).</a:t>
            </a:r>
          </a:p>
          <a:p>
            <a:endParaRPr lang="sl-SI" sz="2400" dirty="0"/>
          </a:p>
          <a:p>
            <a:pPr>
              <a:buFontTx/>
              <a:buChar char="-"/>
            </a:pPr>
            <a:r>
              <a:rPr lang="sl-SI" sz="2400" dirty="0"/>
              <a:t> Mesto je vodil </a:t>
            </a:r>
            <a:r>
              <a:rPr lang="sl-SI" sz="2400" b="1" dirty="0">
                <a:solidFill>
                  <a:schemeClr val="accent2">
                    <a:lumMod val="75000"/>
                  </a:schemeClr>
                </a:solidFill>
              </a:rPr>
              <a:t>MESTNI SVET</a:t>
            </a:r>
            <a:r>
              <a:rPr lang="sl-SI" sz="2400" dirty="0"/>
              <a:t>.</a:t>
            </a:r>
          </a:p>
          <a:p>
            <a:endParaRPr lang="sl-SI" sz="2400" dirty="0"/>
          </a:p>
          <a:p>
            <a:pPr>
              <a:buFontTx/>
              <a:buChar char="-"/>
            </a:pPr>
            <a:r>
              <a:rPr lang="sl-SI" sz="2400" dirty="0"/>
              <a:t> osebna svoboda: </a:t>
            </a:r>
            <a:r>
              <a:rPr lang="sl-SI" sz="2400" b="1" dirty="0">
                <a:solidFill>
                  <a:schemeClr val="accent4">
                    <a:lumMod val="75000"/>
                  </a:schemeClr>
                </a:solidFill>
              </a:rPr>
              <a:t>MESTNI ZRAK OSVOBAJA</a:t>
            </a:r>
            <a:r>
              <a:rPr lang="sl-SI" sz="2400" dirty="0"/>
              <a:t>.</a:t>
            </a:r>
          </a:p>
          <a:p>
            <a:endParaRPr lang="sl-SI" sz="2400" dirty="0"/>
          </a:p>
          <a:p>
            <a:pPr>
              <a:buFontTx/>
              <a:buChar char="-"/>
            </a:pPr>
            <a:r>
              <a:rPr lang="sl-SI" sz="2400" dirty="0"/>
              <a:t> Meščan = v mestu hišo, ukvarja se s trgovino in obrtjo.</a:t>
            </a:r>
          </a:p>
          <a:p>
            <a:endParaRPr lang="sl-SI" sz="2400" dirty="0"/>
          </a:p>
          <a:p>
            <a:pPr>
              <a:buFontTx/>
              <a:buChar char="-"/>
            </a:pPr>
            <a:r>
              <a:rPr lang="sl-SI" sz="2400" dirty="0"/>
              <a:t> Obzidje, trg, rotovž, </a:t>
            </a:r>
            <a:r>
              <a:rPr lang="sl-SI" sz="2400" dirty="0" err="1"/>
              <a:t>pranger</a:t>
            </a:r>
            <a:r>
              <a:rPr lang="sl-SI" sz="2400" dirty="0"/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7072362" cy="530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285992"/>
            <a:ext cx="29337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357298"/>
            <a:ext cx="3839847" cy="51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6900882" cy="680068"/>
          </a:xfrm>
        </p:spPr>
        <p:txBody>
          <a:bodyPr/>
          <a:lstStyle/>
          <a:p>
            <a:r>
              <a:rPr lang="sl-SI" dirty="0"/>
              <a:t>3. Mestno življenje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43815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Slika 3" descr="razkošna spalni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2071678"/>
            <a:ext cx="6643734" cy="4147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rednjeveško trgovanj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500042"/>
            <a:ext cx="4574140" cy="5904656"/>
          </a:xfrm>
          <a:prstGeom prst="rect">
            <a:avLst/>
          </a:prstGeom>
        </p:spPr>
      </p:pic>
      <p:pic>
        <p:nvPicPr>
          <p:cNvPr id="5" name="Slika 4" descr="latri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785794"/>
            <a:ext cx="3312368" cy="5336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cokle hodulj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785794"/>
            <a:ext cx="3501029" cy="1872208"/>
          </a:xfrm>
          <a:prstGeom prst="rect">
            <a:avLst/>
          </a:prstGeom>
        </p:spPr>
      </p:pic>
      <p:pic>
        <p:nvPicPr>
          <p:cNvPr id="3" name="Slika 2" descr="kockanj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2071678"/>
            <a:ext cx="5296796" cy="4248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azkošno">
  <a:themeElements>
    <a:clrScheme name="Razkošn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Razkošn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Razkošn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124</TotalTime>
  <Words>274</Words>
  <Application>Microsoft Office PowerPoint</Application>
  <PresentationFormat>Diaprojekcija na zaslonu (4:3)</PresentationFormat>
  <Paragraphs>46</Paragraphs>
  <Slides>15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15</vt:i4>
      </vt:variant>
    </vt:vector>
  </HeadingPairs>
  <TitlesOfParts>
    <vt:vector size="21" baseType="lpstr">
      <vt:lpstr>Arial</vt:lpstr>
      <vt:lpstr>Calibri</vt:lpstr>
      <vt:lpstr>Trebuchet MS</vt:lpstr>
      <vt:lpstr>Wingdings</vt:lpstr>
      <vt:lpstr>Wingdings 2</vt:lpstr>
      <vt:lpstr>Razkošno</vt:lpstr>
      <vt:lpstr>SREDNJEVEŠKA MESTA</vt:lpstr>
      <vt:lpstr>1. NASTANEK SRED. MEST</vt:lpstr>
      <vt:lpstr>PowerPointova predstavitev</vt:lpstr>
      <vt:lpstr>PowerPointova predstavitev</vt:lpstr>
      <vt:lpstr>2. Videz in ureditev mest</vt:lpstr>
      <vt:lpstr>PowerPointova predstavitev</vt:lpstr>
      <vt:lpstr>3. Mestno življenje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SREDNJEVEŠKA MESTA</dc:title>
  <dc:creator>SanjaHP</dc:creator>
  <cp:lastModifiedBy>Sanja Šikovec</cp:lastModifiedBy>
  <cp:revision>11</cp:revision>
  <dcterms:created xsi:type="dcterms:W3CDTF">2012-04-09T09:05:28Z</dcterms:created>
  <dcterms:modified xsi:type="dcterms:W3CDTF">2020-05-27T09:17:47Z</dcterms:modified>
</cp:coreProperties>
</file>