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58" r:id="rId5"/>
    <p:sldId id="259" r:id="rId6"/>
    <p:sldId id="260" r:id="rId7"/>
    <p:sldId id="261" r:id="rId8"/>
    <p:sldId id="262" r:id="rId9"/>
    <p:sldId id="267" r:id="rId10"/>
    <p:sldId id="268" r:id="rId11"/>
    <p:sldId id="264" r:id="rId12"/>
    <p:sldId id="270"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l-SI" smtClean="0"/>
              <a:t>Uredite slog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043064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l-SI" smtClean="0"/>
              <a:t>Uredite slog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579945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smtClean="0"/>
              <a:t>Uredite slog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95568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l-SI" smtClean="0"/>
              <a:t>Uredite slog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9858022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smtClean="0"/>
              <a:t>Uredite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1847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l-SI" smtClean="0"/>
              <a:t>Uredite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3964483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676306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l-SI" smtClean="0"/>
              <a:t>Uredite slog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3805234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67156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l-SI" smtClean="0"/>
              <a:t>Uredite slog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2DEB51C8-3486-4EB4-A8C0-C8B63543F3A5}" type="datetimeFigureOut">
              <a:rPr lang="sl-SI" smtClean="0"/>
              <a:t>9.3.2021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474288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2DEB51C8-3486-4EB4-A8C0-C8B63543F3A5}" type="datetimeFigureOut">
              <a:rPr lang="sl-SI" smtClean="0"/>
              <a:t>9.3.2021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2338943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smtClean="0"/>
              <a:t>Uredite slog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2DEB51C8-3486-4EB4-A8C0-C8B63543F3A5}" type="datetimeFigureOut">
              <a:rPr lang="sl-SI" smtClean="0"/>
              <a:t>9.3.2021</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1497366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2DEB51C8-3486-4EB4-A8C0-C8B63543F3A5}" type="datetimeFigureOut">
              <a:rPr lang="sl-SI" smtClean="0"/>
              <a:t>9.3.2021</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11015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EB51C8-3486-4EB4-A8C0-C8B63543F3A5}" type="datetimeFigureOut">
              <a:rPr lang="sl-SI" smtClean="0"/>
              <a:t>9.3.2021</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1846804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l-SI" smtClean="0"/>
              <a:t>Uredite slog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2DEB51C8-3486-4EB4-A8C0-C8B63543F3A5}" type="datetimeFigureOut">
              <a:rPr lang="sl-SI" smtClean="0"/>
              <a:t>9.3.2021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3895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2DEB51C8-3486-4EB4-A8C0-C8B63543F3A5}" type="datetimeFigureOut">
              <a:rPr lang="sl-SI" smtClean="0"/>
              <a:t>9.3.2021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8F082843-E248-4B7F-8C09-71FA3DC4195A}" type="slidenum">
              <a:rPr lang="sl-SI" smtClean="0"/>
              <a:t>‹#›</a:t>
            </a:fld>
            <a:endParaRPr lang="sl-SI"/>
          </a:p>
        </p:txBody>
      </p:sp>
    </p:spTree>
    <p:extLst>
      <p:ext uri="{BB962C8B-B14F-4D97-AF65-F5344CB8AC3E}">
        <p14:creationId xmlns:p14="http://schemas.microsoft.com/office/powerpoint/2010/main" val="1924222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l-SI" smtClean="0"/>
              <a:t>Uredite slog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DEB51C8-3486-4EB4-A8C0-C8B63543F3A5}" type="datetimeFigureOut">
              <a:rPr lang="sl-SI" smtClean="0"/>
              <a:t>9.3.2021</a:t>
            </a:fld>
            <a:endParaRPr lang="sl-S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F082843-E248-4B7F-8C09-71FA3DC4195A}" type="slidenum">
              <a:rPr lang="sl-SI" smtClean="0"/>
              <a:t>‹#›</a:t>
            </a:fld>
            <a:endParaRPr lang="sl-SI"/>
          </a:p>
        </p:txBody>
      </p:sp>
    </p:spTree>
    <p:extLst>
      <p:ext uri="{BB962C8B-B14F-4D97-AF65-F5344CB8AC3E}">
        <p14:creationId xmlns:p14="http://schemas.microsoft.com/office/powerpoint/2010/main" val="39693975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Zemljiška knjiga</a:t>
            </a:r>
            <a:br>
              <a:rPr lang="sl-SI" dirty="0" smtClean="0"/>
            </a:br>
            <a:endParaRPr lang="sl-SI" dirty="0"/>
          </a:p>
        </p:txBody>
      </p:sp>
      <p:sp>
        <p:nvSpPr>
          <p:cNvPr id="3" name="Podnaslov 2"/>
          <p:cNvSpPr>
            <a:spLocks noGrp="1"/>
          </p:cNvSpPr>
          <p:nvPr>
            <p:ph type="subTitle" idx="1"/>
          </p:nvPr>
        </p:nvSpPr>
        <p:spPr/>
        <p:txBody>
          <a:bodyPr/>
          <a:lstStyle/>
          <a:p>
            <a:endParaRPr lang="sl-SI"/>
          </a:p>
        </p:txBody>
      </p:sp>
    </p:spTree>
    <p:extLst>
      <p:ext uri="{BB962C8B-B14F-4D97-AF65-F5344CB8AC3E}">
        <p14:creationId xmlns:p14="http://schemas.microsoft.com/office/powerpoint/2010/main" val="4206131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661851"/>
          </a:xfrm>
        </p:spPr>
        <p:txBody>
          <a:bodyPr/>
          <a:lstStyle/>
          <a:p>
            <a:r>
              <a:rPr lang="sl-SI" dirty="0" smtClean="0"/>
              <a:t>Prepoved odtujitve in obremenitve</a:t>
            </a:r>
            <a:endParaRPr lang="sl-SI" dirty="0"/>
          </a:p>
        </p:txBody>
      </p:sp>
      <p:sp>
        <p:nvSpPr>
          <p:cNvPr id="3" name="Označba mesta vsebine 2"/>
          <p:cNvSpPr>
            <a:spLocks noGrp="1"/>
          </p:cNvSpPr>
          <p:nvPr>
            <p:ph idx="1"/>
          </p:nvPr>
        </p:nvSpPr>
        <p:spPr>
          <a:xfrm>
            <a:off x="677334" y="1384663"/>
            <a:ext cx="8596668" cy="4656699"/>
          </a:xfrm>
        </p:spPr>
        <p:txBody>
          <a:bodyPr>
            <a:normAutofit lnSpcReduction="10000"/>
          </a:bodyPr>
          <a:lstStyle/>
          <a:p>
            <a:r>
              <a:rPr lang="sl-SI" sz="2800" dirty="0"/>
              <a:t>Prepoved odtujitve in obremenitve </a:t>
            </a:r>
            <a:r>
              <a:rPr lang="sl-SI" sz="2800" b="1" dirty="0">
                <a:solidFill>
                  <a:schemeClr val="accent5"/>
                </a:solidFill>
              </a:rPr>
              <a:t>je prepoved, ki se vpiše v zemljiško knjigo in onemogoča razpolaganje z nepremičnino oz. njeno obremenitev.</a:t>
            </a:r>
            <a:r>
              <a:rPr lang="sl-SI" sz="2800" dirty="0"/>
              <a:t> Nepremičnina se tako ne sme prodati, podariti, zamenjati ali se na njej ustanoviti zastavna ali služnostna pravica. Če se taka pravica vpiše v zemljiško knjigo, potem velja nasproti vsem in sodišče kupcu ali pridobitelju ne dovoli vpisa v zemljiško knjigo</a:t>
            </a:r>
            <a:r>
              <a:rPr lang="sl-SI" sz="2800" dirty="0" smtClean="0"/>
              <a:t>. ( </a:t>
            </a:r>
            <a:r>
              <a:rPr lang="sl-SI" sz="2800" b="1" dirty="0" smtClean="0">
                <a:solidFill>
                  <a:schemeClr val="accent5"/>
                </a:solidFill>
              </a:rPr>
              <a:t>ko banki jamčite z zemljo dobite prepoved prodaje, zastave…..)</a:t>
            </a:r>
            <a:endParaRPr lang="sl-SI" sz="2800" b="1" dirty="0">
              <a:solidFill>
                <a:schemeClr val="accent5"/>
              </a:solidFill>
            </a:endParaRPr>
          </a:p>
          <a:p>
            <a:endParaRPr lang="sl-SI" sz="2800" dirty="0"/>
          </a:p>
        </p:txBody>
      </p:sp>
    </p:spTree>
    <p:extLst>
      <p:ext uri="{BB962C8B-B14F-4D97-AF65-F5344CB8AC3E}">
        <p14:creationId xmlns:p14="http://schemas.microsoft.com/office/powerpoint/2010/main" val="681444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Plomba</a:t>
            </a:r>
            <a:endParaRPr lang="sl-SI" dirty="0"/>
          </a:p>
        </p:txBody>
      </p:sp>
      <p:sp>
        <p:nvSpPr>
          <p:cNvPr id="3" name="Označba mesta vsebine 2"/>
          <p:cNvSpPr>
            <a:spLocks noGrp="1"/>
          </p:cNvSpPr>
          <p:nvPr>
            <p:ph idx="1"/>
          </p:nvPr>
        </p:nvSpPr>
        <p:spPr>
          <a:xfrm>
            <a:off x="677334" y="1332411"/>
            <a:ext cx="8596668" cy="4708951"/>
          </a:xfrm>
        </p:spPr>
        <p:txBody>
          <a:bodyPr>
            <a:normAutofit/>
          </a:bodyPr>
          <a:lstStyle/>
          <a:p>
            <a:r>
              <a:rPr lang="sl-SI" sz="4000" dirty="0"/>
              <a:t>Plomba je posebna vrsta vpisa, s katerim zemljiškoknjižno sodišče označi, da </a:t>
            </a:r>
            <a:r>
              <a:rPr lang="sl-SI" sz="4000" b="1" dirty="0">
                <a:solidFill>
                  <a:schemeClr val="accent5"/>
                </a:solidFill>
              </a:rPr>
              <a:t>je bil vložen predlog za dovolitev določenega vpisa, vendar o tem vpisu sodišče še ni odločilo</a:t>
            </a:r>
            <a:r>
              <a:rPr lang="sl-SI" sz="4000" dirty="0"/>
              <a:t>. </a:t>
            </a:r>
          </a:p>
        </p:txBody>
      </p:sp>
    </p:spTree>
    <p:extLst>
      <p:ext uri="{BB962C8B-B14F-4D97-AF65-F5344CB8AC3E}">
        <p14:creationId xmlns:p14="http://schemas.microsoft.com/office/powerpoint/2010/main" val="1789218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365760"/>
          </a:xfrm>
        </p:spPr>
        <p:txBody>
          <a:bodyPr>
            <a:normAutofit fontScale="90000"/>
          </a:bodyPr>
          <a:lstStyle/>
          <a:p>
            <a:endParaRPr lang="sl-SI" dirty="0"/>
          </a:p>
        </p:txBody>
      </p:sp>
      <p:sp>
        <p:nvSpPr>
          <p:cNvPr id="3" name="Označba mesta vsebine 2"/>
          <p:cNvSpPr>
            <a:spLocks noGrp="1"/>
          </p:cNvSpPr>
          <p:nvPr>
            <p:ph idx="1"/>
          </p:nvPr>
        </p:nvSpPr>
        <p:spPr>
          <a:xfrm>
            <a:off x="677334" y="1036321"/>
            <a:ext cx="8596668" cy="5005042"/>
          </a:xfrm>
        </p:spPr>
        <p:txBody>
          <a:bodyPr>
            <a:normAutofit/>
          </a:bodyPr>
          <a:lstStyle/>
          <a:p>
            <a:r>
              <a:rPr lang="sl-SI" sz="2000" dirty="0" smtClean="0"/>
              <a:t>Pri plombi  </a:t>
            </a:r>
            <a:r>
              <a:rPr lang="sl-SI" sz="2000" dirty="0"/>
              <a:t>marsikdo pomisli, da je  npr. zemlja ali stanovanje že pod hipoteko, to pomeni, da smo zemljo ali stanovanje zastavili za nek kredit. Vendar plomba ni samo to: </a:t>
            </a:r>
          </a:p>
          <a:p>
            <a:r>
              <a:rPr lang="sl-SI" sz="2000" dirty="0"/>
              <a:t>Pojem plombe določa 134. člen Zakona o zemljiški knjigi. Plomba je tako pomožni vpis, s katerim se javno objavi, da je bil glede določene nepremičnine začet zemljiškoknjižni postopek, v katerem zemljiškoknjižno sodišče o vpisu še ni odločilo.</a:t>
            </a:r>
          </a:p>
          <a:p>
            <a:r>
              <a:rPr lang="sl-SI" sz="2000" dirty="0"/>
              <a:t>Npr. plomba pomeni tudi, da še nek postopek v zvezi z nepremičnino ni končan – sodišče še na tem primeru dela in ni zaključen. Lahko gre samo za spremembo lastnika ali kaj drugega. </a:t>
            </a:r>
          </a:p>
          <a:p>
            <a:r>
              <a:rPr lang="sl-SI" sz="2000" dirty="0"/>
              <a:t>Pri posamezni nepremičnini mora zemljiškoknjižno sodišče vpisovati plombe po vrstnem redu, ki se določi po trenutku začetka zemljiškoknjižnega postopka.</a:t>
            </a:r>
          </a:p>
          <a:p>
            <a:endParaRPr lang="sl-SI" dirty="0"/>
          </a:p>
        </p:txBody>
      </p:sp>
    </p:spTree>
    <p:extLst>
      <p:ext uri="{BB962C8B-B14F-4D97-AF65-F5344CB8AC3E}">
        <p14:creationId xmlns:p14="http://schemas.microsoft.com/office/powerpoint/2010/main" val="3601489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normAutofit lnSpcReduction="10000"/>
          </a:bodyPr>
          <a:lstStyle/>
          <a:p>
            <a:r>
              <a:rPr lang="sl-SI" dirty="0"/>
              <a:t>Vpis in izbris plombe sodišče opravi po uradni dolžnosti. Plomba se v zemljiško knjigo vpiše tako, da se na mestu, kjer naj se opravi vpis vpiše opravilna številka, pod katero se zadeva vodi v vpisniku. V praksi je torej plomba videti tako, da se na mesto, kjer se bo nato, ko bo postopek rešen vpisala lastninska pravica, vpiše številka zadeve. </a:t>
            </a:r>
          </a:p>
          <a:p>
            <a:r>
              <a:rPr lang="sl-SI" dirty="0"/>
              <a:t>Plomba se izbriše:</a:t>
            </a:r>
          </a:p>
          <a:p>
            <a:r>
              <a:rPr lang="sl-SI" dirty="0"/>
              <a:t>če je sodišče predlogu ugodilo in zato vpiše pravico v zemljiško knjigo, hkrati pa plombo izbriše; </a:t>
            </a:r>
          </a:p>
          <a:p>
            <a:r>
              <a:rPr lang="sl-SI" dirty="0"/>
              <a:t>če je sodišče predlog zavrnilo in zato izbriše plombo, ko postane sklep o zavrnitvi pravnomočen; </a:t>
            </a:r>
          </a:p>
          <a:p>
            <a:r>
              <a:rPr lang="sl-SI" dirty="0"/>
              <a:t>če predlagatelj predlog umakne.</a:t>
            </a:r>
          </a:p>
          <a:p>
            <a:r>
              <a:rPr lang="sl-SI" dirty="0"/>
              <a:t>Plomba se izbriše tako, da se z rdečilom prečrta. </a:t>
            </a:r>
          </a:p>
        </p:txBody>
      </p:sp>
    </p:spTree>
    <p:extLst>
      <p:ext uri="{BB962C8B-B14F-4D97-AF65-F5344CB8AC3E}">
        <p14:creationId xmlns:p14="http://schemas.microsoft.com/office/powerpoint/2010/main" val="2524780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Načela vodenja zemljiške knjige</a:t>
            </a:r>
            <a:endParaRPr lang="sl-SI" dirty="0"/>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505138909"/>
              </p:ext>
            </p:extLst>
          </p:nvPr>
        </p:nvGraphicFramePr>
        <p:xfrm>
          <a:off x="677863" y="1393374"/>
          <a:ext cx="8596312" cy="4320922"/>
        </p:xfrm>
        <a:graphic>
          <a:graphicData uri="http://schemas.openxmlformats.org/drawingml/2006/table">
            <a:tbl>
              <a:tblPr firstRow="1" bandRow="1">
                <a:tableStyleId>{5C22544A-7EE6-4342-B048-85BDC9FD1C3A}</a:tableStyleId>
              </a:tblPr>
              <a:tblGrid>
                <a:gridCol w="3031988">
                  <a:extLst>
                    <a:ext uri="{9D8B030D-6E8A-4147-A177-3AD203B41FA5}">
                      <a16:colId xmlns:a16="http://schemas.microsoft.com/office/drawing/2014/main" val="3508007474"/>
                    </a:ext>
                  </a:extLst>
                </a:gridCol>
                <a:gridCol w="5564324">
                  <a:extLst>
                    <a:ext uri="{9D8B030D-6E8A-4147-A177-3AD203B41FA5}">
                      <a16:colId xmlns:a16="http://schemas.microsoft.com/office/drawing/2014/main" val="3909081616"/>
                    </a:ext>
                  </a:extLst>
                </a:gridCol>
              </a:tblGrid>
              <a:tr h="480442">
                <a:tc>
                  <a:txBody>
                    <a:bodyPr/>
                    <a:lstStyle/>
                    <a:p>
                      <a:r>
                        <a:rPr lang="sl-SI" b="1" dirty="0" smtClean="0">
                          <a:solidFill>
                            <a:schemeClr val="accent5"/>
                          </a:solidFill>
                        </a:rPr>
                        <a:t>Načelo zakonitosti</a:t>
                      </a:r>
                      <a:endParaRPr lang="sl-SI" b="1" dirty="0">
                        <a:solidFill>
                          <a:schemeClr val="accent5"/>
                        </a:solidFill>
                      </a:endParaRPr>
                    </a:p>
                  </a:txBody>
                  <a:tcPr/>
                </a:tc>
                <a:tc>
                  <a:txBody>
                    <a:bodyPr/>
                    <a:lstStyle/>
                    <a:p>
                      <a:r>
                        <a:rPr lang="sl-SI" dirty="0" smtClean="0"/>
                        <a:t>V knjigo se vpišejo pravice, ki so določene</a:t>
                      </a:r>
                      <a:r>
                        <a:rPr lang="sl-SI" baseline="0" dirty="0" smtClean="0"/>
                        <a:t> po zakonu.</a:t>
                      </a:r>
                      <a:endParaRPr lang="sl-SI" dirty="0"/>
                    </a:p>
                  </a:txBody>
                  <a:tcPr/>
                </a:tc>
                <a:extLst>
                  <a:ext uri="{0D108BD9-81ED-4DB2-BD59-A6C34878D82A}">
                    <a16:rowId xmlns:a16="http://schemas.microsoft.com/office/drawing/2014/main" val="1521533897"/>
                  </a:ext>
                </a:extLst>
              </a:tr>
              <a:tr h="480442">
                <a:tc>
                  <a:txBody>
                    <a:bodyPr/>
                    <a:lstStyle/>
                    <a:p>
                      <a:r>
                        <a:rPr lang="sl-SI" b="1" dirty="0" smtClean="0">
                          <a:solidFill>
                            <a:schemeClr val="accent5"/>
                          </a:solidFill>
                        </a:rPr>
                        <a:t>Načelo javnosti</a:t>
                      </a:r>
                      <a:endParaRPr lang="sl-SI" b="1" dirty="0">
                        <a:solidFill>
                          <a:schemeClr val="accent5"/>
                        </a:solidFill>
                      </a:endParaRPr>
                    </a:p>
                  </a:txBody>
                  <a:tcPr/>
                </a:tc>
                <a:tc>
                  <a:txBody>
                    <a:bodyPr/>
                    <a:lstStyle/>
                    <a:p>
                      <a:r>
                        <a:rPr lang="sl-SI" dirty="0" smtClean="0"/>
                        <a:t>Podatki</a:t>
                      </a:r>
                      <a:r>
                        <a:rPr lang="sl-SI" baseline="0" dirty="0" smtClean="0"/>
                        <a:t> iz knjige so javni.</a:t>
                      </a:r>
                      <a:endParaRPr lang="sl-SI" dirty="0"/>
                    </a:p>
                  </a:txBody>
                  <a:tcPr/>
                </a:tc>
                <a:extLst>
                  <a:ext uri="{0D108BD9-81ED-4DB2-BD59-A6C34878D82A}">
                    <a16:rowId xmlns:a16="http://schemas.microsoft.com/office/drawing/2014/main" val="534634140"/>
                  </a:ext>
                </a:extLst>
              </a:tr>
              <a:tr h="480442">
                <a:tc>
                  <a:txBody>
                    <a:bodyPr/>
                    <a:lstStyle/>
                    <a:p>
                      <a:r>
                        <a:rPr lang="sl-SI" b="1" dirty="0" smtClean="0">
                          <a:solidFill>
                            <a:schemeClr val="accent5"/>
                          </a:solidFill>
                        </a:rPr>
                        <a:t>Načelo zaupanja</a:t>
                      </a:r>
                      <a:endParaRPr lang="sl-SI" b="1" dirty="0">
                        <a:solidFill>
                          <a:schemeClr val="accent5"/>
                        </a:solidFill>
                      </a:endParaRPr>
                    </a:p>
                  </a:txBody>
                  <a:tcPr/>
                </a:tc>
                <a:tc>
                  <a:txBody>
                    <a:bodyPr/>
                    <a:lstStyle/>
                    <a:p>
                      <a:r>
                        <a:rPr lang="sl-SI" dirty="0" smtClean="0"/>
                        <a:t>Kdor se zanese na podatke v knjigi ne more biti oškodovan.</a:t>
                      </a:r>
                      <a:endParaRPr lang="sl-SI" dirty="0"/>
                    </a:p>
                  </a:txBody>
                  <a:tcPr/>
                </a:tc>
                <a:extLst>
                  <a:ext uri="{0D108BD9-81ED-4DB2-BD59-A6C34878D82A}">
                    <a16:rowId xmlns:a16="http://schemas.microsoft.com/office/drawing/2014/main" val="4102328070"/>
                  </a:ext>
                </a:extLst>
              </a:tr>
              <a:tr h="480442">
                <a:tc>
                  <a:txBody>
                    <a:bodyPr/>
                    <a:lstStyle/>
                    <a:p>
                      <a:r>
                        <a:rPr lang="sl-SI" b="1" dirty="0" smtClean="0">
                          <a:solidFill>
                            <a:schemeClr val="accent5"/>
                          </a:solidFill>
                        </a:rPr>
                        <a:t>Načelo publicitete</a:t>
                      </a:r>
                      <a:endParaRPr lang="sl-SI" b="1" dirty="0">
                        <a:solidFill>
                          <a:schemeClr val="accent5"/>
                        </a:solidFill>
                      </a:endParaRPr>
                    </a:p>
                  </a:txBody>
                  <a:tcPr/>
                </a:tc>
                <a:tc>
                  <a:txBody>
                    <a:bodyPr/>
                    <a:lstStyle/>
                    <a:p>
                      <a:r>
                        <a:rPr lang="sl-SI" dirty="0" smtClean="0"/>
                        <a:t>Ker je javna knjiga se domneva,</a:t>
                      </a:r>
                      <a:r>
                        <a:rPr lang="sl-SI" baseline="0" dirty="0" smtClean="0"/>
                        <a:t> da vsi poznajo zapisane podatke le te.</a:t>
                      </a:r>
                      <a:endParaRPr lang="sl-SI" dirty="0"/>
                    </a:p>
                  </a:txBody>
                  <a:tcPr/>
                </a:tc>
                <a:extLst>
                  <a:ext uri="{0D108BD9-81ED-4DB2-BD59-A6C34878D82A}">
                    <a16:rowId xmlns:a16="http://schemas.microsoft.com/office/drawing/2014/main" val="2689595076"/>
                  </a:ext>
                </a:extLst>
              </a:tr>
              <a:tr h="480442">
                <a:tc>
                  <a:txBody>
                    <a:bodyPr/>
                    <a:lstStyle/>
                    <a:p>
                      <a:r>
                        <a:rPr lang="sl-SI" b="1" dirty="0" smtClean="0">
                          <a:solidFill>
                            <a:schemeClr val="accent5"/>
                          </a:solidFill>
                        </a:rPr>
                        <a:t>Načelo učinkov vpisa</a:t>
                      </a:r>
                      <a:endParaRPr lang="sl-SI" b="1" dirty="0">
                        <a:solidFill>
                          <a:schemeClr val="accent5"/>
                        </a:solidFill>
                      </a:endParaRPr>
                    </a:p>
                  </a:txBody>
                  <a:tcPr/>
                </a:tc>
                <a:tc>
                  <a:txBody>
                    <a:bodyPr/>
                    <a:lstStyle/>
                    <a:p>
                      <a:r>
                        <a:rPr lang="sl-SI" dirty="0" smtClean="0"/>
                        <a:t>Stvarne</a:t>
                      </a:r>
                      <a:r>
                        <a:rPr lang="sl-SI" baseline="0" dirty="0" smtClean="0"/>
                        <a:t> pravice do nepremičnin se pridobijo oziroma prenehajo s trenutkom vpisa.</a:t>
                      </a:r>
                      <a:endParaRPr lang="sl-SI" dirty="0"/>
                    </a:p>
                  </a:txBody>
                  <a:tcPr/>
                </a:tc>
                <a:extLst>
                  <a:ext uri="{0D108BD9-81ED-4DB2-BD59-A6C34878D82A}">
                    <a16:rowId xmlns:a16="http://schemas.microsoft.com/office/drawing/2014/main" val="4216035279"/>
                  </a:ext>
                </a:extLst>
              </a:tr>
              <a:tr h="480442">
                <a:tc>
                  <a:txBody>
                    <a:bodyPr/>
                    <a:lstStyle/>
                    <a:p>
                      <a:r>
                        <a:rPr lang="sl-SI" b="1" dirty="0" smtClean="0">
                          <a:solidFill>
                            <a:schemeClr val="accent5"/>
                          </a:solidFill>
                        </a:rPr>
                        <a:t>Načelo obveznosti uporabe zemljiške knjige</a:t>
                      </a:r>
                      <a:endParaRPr lang="sl-SI" b="1" dirty="0">
                        <a:solidFill>
                          <a:schemeClr val="accent5"/>
                        </a:solidFill>
                      </a:endParaRPr>
                    </a:p>
                  </a:txBody>
                  <a:tcPr/>
                </a:tc>
                <a:tc>
                  <a:txBody>
                    <a:bodyPr/>
                    <a:lstStyle/>
                    <a:p>
                      <a:r>
                        <a:rPr lang="sl-SI" dirty="0" smtClean="0"/>
                        <a:t>Uporabljajte</a:t>
                      </a:r>
                      <a:r>
                        <a:rPr lang="sl-SI" baseline="0" dirty="0" smtClean="0"/>
                        <a:t> ZK.</a:t>
                      </a:r>
                      <a:endParaRPr lang="sl-SI" dirty="0"/>
                    </a:p>
                  </a:txBody>
                  <a:tcPr/>
                </a:tc>
                <a:extLst>
                  <a:ext uri="{0D108BD9-81ED-4DB2-BD59-A6C34878D82A}">
                    <a16:rowId xmlns:a16="http://schemas.microsoft.com/office/drawing/2014/main" val="2305153531"/>
                  </a:ext>
                </a:extLst>
              </a:tr>
              <a:tr h="480442">
                <a:tc>
                  <a:txBody>
                    <a:bodyPr/>
                    <a:lstStyle/>
                    <a:p>
                      <a:r>
                        <a:rPr lang="sl-SI" b="1" dirty="0" smtClean="0">
                          <a:solidFill>
                            <a:schemeClr val="accent5"/>
                          </a:solidFill>
                        </a:rPr>
                        <a:t>Načelo vrstnega reda</a:t>
                      </a:r>
                      <a:endParaRPr lang="sl-SI" b="1" dirty="0">
                        <a:solidFill>
                          <a:schemeClr val="accent5"/>
                        </a:solidFill>
                      </a:endParaRPr>
                    </a:p>
                  </a:txBody>
                  <a:tcPr/>
                </a:tc>
                <a:tc>
                  <a:txBody>
                    <a:bodyPr/>
                    <a:lstStyle/>
                    <a:p>
                      <a:r>
                        <a:rPr lang="sl-SI" dirty="0" smtClean="0"/>
                        <a:t>Vloge za vpis v ZK se vpisujejo po kronološkem zaporedju,</a:t>
                      </a:r>
                      <a:r>
                        <a:rPr lang="sl-SI" baseline="0" dirty="0" smtClean="0"/>
                        <a:t> kot prispejo na sodišče.</a:t>
                      </a:r>
                      <a:endParaRPr lang="sl-SI" dirty="0"/>
                    </a:p>
                  </a:txBody>
                  <a:tcPr/>
                </a:tc>
                <a:extLst>
                  <a:ext uri="{0D108BD9-81ED-4DB2-BD59-A6C34878D82A}">
                    <a16:rowId xmlns:a16="http://schemas.microsoft.com/office/drawing/2014/main" val="566673044"/>
                  </a:ext>
                </a:extLst>
              </a:tr>
            </a:tbl>
          </a:graphicData>
        </a:graphic>
      </p:graphicFrame>
    </p:spTree>
    <p:extLst>
      <p:ext uri="{BB962C8B-B14F-4D97-AF65-F5344CB8AC3E}">
        <p14:creationId xmlns:p14="http://schemas.microsoft.com/office/powerpoint/2010/main" val="66121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Knjiga iz leta 1875</a:t>
            </a:r>
            <a:endParaRPr lang="sl-SI" dirty="0"/>
          </a:p>
        </p:txBody>
      </p:sp>
      <p:pic>
        <p:nvPicPr>
          <p:cNvPr id="4" name="Označba mesta vsebine 3" descr="ZEMLJIŠKA KNJIGA LETA 1875 in danes – VITA, ZAVOD ZA KULTURO IN ..."/>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60462" y="2334760"/>
            <a:ext cx="3147264" cy="4257629"/>
          </a:xfrm>
          <a:prstGeom prst="rect">
            <a:avLst/>
          </a:prstGeom>
          <a:noFill/>
          <a:ln>
            <a:noFill/>
          </a:ln>
        </p:spPr>
      </p:pic>
      <p:sp>
        <p:nvSpPr>
          <p:cNvPr id="5" name="Pravokotnik 4"/>
          <p:cNvSpPr/>
          <p:nvPr/>
        </p:nvSpPr>
        <p:spPr>
          <a:xfrm>
            <a:off x="5347062" y="2590630"/>
            <a:ext cx="3796937" cy="2269467"/>
          </a:xfrm>
          <a:prstGeom prst="rect">
            <a:avLst/>
          </a:prstGeom>
        </p:spPr>
        <p:txBody>
          <a:bodyPr wrap="square">
            <a:spAutoFit/>
          </a:bodyPr>
          <a:lstStyle/>
          <a:p>
            <a:pPr>
              <a:lnSpc>
                <a:spcPct val="107000"/>
              </a:lnSpc>
              <a:spcAft>
                <a:spcPts val="800"/>
              </a:spcAft>
            </a:pPr>
            <a:endParaRPr lang="sl-SI"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sl-SI" dirty="0">
                <a:latin typeface="Arial" panose="020B0604020202020204" pitchFamily="34" charset="0"/>
                <a:ea typeface="Times New Roman" panose="02020603050405020304" pitchFamily="18" charset="0"/>
                <a:cs typeface="Times New Roman" panose="02020603050405020304" pitchFamily="18" charset="0"/>
              </a:rPr>
              <a:t>Zemljiška knjiga se danes vodi elektronsko.</a:t>
            </a:r>
            <a:r>
              <a:rPr lang="sl-SI" sz="1600" dirty="0">
                <a:latin typeface="Calibri" panose="020F0502020204030204" pitchFamily="34" charset="0"/>
                <a:ea typeface="Calibri" panose="020F0502020204030204" pitchFamily="34" charset="0"/>
                <a:cs typeface="Times New Roman" panose="02020603050405020304" pitchFamily="18" charset="0"/>
              </a:rPr>
              <a:t> </a:t>
            </a:r>
            <a:r>
              <a:rPr lang="sl-SI" dirty="0">
                <a:latin typeface="Arial" panose="020B0604020202020204" pitchFamily="34" charset="0"/>
                <a:ea typeface="Times New Roman" panose="02020603050405020304" pitchFamily="18" charset="0"/>
                <a:cs typeface="Times New Roman" panose="02020603050405020304" pitchFamily="18" charset="0"/>
              </a:rPr>
              <a:t>http://www.sodisce.si/javne_knjige/zemljiska_knjiga/</a:t>
            </a:r>
            <a:endParaRPr lang="sl-SI"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sl-SI" dirty="0">
                <a:latin typeface="Arial" panose="020B0604020202020204" pitchFamily="34" charset="0"/>
                <a:ea typeface="Times New Roman" panose="02020603050405020304" pitchFamily="18" charset="0"/>
                <a:cs typeface="Times New Roman" panose="02020603050405020304" pitchFamily="18" charset="0"/>
              </a:rPr>
              <a:t> </a:t>
            </a:r>
            <a:endParaRPr lang="sl-SI"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sl-SI" dirty="0">
                <a:latin typeface="Arial" panose="020B0604020202020204" pitchFamily="34" charset="0"/>
                <a:ea typeface="Times New Roman" panose="02020603050405020304" pitchFamily="18" charset="0"/>
                <a:cs typeface="Times New Roman" panose="02020603050405020304" pitchFamily="18" charset="0"/>
              </a:rPr>
              <a:t>Včasih se je vodila papirnato.</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2901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Informatizacijo </a:t>
            </a:r>
            <a:r>
              <a:rPr lang="sl-SI" dirty="0"/>
              <a:t>zemljiške knjige</a:t>
            </a:r>
          </a:p>
        </p:txBody>
      </p:sp>
      <p:sp>
        <p:nvSpPr>
          <p:cNvPr id="3" name="Označba mesta vsebine 2"/>
          <p:cNvSpPr>
            <a:spLocks noGrp="1"/>
          </p:cNvSpPr>
          <p:nvPr>
            <p:ph idx="1"/>
          </p:nvPr>
        </p:nvSpPr>
        <p:spPr>
          <a:xfrm>
            <a:off x="677334" y="1471749"/>
            <a:ext cx="8596668" cy="4569613"/>
          </a:xfrm>
        </p:spPr>
        <p:txBody>
          <a:bodyPr>
            <a:normAutofit/>
          </a:bodyPr>
          <a:lstStyle/>
          <a:p>
            <a:r>
              <a:rPr lang="sl-SI" dirty="0" smtClean="0"/>
              <a:t>Podatki </a:t>
            </a:r>
            <a:r>
              <a:rPr lang="sl-SI" dirty="0"/>
              <a:t>elektronske zemljiške knjige se vpisujejo v glavno knjigo pri vsakem zemljiškoknjižnem sodišču, shranjujejo pa se v centralni informatizirani bazi zemljiške knjige Republike Slovenije. Poleg tega se po zakonu vpisi v glavni knjigi zemljiške knjige povezujejo z računalniško vodenimi podatki iz zemljiškega katastra. </a:t>
            </a:r>
          </a:p>
          <a:p>
            <a:r>
              <a:rPr lang="sl-SI" dirty="0"/>
              <a:t>Dostop do informatizirane glavne knjige je mogoč z </a:t>
            </a:r>
            <a:r>
              <a:rPr lang="sl-SI" b="1" dirty="0">
                <a:solidFill>
                  <a:schemeClr val="accent5"/>
                </a:solidFill>
              </a:rPr>
              <a:t>vpogledom na vseh okrajnih sodiščih </a:t>
            </a:r>
            <a:r>
              <a:rPr lang="sl-SI" dirty="0"/>
              <a:t>in pri </a:t>
            </a:r>
            <a:r>
              <a:rPr lang="sl-SI" b="1" dirty="0">
                <a:solidFill>
                  <a:schemeClr val="accent5"/>
                </a:solidFill>
              </a:rPr>
              <a:t>drugih državnih organih</a:t>
            </a:r>
            <a:r>
              <a:rPr lang="sl-SI" dirty="0"/>
              <a:t>, ki imajo za to ustrezno opremo </a:t>
            </a:r>
            <a:r>
              <a:rPr lang="sl-SI" b="1" dirty="0">
                <a:solidFill>
                  <a:schemeClr val="accent5"/>
                </a:solidFill>
              </a:rPr>
              <a:t>ali pa preko spleta</a:t>
            </a:r>
            <a:r>
              <a:rPr lang="sl-SI" dirty="0"/>
              <a:t>. Na okrajnih sodiščih so nameščeni osebni računalniki, ki vsem zainteresiranim omogočajo vpogled v zemljiško knjigo. Njihova uporaba in sam vpogled so brezplačni. </a:t>
            </a:r>
          </a:p>
          <a:p>
            <a:r>
              <a:rPr lang="sl-SI" dirty="0" smtClean="0"/>
              <a:t>V </a:t>
            </a:r>
            <a:r>
              <a:rPr lang="sl-SI" dirty="0"/>
              <a:t>elektronski obliki je mogoče posredovati zahtevo za overjen izpisek iz zemljiške knjige. To je mogoče storiti prek vpoglednega računalnika na okrajnem sodišču ali preko oddaljenega dostopa. Zemljiškoknjižno sodišče je dolžno poslati overjen izpisek po pošti najkasneje naslednji delovni dan po prejemu zahteve. Za izpisek se plača ustrezna sodna taksa. </a:t>
            </a:r>
          </a:p>
          <a:p>
            <a:endParaRPr lang="sl-SI" dirty="0"/>
          </a:p>
        </p:txBody>
      </p:sp>
    </p:spTree>
    <p:extLst>
      <p:ext uri="{BB962C8B-B14F-4D97-AF65-F5344CB8AC3E}">
        <p14:creationId xmlns:p14="http://schemas.microsoft.com/office/powerpoint/2010/main" val="2240459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Zemljiškoknjižni vložek je  sestavljen iz treh delov (listov):</a:t>
            </a:r>
            <a:br>
              <a:rPr lang="sl-SI" dirty="0"/>
            </a:br>
            <a:endParaRPr lang="sl-SI" dirty="0"/>
          </a:p>
        </p:txBody>
      </p:sp>
      <p:sp>
        <p:nvSpPr>
          <p:cNvPr id="3" name="Označba mesta vsebine 2"/>
          <p:cNvSpPr>
            <a:spLocks noGrp="1"/>
          </p:cNvSpPr>
          <p:nvPr>
            <p:ph idx="1"/>
          </p:nvPr>
        </p:nvSpPr>
        <p:spPr>
          <a:xfrm>
            <a:off x="677334" y="1672047"/>
            <a:ext cx="8596668" cy="4369316"/>
          </a:xfrm>
        </p:spPr>
        <p:txBody>
          <a:bodyPr/>
          <a:lstStyle/>
          <a:p>
            <a:r>
              <a:rPr lang="sl-SI" b="1" dirty="0" smtClean="0"/>
              <a:t>Se </a:t>
            </a:r>
            <a:r>
              <a:rPr lang="sl-SI" b="1" dirty="0"/>
              <a:t>pravi imamo tri liste: </a:t>
            </a:r>
            <a:endParaRPr lang="sl-SI" b="1" dirty="0" smtClean="0"/>
          </a:p>
          <a:p>
            <a:r>
              <a:rPr lang="sl-SI" b="1" dirty="0" smtClean="0">
                <a:solidFill>
                  <a:srgbClr val="FF0000"/>
                </a:solidFill>
              </a:rPr>
              <a:t>Popisni ( navedena je samo št. parcele)</a:t>
            </a:r>
            <a:r>
              <a:rPr lang="sl-SI" b="1" dirty="0" smtClean="0"/>
              <a:t>, </a:t>
            </a:r>
          </a:p>
          <a:p>
            <a:r>
              <a:rPr lang="sl-SI" b="1" dirty="0" smtClean="0">
                <a:solidFill>
                  <a:schemeClr val="accent5">
                    <a:lumMod val="75000"/>
                  </a:schemeClr>
                </a:solidFill>
              </a:rPr>
              <a:t>Lastniški (naveden je lastnik)</a:t>
            </a:r>
            <a:r>
              <a:rPr lang="sl-SI" b="1" dirty="0" smtClean="0"/>
              <a:t> </a:t>
            </a:r>
            <a:r>
              <a:rPr lang="sl-SI" b="1" dirty="0"/>
              <a:t>in </a:t>
            </a:r>
            <a:endParaRPr lang="sl-SI" b="1" dirty="0" smtClean="0"/>
          </a:p>
          <a:p>
            <a:r>
              <a:rPr lang="sl-SI" b="1" dirty="0" smtClean="0">
                <a:solidFill>
                  <a:srgbClr val="7030A0"/>
                </a:solidFill>
              </a:rPr>
              <a:t>Bremenski ( hipoteka, služnost…)</a:t>
            </a:r>
            <a:r>
              <a:rPr lang="sl-SI" b="1" dirty="0" smtClean="0"/>
              <a:t>. </a:t>
            </a:r>
          </a:p>
          <a:p>
            <a:r>
              <a:rPr lang="sl-SI" b="1" dirty="0" smtClean="0"/>
              <a:t>Popisni </a:t>
            </a:r>
            <a:r>
              <a:rPr lang="sl-SI" b="1" dirty="0"/>
              <a:t>list je samo popis nepremičnin (parcel v vasi), lastniški list nam pokaže kdo je lastnik kakšne parcele, bremenski pa npr. če je parcela pod hipoteko, to pomeni, da ste jo zastavili, ker nekomu dolgujete in jamčite s parcelo. </a:t>
            </a:r>
            <a:endParaRPr lang="sl-SI" dirty="0"/>
          </a:p>
          <a:p>
            <a:endParaRPr lang="sl-SI" dirty="0"/>
          </a:p>
        </p:txBody>
      </p:sp>
    </p:spTree>
    <p:extLst>
      <p:ext uri="{BB962C8B-B14F-4D97-AF65-F5344CB8AC3E}">
        <p14:creationId xmlns:p14="http://schemas.microsoft.com/office/powerpoint/2010/main" val="2141069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714103"/>
          </a:xfrm>
        </p:spPr>
        <p:style>
          <a:lnRef idx="1">
            <a:schemeClr val="accent4"/>
          </a:lnRef>
          <a:fillRef idx="2">
            <a:schemeClr val="accent4"/>
          </a:fillRef>
          <a:effectRef idx="1">
            <a:schemeClr val="accent4"/>
          </a:effectRef>
          <a:fontRef idx="minor">
            <a:schemeClr val="dk1"/>
          </a:fontRef>
        </p:style>
        <p:txBody>
          <a:bodyPr/>
          <a:lstStyle/>
          <a:p>
            <a:r>
              <a:rPr lang="sl-SI" dirty="0" smtClean="0"/>
              <a:t>Zemljiška knjiga- kaj je?</a:t>
            </a:r>
            <a:endParaRPr lang="sl-SI" dirty="0"/>
          </a:p>
        </p:txBody>
      </p:sp>
      <p:sp>
        <p:nvSpPr>
          <p:cNvPr id="3" name="Označba mesta vsebine 2"/>
          <p:cNvSpPr>
            <a:spLocks noGrp="1"/>
          </p:cNvSpPr>
          <p:nvPr>
            <p:ph idx="1"/>
          </p:nvPr>
        </p:nvSpPr>
        <p:spPr>
          <a:xfrm>
            <a:off x="677334" y="1323703"/>
            <a:ext cx="8596668" cy="4717659"/>
          </a:xfrm>
        </p:spPr>
        <p:style>
          <a:lnRef idx="1">
            <a:schemeClr val="accent3"/>
          </a:lnRef>
          <a:fillRef idx="2">
            <a:schemeClr val="accent3"/>
          </a:fillRef>
          <a:effectRef idx="1">
            <a:schemeClr val="accent3"/>
          </a:effectRef>
          <a:fontRef idx="minor">
            <a:schemeClr val="dk1"/>
          </a:fontRef>
        </p:style>
        <p:txBody>
          <a:bodyPr>
            <a:normAutofit/>
          </a:bodyPr>
          <a:lstStyle/>
          <a:p>
            <a:endParaRPr lang="sl-SI" dirty="0"/>
          </a:p>
          <a:p>
            <a:r>
              <a:rPr lang="sl-SI" dirty="0"/>
              <a:t>Zemljiška knjiga je </a:t>
            </a:r>
            <a:r>
              <a:rPr lang="sl-SI" b="1" dirty="0">
                <a:solidFill>
                  <a:srgbClr val="FF0000"/>
                </a:solidFill>
              </a:rPr>
              <a:t>javna knjiga</a:t>
            </a:r>
            <a:r>
              <a:rPr lang="sl-SI" dirty="0"/>
              <a:t>, ki vsebuje evidence oziroma podatke o stvarnih pravicah na nepremičninah. Je javna evidenca, ki je zelo pomembna za trg nepremičnin, saj mora biti v njej vpisana prav vsaka nepremičnina, vsaka sprememba lastništva, </a:t>
            </a:r>
            <a:r>
              <a:rPr lang="sl-SI" b="1" dirty="0">
                <a:solidFill>
                  <a:schemeClr val="accent2"/>
                </a:solidFill>
              </a:rPr>
              <a:t>stvarne pravice </a:t>
            </a:r>
            <a:r>
              <a:rPr lang="sl-SI" dirty="0"/>
              <a:t>, določene </a:t>
            </a:r>
            <a:r>
              <a:rPr lang="sl-SI" b="1" dirty="0">
                <a:solidFill>
                  <a:srgbClr val="7030A0"/>
                </a:solidFill>
              </a:rPr>
              <a:t>obligacijske pravice </a:t>
            </a:r>
            <a:r>
              <a:rPr lang="sl-SI" dirty="0"/>
              <a:t>in nenazadnje tudi pravna dejstva.</a:t>
            </a:r>
          </a:p>
          <a:p>
            <a:r>
              <a:rPr lang="sl-SI" dirty="0"/>
              <a:t>Pod stvarne pravice prištevamo lastninsko pravico, hipoteko, služnostno pravico.</a:t>
            </a:r>
          </a:p>
          <a:p>
            <a:r>
              <a:rPr lang="sl-SI" b="1" dirty="0">
                <a:solidFill>
                  <a:srgbClr val="7030A0"/>
                </a:solidFill>
              </a:rPr>
              <a:t>Med obligacijske pravice </a:t>
            </a:r>
            <a:r>
              <a:rPr lang="sl-SI" dirty="0"/>
              <a:t>pa sodijo zakupna in najemna pravica, predkupna pravica, prepoved odtujitve oziroma </a:t>
            </a:r>
            <a:r>
              <a:rPr lang="sl-SI" dirty="0" smtClean="0"/>
              <a:t>obremenitve… </a:t>
            </a:r>
            <a:endParaRPr lang="sl-SI" dirty="0"/>
          </a:p>
          <a:p>
            <a:pPr marL="0" indent="0">
              <a:buNone/>
            </a:pPr>
            <a:endParaRPr lang="sl-SI" dirty="0"/>
          </a:p>
          <a:p>
            <a:r>
              <a:rPr lang="sl-SI" b="1" dirty="0">
                <a:solidFill>
                  <a:srgbClr val="FF0000"/>
                </a:solidFill>
              </a:rPr>
              <a:t>Zemljiška knjiga je zelo pomembna evidenca za lastnike nepremičnin, kupce, prodajalce in druge kateri se na tak ali drugačen način ukvarjajo </a:t>
            </a:r>
          </a:p>
          <a:p>
            <a:endParaRPr lang="sl-SI" dirty="0"/>
          </a:p>
        </p:txBody>
      </p:sp>
      <p:cxnSp>
        <p:nvCxnSpPr>
          <p:cNvPr id="5" name="Raven puščični povezovalnik 4"/>
          <p:cNvCxnSpPr/>
          <p:nvPr/>
        </p:nvCxnSpPr>
        <p:spPr>
          <a:xfrm flipH="1">
            <a:off x="4528457" y="2778034"/>
            <a:ext cx="95794" cy="53993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7" name="Raven puščični povezovalnik 6"/>
          <p:cNvCxnSpPr/>
          <p:nvPr/>
        </p:nvCxnSpPr>
        <p:spPr>
          <a:xfrm flipH="1">
            <a:off x="3074126" y="2847703"/>
            <a:ext cx="4676503" cy="1149531"/>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316281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600891"/>
          </a:xfrm>
        </p:spPr>
        <p:txBody>
          <a:bodyPr>
            <a:normAutofit fontScale="90000"/>
          </a:bodyPr>
          <a:lstStyle/>
          <a:p>
            <a:r>
              <a:rPr lang="sl-SI" dirty="0" smtClean="0"/>
              <a:t>Zakupna pravica</a:t>
            </a:r>
            <a:endParaRPr lang="sl-SI" dirty="0"/>
          </a:p>
        </p:txBody>
      </p:sp>
      <p:sp>
        <p:nvSpPr>
          <p:cNvPr id="3" name="Označba mesta vsebine 2"/>
          <p:cNvSpPr>
            <a:spLocks noGrp="1"/>
          </p:cNvSpPr>
          <p:nvPr>
            <p:ph idx="1"/>
          </p:nvPr>
        </p:nvSpPr>
        <p:spPr>
          <a:xfrm>
            <a:off x="677334" y="1410789"/>
            <a:ext cx="8596668" cy="4630573"/>
          </a:xfrm>
        </p:spPr>
        <p:txBody>
          <a:bodyPr/>
          <a:lstStyle/>
          <a:p>
            <a:r>
              <a:rPr lang="sl-SI" dirty="0"/>
              <a:t>Vsebina zakupne pravice je </a:t>
            </a:r>
            <a:r>
              <a:rPr lang="sl-SI" b="1" dirty="0">
                <a:solidFill>
                  <a:srgbClr val="7030A0"/>
                </a:solidFill>
              </a:rPr>
              <a:t>pravica do uporabe tuje stvari</a:t>
            </a:r>
            <a:r>
              <a:rPr lang="sl-SI" dirty="0"/>
              <a:t>. Nastane s sklenitvijo pogodbe, vendar </a:t>
            </a:r>
            <a:r>
              <a:rPr lang="sl-SI" b="1" dirty="0">
                <a:solidFill>
                  <a:schemeClr val="accent5"/>
                </a:solidFill>
              </a:rPr>
              <a:t>se lahko vpiše v zemljiško knjigo</a:t>
            </a:r>
            <a:r>
              <a:rPr lang="sl-SI" dirty="0"/>
              <a:t>, kar potem zagotavlja, da ta pravica ostane, četudi se nepremičnina proda ali odsvoji. V bistvu gre za najemno razmerje, ki se vpiše v zemljiško knjigo. </a:t>
            </a:r>
            <a:r>
              <a:rPr lang="sl-SI" b="1" dirty="0">
                <a:solidFill>
                  <a:schemeClr val="accent5"/>
                </a:solidFill>
              </a:rPr>
              <a:t>Vpiše se le, če traja več kot eno leto in je sklenjeno za nedoločen čas. </a:t>
            </a:r>
          </a:p>
          <a:p>
            <a:r>
              <a:rPr lang="sl-SI" dirty="0"/>
              <a:t>Bistvo vpisa zakupne pravice je torej, da kljub menjavi lastnika najemnik zakupnik ostane to še naprej. </a:t>
            </a:r>
          </a:p>
          <a:p>
            <a:endParaRPr lang="sl-SI" dirty="0"/>
          </a:p>
        </p:txBody>
      </p:sp>
    </p:spTree>
    <p:extLst>
      <p:ext uri="{BB962C8B-B14F-4D97-AF65-F5344CB8AC3E}">
        <p14:creationId xmlns:p14="http://schemas.microsoft.com/office/powerpoint/2010/main" val="2337482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Predkupno </a:t>
            </a:r>
            <a:r>
              <a:rPr lang="sl-SI" dirty="0"/>
              <a:t>pravico </a:t>
            </a:r>
          </a:p>
        </p:txBody>
      </p:sp>
      <p:sp>
        <p:nvSpPr>
          <p:cNvPr id="3" name="Označba mesta vsebine 2"/>
          <p:cNvSpPr>
            <a:spLocks noGrp="1"/>
          </p:cNvSpPr>
          <p:nvPr>
            <p:ph idx="1"/>
          </p:nvPr>
        </p:nvSpPr>
        <p:spPr>
          <a:xfrm>
            <a:off x="677334" y="1236617"/>
            <a:ext cx="8596668" cy="5181600"/>
          </a:xfrm>
        </p:spPr>
        <p:txBody>
          <a:bodyPr>
            <a:normAutofit/>
          </a:bodyPr>
          <a:lstStyle/>
          <a:p>
            <a:r>
              <a:rPr lang="sl-SI" b="1" dirty="0" smtClean="0">
                <a:solidFill>
                  <a:schemeClr val="accent5"/>
                </a:solidFill>
              </a:rPr>
              <a:t>Prodajalec se zavezuje, da bo v </a:t>
            </a:r>
            <a:r>
              <a:rPr lang="sl-SI" b="1" dirty="0">
                <a:solidFill>
                  <a:schemeClr val="accent5"/>
                </a:solidFill>
              </a:rPr>
              <a:t>primeru prodaje nepremičnine to stvar najprej </a:t>
            </a:r>
            <a:r>
              <a:rPr lang="sl-SI" b="1" dirty="0" smtClean="0">
                <a:solidFill>
                  <a:schemeClr val="accent5"/>
                </a:solidFill>
              </a:rPr>
              <a:t>ponudil </a:t>
            </a:r>
            <a:r>
              <a:rPr lang="sl-SI" b="1" dirty="0">
                <a:solidFill>
                  <a:schemeClr val="accent5"/>
                </a:solidFill>
              </a:rPr>
              <a:t>predkupnemu upravičencu. </a:t>
            </a:r>
            <a:endParaRPr lang="sl-SI" b="1" dirty="0" smtClean="0">
              <a:solidFill>
                <a:schemeClr val="accent5"/>
              </a:solidFill>
            </a:endParaRPr>
          </a:p>
          <a:p>
            <a:pPr marL="0" indent="0">
              <a:buNone/>
            </a:pPr>
            <a:endParaRPr lang="sl-SI" b="1" dirty="0" smtClean="0">
              <a:solidFill>
                <a:schemeClr val="accent5"/>
              </a:solidFill>
            </a:endParaRPr>
          </a:p>
          <a:p>
            <a:r>
              <a:rPr lang="sl-SI" dirty="0" smtClean="0"/>
              <a:t>Ta </a:t>
            </a:r>
            <a:r>
              <a:rPr lang="sl-SI" dirty="0"/>
              <a:t>pravica se torej aktivira šele, ko predkupni zavezanec skuša prodati stvar (velja torej samo pri prodaji in ne pri darilu ali menjavi). Zavezanec (prodajalec) mora v primeru prodaje poslati predkupnemu upravičencu določeno obvestilo, s katerim ga obvesti o nameravani prodaji in njenih pogojih. Nato ima predkupni upravičenec 30 dni časa, da ponudbo sprejme, jo zavrne ali pa molči. Če jo sprejme, potem se pač sklene kupoprodajna pogodba, če pa jo zavrne ali molči (v tem primeru se šteje, da je zavrnil), potem lahko prodajalec proda drugemu, vendar ne pod ugodnejšimi pogoji, kot jih je ponudil predkupnemu upravičencu. Lahko torej proda samo pod enakimi ali slabšimi pogoji (tu se ne upošteva samo cena, pač pa tudi druga merila). </a:t>
            </a:r>
          </a:p>
        </p:txBody>
      </p:sp>
    </p:spTree>
    <p:extLst>
      <p:ext uri="{BB962C8B-B14F-4D97-AF65-F5344CB8AC3E}">
        <p14:creationId xmlns:p14="http://schemas.microsoft.com/office/powerpoint/2010/main" val="2529944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653143"/>
          </a:xfrm>
        </p:spPr>
        <p:txBody>
          <a:bodyPr/>
          <a:lstStyle/>
          <a:p>
            <a:r>
              <a:rPr lang="sl-SI" dirty="0" smtClean="0"/>
              <a:t>Služnost</a:t>
            </a:r>
            <a:endParaRPr lang="sl-SI" dirty="0"/>
          </a:p>
        </p:txBody>
      </p:sp>
      <p:sp>
        <p:nvSpPr>
          <p:cNvPr id="3" name="Označba mesta vsebine 2"/>
          <p:cNvSpPr>
            <a:spLocks noGrp="1"/>
          </p:cNvSpPr>
          <p:nvPr>
            <p:ph idx="1"/>
          </p:nvPr>
        </p:nvSpPr>
        <p:spPr>
          <a:xfrm>
            <a:off x="677334" y="1384663"/>
            <a:ext cx="8596668" cy="4656699"/>
          </a:xfrm>
        </p:spPr>
        <p:txBody>
          <a:bodyPr>
            <a:normAutofit fontScale="92500" lnSpcReduction="10000"/>
          </a:bodyPr>
          <a:lstStyle/>
          <a:p>
            <a:r>
              <a:rPr lang="sl-SI" sz="2600" b="1" dirty="0" smtClean="0">
                <a:solidFill>
                  <a:schemeClr val="accent5"/>
                </a:solidFill>
              </a:rPr>
              <a:t>Služnost </a:t>
            </a:r>
            <a:r>
              <a:rPr lang="sl-SI" sz="2600" b="1" dirty="0">
                <a:solidFill>
                  <a:schemeClr val="accent5"/>
                </a:solidFill>
              </a:rPr>
              <a:t>je stvarna pravica na tuji </a:t>
            </a:r>
            <a:r>
              <a:rPr lang="sl-SI" sz="2600" b="1" dirty="0" smtClean="0">
                <a:solidFill>
                  <a:schemeClr val="accent5"/>
                </a:solidFill>
              </a:rPr>
              <a:t>stvari</a:t>
            </a:r>
            <a:r>
              <a:rPr lang="sl-SI" sz="2600" dirty="0" smtClean="0"/>
              <a:t>.</a:t>
            </a:r>
            <a:endParaRPr lang="sl-SI" sz="2600" dirty="0"/>
          </a:p>
          <a:p>
            <a:r>
              <a:rPr lang="sl-SI" sz="2600" dirty="0"/>
              <a:t>Poznamo dve kategoriji služnosti, in sicer osebne in stvarne. Pri osebnih služnostih je služnostni upravičenec določena oseba, zato je služnost neprenosljiva. Med take spada užitek, raba in pa služnost stanovanja</a:t>
            </a:r>
            <a:r>
              <a:rPr lang="sl-SI" sz="2600" dirty="0" smtClean="0"/>
              <a:t>.</a:t>
            </a:r>
          </a:p>
          <a:p>
            <a:r>
              <a:rPr lang="sl-SI" sz="2600" dirty="0" smtClean="0"/>
              <a:t>Druga </a:t>
            </a:r>
            <a:r>
              <a:rPr lang="sl-SI" sz="2600" dirty="0"/>
              <a:t>vrsta so stvarne služnosti, ki so ustanovljene v korist določenega zemljišča, zato </a:t>
            </a:r>
            <a:r>
              <a:rPr lang="sl-SI" sz="2600" b="1" dirty="0">
                <a:solidFill>
                  <a:schemeClr val="accent5"/>
                </a:solidFill>
              </a:rPr>
              <a:t>se lahko prenašajo skupaj z lastninsko pravico na nepremičnini. </a:t>
            </a:r>
            <a:r>
              <a:rPr lang="sl-SI" sz="2600" dirty="0"/>
              <a:t>Gre za pravico lastnika kakšne nepremičnine (gospodujoče zemljišče), izvrševati za potrebe uporabe te nepremičnine določena dejanja na nepremičnini drugega lastnika</a:t>
            </a:r>
            <a:r>
              <a:rPr lang="sl-SI" sz="2600" dirty="0" smtClean="0"/>
              <a:t>.( tisti ki kupi hišo dobi tudi služnost na sosednji parceli)</a:t>
            </a:r>
            <a:endParaRPr lang="sl-SI" sz="2600" dirty="0"/>
          </a:p>
        </p:txBody>
      </p:sp>
    </p:spTree>
    <p:extLst>
      <p:ext uri="{BB962C8B-B14F-4D97-AF65-F5344CB8AC3E}">
        <p14:creationId xmlns:p14="http://schemas.microsoft.com/office/powerpoint/2010/main" val="76143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600891"/>
          </a:xfrm>
        </p:spPr>
        <p:txBody>
          <a:bodyPr>
            <a:normAutofit fontScale="90000"/>
          </a:bodyPr>
          <a:lstStyle/>
          <a:p>
            <a:r>
              <a:rPr lang="sl-SI" dirty="0" smtClean="0"/>
              <a:t>Stavbna pravica</a:t>
            </a:r>
            <a:endParaRPr lang="sl-SI" dirty="0"/>
          </a:p>
        </p:txBody>
      </p:sp>
      <p:sp>
        <p:nvSpPr>
          <p:cNvPr id="3" name="Označba mesta vsebine 2"/>
          <p:cNvSpPr>
            <a:spLocks noGrp="1"/>
          </p:cNvSpPr>
          <p:nvPr>
            <p:ph idx="1"/>
          </p:nvPr>
        </p:nvSpPr>
        <p:spPr>
          <a:xfrm>
            <a:off x="677334" y="1288869"/>
            <a:ext cx="8596668" cy="4752493"/>
          </a:xfrm>
        </p:spPr>
        <p:txBody>
          <a:bodyPr>
            <a:normAutofit/>
          </a:bodyPr>
          <a:lstStyle/>
          <a:p>
            <a:r>
              <a:rPr lang="sl-SI" sz="3600" dirty="0"/>
              <a:t>Stavbna pravica je pravica imeti zgrajeno zgradbo nad ali pod tujo nepremičnino. Trajanje stavbne pravice je omejeno na največ 99 let. </a:t>
            </a:r>
            <a:r>
              <a:rPr lang="sl-SI" sz="3600" b="1" dirty="0" smtClean="0">
                <a:solidFill>
                  <a:schemeClr val="accent5"/>
                </a:solidFill>
              </a:rPr>
              <a:t>Zgradbo</a:t>
            </a:r>
            <a:r>
              <a:rPr lang="sl-SI" sz="3600" b="1" dirty="0">
                <a:solidFill>
                  <a:schemeClr val="accent5"/>
                </a:solidFill>
              </a:rPr>
              <a:t>, ki je zgrajena na nepremičnine, je mogoče zastaviti.</a:t>
            </a:r>
          </a:p>
          <a:p>
            <a:endParaRPr lang="sl-SI" sz="3600" dirty="0"/>
          </a:p>
        </p:txBody>
      </p:sp>
    </p:spTree>
    <p:extLst>
      <p:ext uri="{BB962C8B-B14F-4D97-AF65-F5344CB8AC3E}">
        <p14:creationId xmlns:p14="http://schemas.microsoft.com/office/powerpoint/2010/main" val="611096095"/>
      </p:ext>
    </p:extLst>
  </p:cSld>
  <p:clrMapOvr>
    <a:masterClrMapping/>
  </p:clrMapOvr>
</p:sld>
</file>

<file path=ppt/theme/theme1.xml><?xml version="1.0" encoding="utf-8"?>
<a:theme xmlns:a="http://schemas.openxmlformats.org/drawingml/2006/main" name="Gladko">
  <a:themeElements>
    <a:clrScheme name="Gladk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Gladk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adk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TotalTime>
  <Words>1112</Words>
  <Application>Microsoft Office PowerPoint</Application>
  <PresentationFormat>Širokozaslonsko</PresentationFormat>
  <Paragraphs>65</Paragraphs>
  <Slides>14</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14</vt:i4>
      </vt:variant>
    </vt:vector>
  </HeadingPairs>
  <TitlesOfParts>
    <vt:vector size="20" baseType="lpstr">
      <vt:lpstr>Arial</vt:lpstr>
      <vt:lpstr>Calibri</vt:lpstr>
      <vt:lpstr>Times New Roman</vt:lpstr>
      <vt:lpstr>Trebuchet MS</vt:lpstr>
      <vt:lpstr>Wingdings 3</vt:lpstr>
      <vt:lpstr>Gladko</vt:lpstr>
      <vt:lpstr>Zemljiška knjiga </vt:lpstr>
      <vt:lpstr>Knjiga iz leta 1875</vt:lpstr>
      <vt:lpstr>Informatizacijo zemljiške knjige</vt:lpstr>
      <vt:lpstr>Zemljiškoknjižni vložek je  sestavljen iz treh delov (listov): </vt:lpstr>
      <vt:lpstr>Zemljiška knjiga- kaj je?</vt:lpstr>
      <vt:lpstr>Zakupna pravica</vt:lpstr>
      <vt:lpstr>Predkupno pravico </vt:lpstr>
      <vt:lpstr>Služnost</vt:lpstr>
      <vt:lpstr>Stavbna pravica</vt:lpstr>
      <vt:lpstr>Prepoved odtujitve in obremenitve</vt:lpstr>
      <vt:lpstr>Plomba</vt:lpstr>
      <vt:lpstr>PowerPointova predstavitev</vt:lpstr>
      <vt:lpstr>PowerPointova predstavitev</vt:lpstr>
      <vt:lpstr>Načela vodenja zemljiške knjige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Zemljiška knjiga </dc:title>
  <dc:creator>Uporabnik</dc:creator>
  <cp:lastModifiedBy>Uporabnik</cp:lastModifiedBy>
  <cp:revision>19</cp:revision>
  <dcterms:created xsi:type="dcterms:W3CDTF">2021-03-09T16:43:42Z</dcterms:created>
  <dcterms:modified xsi:type="dcterms:W3CDTF">2021-03-09T17:29:01Z</dcterms:modified>
</cp:coreProperties>
</file>