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5456-6387-4DD6-A084-5CE40B2A8E7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A3D586A-5543-4C00-AF18-AC2302C0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1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5456-6387-4DD6-A084-5CE40B2A8E7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3D586A-5543-4C00-AF18-AC2302C0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1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5456-6387-4DD6-A084-5CE40B2A8E7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3D586A-5543-4C00-AF18-AC2302C0290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754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5456-6387-4DD6-A084-5CE40B2A8E7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3D586A-5543-4C00-AF18-AC2302C0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63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5456-6387-4DD6-A084-5CE40B2A8E7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3D586A-5543-4C00-AF18-AC2302C0290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6858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5456-6387-4DD6-A084-5CE40B2A8E7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3D586A-5543-4C00-AF18-AC2302C0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29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5456-6387-4DD6-A084-5CE40B2A8E7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586A-5543-4C00-AF18-AC2302C0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76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5456-6387-4DD6-A084-5CE40B2A8E7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586A-5543-4C00-AF18-AC2302C0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8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5456-6387-4DD6-A084-5CE40B2A8E7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586A-5543-4C00-AF18-AC2302C0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2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5456-6387-4DD6-A084-5CE40B2A8E7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3D586A-5543-4C00-AF18-AC2302C0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0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5456-6387-4DD6-A084-5CE40B2A8E7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3D586A-5543-4C00-AF18-AC2302C0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5456-6387-4DD6-A084-5CE40B2A8E7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3D586A-5543-4C00-AF18-AC2302C0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4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5456-6387-4DD6-A084-5CE40B2A8E7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586A-5543-4C00-AF18-AC2302C0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1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5456-6387-4DD6-A084-5CE40B2A8E7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586A-5543-4C00-AF18-AC2302C0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9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5456-6387-4DD6-A084-5CE40B2A8E7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586A-5543-4C00-AF18-AC2302C0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9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5456-6387-4DD6-A084-5CE40B2A8E7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3D586A-5543-4C00-AF18-AC2302C0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7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35456-6387-4DD6-A084-5CE40B2A8E7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3D586A-5543-4C00-AF18-AC2302C0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6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84767" y="4484077"/>
            <a:ext cx="8915399" cy="2262781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Iz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Države</a:t>
            </a:r>
            <a:r>
              <a:rPr lang="en-US" b="1" dirty="0" smtClean="0">
                <a:solidFill>
                  <a:srgbClr val="FF0000"/>
                </a:solidFill>
              </a:rPr>
              <a:t> SHS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v </a:t>
            </a:r>
            <a:r>
              <a:rPr lang="en-US" b="1" dirty="0" err="1" smtClean="0">
                <a:solidFill>
                  <a:srgbClr val="FF0000"/>
                </a:solidFill>
              </a:rPr>
              <a:t>Kraljevino</a:t>
            </a:r>
            <a:r>
              <a:rPr lang="en-US" b="1" dirty="0" smtClean="0">
                <a:solidFill>
                  <a:srgbClr val="FF0000"/>
                </a:solidFill>
              </a:rPr>
              <a:t> SHS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13">
                        <a14:foregroundMark x1="30460" y1="40506" x2="30460" y2="40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629" y="315294"/>
            <a:ext cx="4183673" cy="474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28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4.3) PRIKLJUČITEV PREKMURJA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23120" y="1465384"/>
            <a:ext cx="7284549" cy="523435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Jugoslovanska</a:t>
            </a:r>
            <a:r>
              <a:rPr lang="en-US" sz="3200" dirty="0" smtClean="0"/>
              <a:t> </a:t>
            </a:r>
            <a:r>
              <a:rPr lang="en-US" sz="3200" dirty="0" err="1" smtClean="0"/>
              <a:t>vojska</a:t>
            </a:r>
            <a:r>
              <a:rPr lang="en-US" sz="3200" dirty="0" smtClean="0"/>
              <a:t> </a:t>
            </a:r>
            <a:r>
              <a:rPr lang="en-US" sz="3200" dirty="0" err="1" smtClean="0"/>
              <a:t>zasede</a:t>
            </a:r>
            <a:r>
              <a:rPr lang="en-US" sz="3200" dirty="0" smtClean="0"/>
              <a:t> </a:t>
            </a:r>
            <a:r>
              <a:rPr lang="en-US" sz="3200" dirty="0" err="1" smtClean="0"/>
              <a:t>Prekmurje</a:t>
            </a:r>
            <a:r>
              <a:rPr lang="en-US" sz="3200" dirty="0" smtClean="0"/>
              <a:t>, </a:t>
            </a:r>
            <a:r>
              <a:rPr lang="en-US" sz="3200" dirty="0" err="1" smtClean="0"/>
              <a:t>ki</a:t>
            </a:r>
            <a:r>
              <a:rPr lang="en-US" sz="3200" dirty="0" smtClean="0"/>
              <a:t> je </a:t>
            </a:r>
            <a:r>
              <a:rPr lang="en-US" sz="3200" dirty="0" err="1" smtClean="0"/>
              <a:t>prej</a:t>
            </a:r>
            <a:r>
              <a:rPr lang="en-US" sz="3200" dirty="0" smtClean="0"/>
              <a:t> </a:t>
            </a:r>
            <a:r>
              <a:rPr lang="en-US" sz="3200" dirty="0" err="1" smtClean="0"/>
              <a:t>pripadalo</a:t>
            </a:r>
            <a:r>
              <a:rPr lang="en-US" sz="3200" dirty="0" smtClean="0"/>
              <a:t> </a:t>
            </a:r>
            <a:r>
              <a:rPr lang="en-US" sz="3200" dirty="0" err="1" smtClean="0"/>
              <a:t>Ogrski</a:t>
            </a:r>
            <a:r>
              <a:rPr lang="en-US" sz="3200" dirty="0" smtClean="0"/>
              <a:t>, </a:t>
            </a:r>
            <a:r>
              <a:rPr lang="en-US" sz="3200" dirty="0" err="1" smtClean="0"/>
              <a:t>leta</a:t>
            </a:r>
            <a:r>
              <a:rPr lang="en-US" sz="3200" dirty="0" smtClean="0"/>
              <a:t> 1919.</a:t>
            </a:r>
          </a:p>
          <a:p>
            <a:r>
              <a:rPr lang="en-US" sz="3200" dirty="0" smtClean="0"/>
              <a:t>Do </a:t>
            </a:r>
            <a:r>
              <a:rPr lang="en-US" sz="3200" dirty="0" err="1" smtClean="0"/>
              <a:t>potrditve</a:t>
            </a:r>
            <a:r>
              <a:rPr lang="en-US" sz="3200" dirty="0" smtClean="0"/>
              <a:t> </a:t>
            </a:r>
            <a:r>
              <a:rPr lang="en-US" sz="3200" dirty="0" err="1" smtClean="0"/>
              <a:t>nove</a:t>
            </a:r>
            <a:r>
              <a:rPr lang="en-US" sz="3200" dirty="0" smtClean="0"/>
              <a:t> </a:t>
            </a:r>
            <a:r>
              <a:rPr lang="en-US" sz="3200" dirty="0" err="1" smtClean="0"/>
              <a:t>meje</a:t>
            </a:r>
            <a:r>
              <a:rPr lang="en-US" sz="3200" dirty="0" smtClean="0"/>
              <a:t> je </a:t>
            </a:r>
            <a:r>
              <a:rPr lang="en-US" sz="3200" dirty="0" err="1" smtClean="0"/>
              <a:t>prekmursko</a:t>
            </a:r>
            <a:r>
              <a:rPr lang="en-US" sz="3200" dirty="0" smtClean="0"/>
              <a:t> </a:t>
            </a:r>
            <a:r>
              <a:rPr lang="en-US" sz="3200" dirty="0" err="1" smtClean="0"/>
              <a:t>ozemlje</a:t>
            </a:r>
            <a:r>
              <a:rPr lang="en-US" sz="3200" dirty="0" smtClean="0"/>
              <a:t> </a:t>
            </a:r>
            <a:r>
              <a:rPr lang="en-US" sz="3200" dirty="0" err="1" smtClean="0"/>
              <a:t>bilo</a:t>
            </a:r>
            <a:r>
              <a:rPr lang="en-US" sz="3200" dirty="0" smtClean="0"/>
              <a:t> pod </a:t>
            </a:r>
            <a:r>
              <a:rPr lang="en-US" sz="3200" dirty="0" err="1" smtClean="0"/>
              <a:t>upravo</a:t>
            </a:r>
            <a:r>
              <a:rPr lang="en-US" sz="3200" dirty="0" smtClean="0"/>
              <a:t> </a:t>
            </a:r>
            <a:r>
              <a:rPr lang="en-US" sz="3200" dirty="0" err="1" smtClean="0"/>
              <a:t>Kraljevine</a:t>
            </a:r>
            <a:r>
              <a:rPr lang="en-US" sz="3200" dirty="0" smtClean="0"/>
              <a:t> SHS.</a:t>
            </a:r>
          </a:p>
          <a:p>
            <a:r>
              <a:rPr lang="en-US" sz="3200" dirty="0" smtClean="0"/>
              <a:t>S </a:t>
            </a:r>
            <a:r>
              <a:rPr lang="en-US" sz="3200" b="1" dirty="0" err="1" smtClean="0">
                <a:solidFill>
                  <a:srgbClr val="FF0000"/>
                </a:solidFill>
              </a:rPr>
              <a:t>trianonsko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mirovno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pogodbo</a:t>
            </a:r>
            <a:r>
              <a:rPr lang="en-US" sz="3200" b="1" dirty="0" smtClean="0">
                <a:solidFill>
                  <a:srgbClr val="FF0000"/>
                </a:solidFill>
              </a:rPr>
              <a:t> (1920) </a:t>
            </a:r>
            <a:r>
              <a:rPr lang="en-US" sz="3200" dirty="0" err="1" smtClean="0"/>
              <a:t>pripade</a:t>
            </a:r>
            <a:r>
              <a:rPr lang="en-US" sz="3200" dirty="0" smtClean="0"/>
              <a:t> </a:t>
            </a:r>
            <a:r>
              <a:rPr lang="en-US" sz="3200" dirty="0" err="1" smtClean="0"/>
              <a:t>Prekmurje</a:t>
            </a:r>
            <a:r>
              <a:rPr lang="en-US" sz="3200" dirty="0" smtClean="0"/>
              <a:t> </a:t>
            </a:r>
            <a:r>
              <a:rPr lang="en-US" sz="3200" dirty="0" err="1" smtClean="0"/>
              <a:t>Kraljevini</a:t>
            </a:r>
            <a:r>
              <a:rPr lang="en-US" sz="3200" dirty="0" smtClean="0"/>
              <a:t> SHS.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17" y="2019473"/>
            <a:ext cx="3918937" cy="2851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4411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44160" y="108293"/>
            <a:ext cx="8911687" cy="128089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1) </a:t>
            </a:r>
            <a:r>
              <a:rPr lang="en-US" b="1" dirty="0" err="1" smtClean="0">
                <a:solidFill>
                  <a:srgbClr val="FF0000"/>
                </a:solidFill>
              </a:rPr>
              <a:t>Ureditev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Države</a:t>
            </a:r>
            <a:r>
              <a:rPr lang="en-US" b="1" dirty="0" smtClean="0">
                <a:solidFill>
                  <a:srgbClr val="FF0000"/>
                </a:solidFill>
              </a:rPr>
              <a:t> SHS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47899" y="984736"/>
            <a:ext cx="9944101" cy="5064371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err="1" smtClean="0"/>
              <a:t>Glavna</a:t>
            </a:r>
            <a:r>
              <a:rPr lang="en-US" sz="3600" dirty="0" smtClean="0"/>
              <a:t> oblast </a:t>
            </a:r>
            <a:r>
              <a:rPr lang="en-US" sz="3600" dirty="0" err="1" smtClean="0"/>
              <a:t>za</a:t>
            </a:r>
            <a:r>
              <a:rPr lang="en-US" sz="3600" dirty="0" smtClean="0"/>
              <a:t> </a:t>
            </a:r>
            <a:r>
              <a:rPr lang="en-US" sz="3600" dirty="0" err="1" smtClean="0"/>
              <a:t>celotno</a:t>
            </a:r>
            <a:r>
              <a:rPr lang="en-US" sz="3600" dirty="0" smtClean="0"/>
              <a:t> </a:t>
            </a:r>
            <a:r>
              <a:rPr lang="en-US" sz="3600" dirty="0" err="1" smtClean="0"/>
              <a:t>državo</a:t>
            </a:r>
            <a:r>
              <a:rPr lang="en-US" sz="3600" dirty="0" smtClean="0"/>
              <a:t>: </a:t>
            </a:r>
            <a:r>
              <a:rPr lang="en-US" sz="3600" b="1" dirty="0" err="1" smtClean="0">
                <a:solidFill>
                  <a:srgbClr val="FF0000"/>
                </a:solidFill>
              </a:rPr>
              <a:t>Narodni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svet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Slovencev</a:t>
            </a:r>
            <a:r>
              <a:rPr lang="en-US" sz="3600" b="1" dirty="0" smtClean="0">
                <a:solidFill>
                  <a:srgbClr val="FF0000"/>
                </a:solidFill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</a:rPr>
              <a:t>Hrvatov</a:t>
            </a:r>
            <a:r>
              <a:rPr lang="en-US" sz="3600" b="1" dirty="0" smtClean="0">
                <a:solidFill>
                  <a:srgbClr val="FF0000"/>
                </a:solidFill>
              </a:rPr>
              <a:t> in </a:t>
            </a:r>
            <a:r>
              <a:rPr lang="en-US" sz="3600" b="1" dirty="0" err="1" smtClean="0">
                <a:solidFill>
                  <a:srgbClr val="FF0000"/>
                </a:solidFill>
              </a:rPr>
              <a:t>Srbov</a:t>
            </a:r>
            <a:r>
              <a:rPr lang="en-US" sz="3600" b="1" dirty="0" smtClean="0">
                <a:solidFill>
                  <a:srgbClr val="FF0000"/>
                </a:solidFill>
              </a:rPr>
              <a:t> (Zagreb);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/>
              <a:t>vodi</a:t>
            </a:r>
            <a:r>
              <a:rPr lang="en-US" sz="3600" dirty="0" smtClean="0"/>
              <a:t> </a:t>
            </a:r>
            <a:r>
              <a:rPr lang="en-US" sz="3600" dirty="0" err="1" smtClean="0"/>
              <a:t>ga</a:t>
            </a:r>
            <a:r>
              <a:rPr lang="en-US" sz="3600" dirty="0" smtClean="0"/>
              <a:t> dr. </a:t>
            </a:r>
            <a:r>
              <a:rPr lang="en-US" sz="3600" b="1" dirty="0" smtClean="0">
                <a:solidFill>
                  <a:srgbClr val="FF0000"/>
                </a:solidFill>
              </a:rPr>
              <a:t>Anton </a:t>
            </a:r>
            <a:r>
              <a:rPr lang="en-US" sz="3600" b="1" dirty="0" err="1" smtClean="0">
                <a:solidFill>
                  <a:srgbClr val="FF0000"/>
                </a:solidFill>
              </a:rPr>
              <a:t>Korošec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sz="3600" b="1" dirty="0" smtClean="0"/>
          </a:p>
          <a:p>
            <a:r>
              <a:rPr lang="en-US" sz="3600" dirty="0" err="1" smtClean="0"/>
              <a:t>Glavna</a:t>
            </a:r>
            <a:r>
              <a:rPr lang="en-US" sz="3600" dirty="0" smtClean="0"/>
              <a:t> oblast </a:t>
            </a:r>
            <a:r>
              <a:rPr lang="en-US" sz="3600" dirty="0" err="1" smtClean="0"/>
              <a:t>samo</a:t>
            </a:r>
            <a:r>
              <a:rPr lang="en-US" sz="3600" dirty="0" smtClean="0"/>
              <a:t> </a:t>
            </a:r>
            <a:r>
              <a:rPr lang="en-US" sz="3600" dirty="0" err="1" smtClean="0"/>
              <a:t>za</a:t>
            </a:r>
            <a:r>
              <a:rPr lang="en-US" sz="3600" dirty="0" smtClean="0"/>
              <a:t> </a:t>
            </a:r>
            <a:r>
              <a:rPr lang="en-US" sz="3600" dirty="0" err="1" smtClean="0"/>
              <a:t>Slovenijo</a:t>
            </a:r>
            <a:r>
              <a:rPr lang="en-US" sz="3600" dirty="0" smtClean="0"/>
              <a:t>: </a:t>
            </a:r>
            <a:r>
              <a:rPr lang="en-US" sz="3600" b="1" dirty="0" err="1" smtClean="0">
                <a:solidFill>
                  <a:srgbClr val="FF0000"/>
                </a:solidFill>
              </a:rPr>
              <a:t>Narodna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vlada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za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Slovenijo</a:t>
            </a:r>
            <a:r>
              <a:rPr lang="en-US" sz="3600" b="1" dirty="0" smtClean="0">
                <a:solidFill>
                  <a:srgbClr val="FF0000"/>
                </a:solidFill>
              </a:rPr>
              <a:t> (Ljubljana)</a:t>
            </a:r>
          </a:p>
          <a:p>
            <a:pPr marL="0" indent="0">
              <a:buNone/>
            </a:pPr>
            <a:r>
              <a:rPr lang="en-US" sz="3600" dirty="0" smtClean="0"/>
              <a:t>   </a:t>
            </a:r>
            <a:r>
              <a:rPr lang="en-US" sz="3600" dirty="0" err="1" smtClean="0"/>
              <a:t>vodi</a:t>
            </a:r>
            <a:r>
              <a:rPr lang="en-US" sz="3600" dirty="0" smtClean="0"/>
              <a:t> jo dr. </a:t>
            </a:r>
            <a:r>
              <a:rPr lang="en-US" sz="3600" b="1" dirty="0" smtClean="0">
                <a:solidFill>
                  <a:srgbClr val="FF0000"/>
                </a:solidFill>
              </a:rPr>
              <a:t>Josip </a:t>
            </a:r>
            <a:r>
              <a:rPr lang="en-US" sz="3600" b="1" dirty="0" err="1" smtClean="0">
                <a:solidFill>
                  <a:srgbClr val="FF0000"/>
                </a:solidFill>
              </a:rPr>
              <a:t>Pogačnik</a:t>
            </a:r>
            <a:endParaRPr lang="en-US" sz="3600" dirty="0" smtClean="0">
              <a:solidFill>
                <a:srgbClr val="FF0000"/>
              </a:solidFill>
            </a:endParaRPr>
          </a:p>
          <a:p>
            <a:endParaRPr lang="en-US" sz="3600" b="1" dirty="0"/>
          </a:p>
          <a:p>
            <a:r>
              <a:rPr lang="en-US" sz="3600" b="1" dirty="0" err="1" smtClean="0"/>
              <a:t>Uradni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jezik</a:t>
            </a:r>
            <a:r>
              <a:rPr lang="en-US" sz="3600" b="1" dirty="0" smtClean="0"/>
              <a:t> v </a:t>
            </a:r>
            <a:r>
              <a:rPr lang="en-US" sz="3600" b="1" dirty="0" err="1" smtClean="0"/>
              <a:t>Sloveniji</a:t>
            </a:r>
            <a:r>
              <a:rPr lang="en-US" sz="3600" b="1" dirty="0" smtClean="0"/>
              <a:t>: </a:t>
            </a:r>
            <a:r>
              <a:rPr lang="en-US" sz="3600" b="1" dirty="0" err="1" smtClean="0">
                <a:solidFill>
                  <a:srgbClr val="FF0000"/>
                </a:solidFill>
              </a:rPr>
              <a:t>slovenščina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095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24710" y="114156"/>
            <a:ext cx="8911687" cy="128089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2) </a:t>
            </a:r>
            <a:r>
              <a:rPr lang="en-US" b="1" dirty="0" err="1" smtClean="0">
                <a:solidFill>
                  <a:srgbClr val="FF0000"/>
                </a:solidFill>
              </a:rPr>
              <a:t>Težave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nove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države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72689" y="813216"/>
            <a:ext cx="8915400" cy="5454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 smtClean="0"/>
              <a:t>določitev</a:t>
            </a:r>
            <a:r>
              <a:rPr lang="en-US" sz="3200" dirty="0" smtClean="0"/>
              <a:t> </a:t>
            </a:r>
            <a:r>
              <a:rPr lang="en-US" sz="3200" dirty="0" err="1" smtClean="0"/>
              <a:t>novih</a:t>
            </a:r>
            <a:r>
              <a:rPr lang="en-US" sz="3200" dirty="0" smtClean="0"/>
              <a:t> </a:t>
            </a:r>
            <a:r>
              <a:rPr lang="en-US" sz="3200" dirty="0" err="1" smtClean="0"/>
              <a:t>mej</a:t>
            </a:r>
            <a:r>
              <a:rPr lang="en-US" sz="3200" dirty="0" smtClean="0"/>
              <a:t> z </a:t>
            </a:r>
            <a:r>
              <a:rPr lang="en-US" sz="3200" dirty="0" err="1" smtClean="0"/>
              <a:t>Avstrijo</a:t>
            </a:r>
            <a:r>
              <a:rPr lang="en-US" sz="3200" dirty="0" smtClean="0"/>
              <a:t>, </a:t>
            </a:r>
            <a:r>
              <a:rPr lang="en-US" sz="3200" dirty="0" err="1" smtClean="0"/>
              <a:t>Madžarsko</a:t>
            </a:r>
            <a:r>
              <a:rPr lang="en-US" sz="3200" dirty="0" smtClean="0"/>
              <a:t> in </a:t>
            </a:r>
            <a:r>
              <a:rPr lang="en-US" sz="3200" dirty="0" err="1" smtClean="0"/>
              <a:t>Kraljevino</a:t>
            </a:r>
            <a:r>
              <a:rPr lang="en-US" sz="3200" dirty="0" smtClean="0"/>
              <a:t> </a:t>
            </a:r>
            <a:r>
              <a:rPr lang="en-US" sz="3200" dirty="0" err="1" smtClean="0"/>
              <a:t>Italijo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dirty="0" err="1" smtClean="0"/>
              <a:t>ni</a:t>
            </a:r>
            <a:r>
              <a:rPr lang="en-US" sz="3200" dirty="0" smtClean="0"/>
              <a:t> </a:t>
            </a:r>
            <a:r>
              <a:rPr lang="en-US" sz="3200" dirty="0" err="1" smtClean="0"/>
              <a:t>bila</a:t>
            </a:r>
            <a:r>
              <a:rPr lang="en-US" sz="3200" dirty="0" smtClean="0"/>
              <a:t> </a:t>
            </a:r>
            <a:r>
              <a:rPr lang="en-US" sz="3200" dirty="0" err="1" smtClean="0"/>
              <a:t>mednarodno</a:t>
            </a:r>
            <a:r>
              <a:rPr lang="en-US" sz="3200" dirty="0" smtClean="0"/>
              <a:t> </a:t>
            </a:r>
            <a:r>
              <a:rPr lang="en-US" sz="3200" dirty="0" err="1" smtClean="0"/>
              <a:t>priznana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dirty="0" err="1" smtClean="0"/>
              <a:t>ni</a:t>
            </a:r>
            <a:r>
              <a:rPr lang="en-US" sz="3200" dirty="0" smtClean="0"/>
              <a:t> </a:t>
            </a:r>
            <a:r>
              <a:rPr lang="en-US" sz="3200" dirty="0" err="1" smtClean="0"/>
              <a:t>imela</a:t>
            </a:r>
            <a:r>
              <a:rPr lang="en-US" sz="3200" dirty="0" smtClean="0"/>
              <a:t> </a:t>
            </a:r>
            <a:r>
              <a:rPr lang="en-US" sz="3200" dirty="0" err="1" smtClean="0"/>
              <a:t>lastne</a:t>
            </a:r>
            <a:r>
              <a:rPr lang="en-US" sz="3200" dirty="0" smtClean="0"/>
              <a:t> </a:t>
            </a:r>
            <a:r>
              <a:rPr lang="en-US" sz="3200" dirty="0" err="1" smtClean="0"/>
              <a:t>vojske</a:t>
            </a:r>
            <a:endParaRPr lang="en-US" sz="3200" dirty="0" smtClean="0"/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 err="1" smtClean="0"/>
              <a:t>Zato</a:t>
            </a:r>
            <a:r>
              <a:rPr lang="en-US" sz="3200" dirty="0" smtClean="0"/>
              <a:t> so </a:t>
            </a:r>
            <a:r>
              <a:rPr lang="en-US" sz="3200" dirty="0" err="1" smtClean="0"/>
              <a:t>začeli</a:t>
            </a:r>
            <a:r>
              <a:rPr lang="en-US" sz="3200" dirty="0" smtClean="0"/>
              <a:t> </a:t>
            </a:r>
            <a:r>
              <a:rPr lang="en-US" sz="3200" dirty="0" err="1" smtClean="0"/>
              <a:t>iskati</a:t>
            </a:r>
            <a:r>
              <a:rPr lang="en-US" sz="3200" dirty="0" smtClean="0"/>
              <a:t> </a:t>
            </a:r>
            <a:r>
              <a:rPr lang="en-US" sz="3200" dirty="0" err="1" smtClean="0"/>
              <a:t>rešitev</a:t>
            </a:r>
            <a:r>
              <a:rPr lang="en-US" sz="3200" dirty="0" smtClean="0"/>
              <a:t>. </a:t>
            </a:r>
            <a:r>
              <a:rPr lang="en-US" sz="3200" dirty="0" err="1" smtClean="0"/>
              <a:t>Videli</a:t>
            </a:r>
            <a:r>
              <a:rPr lang="en-US" sz="3200" dirty="0" smtClean="0"/>
              <a:t> so jo v </a:t>
            </a:r>
            <a:r>
              <a:rPr lang="en-US" sz="3200" b="1" dirty="0" err="1" smtClean="0">
                <a:solidFill>
                  <a:srgbClr val="FF0000"/>
                </a:solidFill>
              </a:rPr>
              <a:t>združitvi</a:t>
            </a:r>
            <a:r>
              <a:rPr lang="en-US" sz="3200" b="1" dirty="0" smtClean="0">
                <a:solidFill>
                  <a:srgbClr val="FF0000"/>
                </a:solidFill>
              </a:rPr>
              <a:t> s </a:t>
            </a:r>
            <a:r>
              <a:rPr lang="en-US" sz="3200" b="1" dirty="0" err="1" smtClean="0">
                <a:solidFill>
                  <a:srgbClr val="FF0000"/>
                </a:solidFill>
              </a:rPr>
              <a:t>Kraljevino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Srbijo</a:t>
            </a:r>
            <a:r>
              <a:rPr lang="en-US" sz="3200" dirty="0" smtClean="0"/>
              <a:t>, </a:t>
            </a:r>
            <a:r>
              <a:rPr lang="en-US" sz="3200" dirty="0" err="1" smtClean="0"/>
              <a:t>kateri</a:t>
            </a:r>
            <a:r>
              <a:rPr lang="en-US" sz="3200" dirty="0" smtClean="0"/>
              <a:t> je to </a:t>
            </a:r>
            <a:r>
              <a:rPr lang="en-US" sz="3200" dirty="0" err="1" smtClean="0"/>
              <a:t>bilo</a:t>
            </a:r>
            <a:r>
              <a:rPr lang="en-US" sz="3200" dirty="0" smtClean="0"/>
              <a:t> v </a:t>
            </a:r>
            <a:r>
              <a:rPr lang="en-US" sz="3200" dirty="0" err="1" smtClean="0"/>
              <a:t>interesu</a:t>
            </a:r>
            <a:r>
              <a:rPr lang="en-US" sz="3200" dirty="0" smtClean="0"/>
              <a:t>, </a:t>
            </a:r>
            <a:r>
              <a:rPr lang="en-US" sz="3200" dirty="0" err="1" smtClean="0"/>
              <a:t>saj</a:t>
            </a:r>
            <a:r>
              <a:rPr lang="en-US" sz="3200" dirty="0" smtClean="0"/>
              <a:t> bi </a:t>
            </a:r>
            <a:r>
              <a:rPr lang="en-US" sz="3200" dirty="0" err="1" smtClean="0"/>
              <a:t>tako</a:t>
            </a:r>
            <a:r>
              <a:rPr lang="en-US" sz="3200" dirty="0" smtClean="0"/>
              <a:t> </a:t>
            </a:r>
            <a:r>
              <a:rPr lang="en-US" sz="3200" dirty="0" err="1" smtClean="0"/>
              <a:t>lahko</a:t>
            </a:r>
            <a:r>
              <a:rPr lang="en-US" sz="3200" dirty="0" smtClean="0"/>
              <a:t> </a:t>
            </a:r>
            <a:r>
              <a:rPr lang="en-US" sz="3200" dirty="0" err="1" smtClean="0"/>
              <a:t>uresničila</a:t>
            </a:r>
            <a:r>
              <a:rPr lang="en-US" sz="3200" dirty="0" smtClean="0"/>
              <a:t> ‘</a:t>
            </a:r>
            <a:r>
              <a:rPr lang="en-US" sz="3200" b="1" dirty="0" err="1" smtClean="0">
                <a:solidFill>
                  <a:srgbClr val="FF0000"/>
                </a:solidFill>
              </a:rPr>
              <a:t>velikosrbski</a:t>
            </a:r>
            <a:r>
              <a:rPr lang="en-US" sz="3200" b="1" dirty="0" smtClean="0">
                <a:solidFill>
                  <a:srgbClr val="FF0000"/>
                </a:solidFill>
              </a:rPr>
              <a:t> program</a:t>
            </a:r>
            <a:r>
              <a:rPr lang="en-US" sz="3200" dirty="0" smtClean="0"/>
              <a:t>’ </a:t>
            </a:r>
            <a:r>
              <a:rPr lang="en-SI" sz="3200" dirty="0" smtClean="0"/>
              <a:t>–</a:t>
            </a:r>
            <a:r>
              <a:rPr lang="en-US" sz="3200" dirty="0" smtClean="0"/>
              <a:t> </a:t>
            </a:r>
            <a:r>
              <a:rPr lang="en-US" sz="3200" dirty="0" err="1" smtClean="0"/>
              <a:t>združitev</a:t>
            </a:r>
            <a:r>
              <a:rPr lang="en-US" sz="3200" dirty="0" smtClean="0"/>
              <a:t> </a:t>
            </a:r>
            <a:r>
              <a:rPr lang="en-US" sz="3200" dirty="0" err="1" smtClean="0"/>
              <a:t>vseh</a:t>
            </a:r>
            <a:r>
              <a:rPr lang="en-US" sz="3200" dirty="0" smtClean="0"/>
              <a:t> </a:t>
            </a:r>
            <a:r>
              <a:rPr lang="en-US" sz="3200" dirty="0" err="1" smtClean="0"/>
              <a:t>dežel</a:t>
            </a:r>
            <a:r>
              <a:rPr lang="en-US" sz="3200" dirty="0" smtClean="0"/>
              <a:t>, v </a:t>
            </a:r>
            <a:r>
              <a:rPr lang="en-US" sz="3200" dirty="0" err="1" smtClean="0"/>
              <a:t>katerih</a:t>
            </a:r>
            <a:r>
              <a:rPr lang="en-US" sz="3200" dirty="0" smtClean="0"/>
              <a:t> </a:t>
            </a:r>
            <a:r>
              <a:rPr lang="en-US" sz="3200" dirty="0" err="1" smtClean="0"/>
              <a:t>živijo</a:t>
            </a:r>
            <a:r>
              <a:rPr lang="en-US" sz="3200" dirty="0" smtClean="0"/>
              <a:t> </a:t>
            </a:r>
            <a:r>
              <a:rPr lang="en-US" sz="3200" dirty="0" err="1" smtClean="0"/>
              <a:t>Srbi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850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3) </a:t>
            </a:r>
            <a:r>
              <a:rPr lang="en-US" b="1" dirty="0" err="1" smtClean="0">
                <a:solidFill>
                  <a:srgbClr val="FF0000"/>
                </a:solidFill>
              </a:rPr>
              <a:t>Kraljevina</a:t>
            </a:r>
            <a:r>
              <a:rPr lang="en-US" b="1" dirty="0" smtClean="0">
                <a:solidFill>
                  <a:srgbClr val="FF0000"/>
                </a:solidFill>
              </a:rPr>
              <a:t> SHS (1. 12. 1918)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36358" y="1465384"/>
            <a:ext cx="4251204" cy="4979377"/>
          </a:xfrm>
        </p:spPr>
        <p:txBody>
          <a:bodyPr>
            <a:normAutofit/>
          </a:bodyPr>
          <a:lstStyle/>
          <a:p>
            <a:r>
              <a:rPr lang="sl-SI" sz="3200" dirty="0" smtClean="0"/>
              <a:t>Kraljevino</a:t>
            </a:r>
            <a:r>
              <a:rPr lang="en-US" sz="3200" dirty="0" smtClean="0"/>
              <a:t> SHS</a:t>
            </a:r>
            <a:r>
              <a:rPr lang="sl-SI" sz="3200" dirty="0" smtClean="0"/>
              <a:t> </a:t>
            </a:r>
            <a:r>
              <a:rPr lang="sl-SI" sz="3200" dirty="0"/>
              <a:t>je vodil </a:t>
            </a:r>
            <a:r>
              <a:rPr lang="sl-SI" sz="3200" b="1" dirty="0">
                <a:solidFill>
                  <a:srgbClr val="FF0000"/>
                </a:solidFill>
              </a:rPr>
              <a:t>Aleksander I. Karađorđević</a:t>
            </a:r>
            <a:r>
              <a:rPr lang="sl-SI" sz="3200" dirty="0" smtClean="0"/>
              <a:t>.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err="1" smtClean="0"/>
              <a:t>Priznali</a:t>
            </a:r>
            <a:r>
              <a:rPr lang="en-US" sz="3200" dirty="0" smtClean="0"/>
              <a:t> so jo </a:t>
            </a:r>
            <a:r>
              <a:rPr lang="en-US" sz="3200" dirty="0" err="1" smtClean="0"/>
              <a:t>drugi</a:t>
            </a:r>
            <a:r>
              <a:rPr lang="en-US" sz="3200" dirty="0" smtClean="0"/>
              <a:t> </a:t>
            </a:r>
            <a:r>
              <a:rPr lang="en-US" sz="3200" dirty="0" err="1" smtClean="0"/>
              <a:t>narodi</a:t>
            </a:r>
            <a:r>
              <a:rPr lang="en-US" sz="3200" dirty="0" smtClean="0"/>
              <a:t>, </a:t>
            </a:r>
            <a:r>
              <a:rPr lang="en-US" sz="3200" dirty="0" err="1" smtClean="0"/>
              <a:t>saj</a:t>
            </a:r>
            <a:r>
              <a:rPr lang="en-US" sz="3200" dirty="0" smtClean="0"/>
              <a:t> je </a:t>
            </a:r>
            <a:r>
              <a:rPr lang="en-US" sz="3200" dirty="0" err="1" smtClean="0"/>
              <a:t>Srbija</a:t>
            </a:r>
            <a:r>
              <a:rPr lang="en-US" sz="3200" dirty="0" smtClean="0"/>
              <a:t> </a:t>
            </a:r>
            <a:r>
              <a:rPr lang="en-US" sz="3200" dirty="0" err="1" smtClean="0"/>
              <a:t>bila</a:t>
            </a:r>
            <a:r>
              <a:rPr lang="en-US" sz="3200" dirty="0" smtClean="0"/>
              <a:t> </a:t>
            </a:r>
            <a:r>
              <a:rPr lang="en-US" sz="3200" dirty="0" err="1" smtClean="0"/>
              <a:t>ena</a:t>
            </a:r>
            <a:r>
              <a:rPr lang="en-US" sz="3200" dirty="0" smtClean="0"/>
              <a:t> </a:t>
            </a:r>
            <a:r>
              <a:rPr lang="en-US" sz="3200" dirty="0" err="1" smtClean="0"/>
              <a:t>izmed</a:t>
            </a:r>
            <a:r>
              <a:rPr lang="en-US" sz="3200" dirty="0" smtClean="0"/>
              <a:t> </a:t>
            </a:r>
            <a:r>
              <a:rPr lang="en-US" sz="3200" dirty="0" err="1" smtClean="0"/>
              <a:t>zmagovalk</a:t>
            </a:r>
            <a:r>
              <a:rPr lang="en-US" sz="3200" dirty="0" smtClean="0"/>
              <a:t> </a:t>
            </a:r>
            <a:r>
              <a:rPr lang="en-US" sz="3200" dirty="0" err="1" smtClean="0"/>
              <a:t>prve</a:t>
            </a:r>
            <a:r>
              <a:rPr lang="en-US" sz="3200" dirty="0" smtClean="0"/>
              <a:t> </a:t>
            </a:r>
            <a:r>
              <a:rPr lang="en-US" sz="3200" dirty="0" err="1" smtClean="0"/>
              <a:t>svetovne</a:t>
            </a:r>
            <a:r>
              <a:rPr lang="en-US" sz="3200" dirty="0" smtClean="0"/>
              <a:t> </a:t>
            </a:r>
            <a:r>
              <a:rPr lang="en-US" sz="3200" dirty="0" err="1" smtClean="0"/>
              <a:t>vojne</a:t>
            </a:r>
            <a:r>
              <a:rPr lang="en-US" sz="3200" dirty="0" smtClean="0"/>
              <a:t>.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562" y="1465384"/>
            <a:ext cx="2921969" cy="19460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1" r="10293"/>
          <a:stretch/>
        </p:blipFill>
        <p:spPr>
          <a:xfrm>
            <a:off x="6981092" y="3597560"/>
            <a:ext cx="3437793" cy="29351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3229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4) </a:t>
            </a:r>
            <a:r>
              <a:rPr lang="en-US" b="1" dirty="0" err="1" smtClean="0">
                <a:solidFill>
                  <a:srgbClr val="FF0000"/>
                </a:solidFill>
              </a:rPr>
              <a:t>Težave</a:t>
            </a:r>
            <a:r>
              <a:rPr lang="en-US" b="1" dirty="0" smtClean="0">
                <a:solidFill>
                  <a:srgbClr val="FF0000"/>
                </a:solidFill>
              </a:rPr>
              <a:t> z </a:t>
            </a:r>
            <a:r>
              <a:rPr lang="en-US" b="1" dirty="0" err="1" smtClean="0">
                <a:solidFill>
                  <a:srgbClr val="FF0000"/>
                </a:solidFill>
              </a:rPr>
              <a:t>mejami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4.1) </a:t>
            </a:r>
            <a:r>
              <a:rPr lang="en-US" b="1" dirty="0" err="1" smtClean="0">
                <a:solidFill>
                  <a:srgbClr val="FF0000"/>
                </a:solidFill>
              </a:rPr>
              <a:t>Oblikovanje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meje</a:t>
            </a:r>
            <a:r>
              <a:rPr lang="en-US" b="1" dirty="0" smtClean="0">
                <a:solidFill>
                  <a:srgbClr val="FF0000"/>
                </a:solidFill>
              </a:rPr>
              <a:t> z AVSTRIJO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072789" y="1905000"/>
            <a:ext cx="8915400" cy="449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General Rudolf </a:t>
            </a:r>
            <a:r>
              <a:rPr lang="en-US" sz="3200" b="1" dirty="0" err="1">
                <a:solidFill>
                  <a:srgbClr val="FF0000"/>
                </a:solidFill>
              </a:rPr>
              <a:t>Maister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je </a:t>
            </a:r>
            <a:r>
              <a:rPr lang="en-US" sz="3200" dirty="0" err="1"/>
              <a:t>ustanovil</a:t>
            </a:r>
            <a:r>
              <a:rPr lang="en-US" sz="3200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slovensko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narodno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stražo</a:t>
            </a:r>
            <a:r>
              <a:rPr lang="en-US" sz="3200" b="1" dirty="0"/>
              <a:t> </a:t>
            </a:r>
            <a:r>
              <a:rPr lang="en-US" sz="3200" dirty="0"/>
              <a:t>(</a:t>
            </a:r>
            <a:r>
              <a:rPr lang="en-US" sz="3200" dirty="0" err="1"/>
              <a:t>kasneje</a:t>
            </a:r>
            <a:r>
              <a:rPr lang="en-US" sz="3200" dirty="0"/>
              <a:t> </a:t>
            </a:r>
            <a:r>
              <a:rPr lang="en-US" sz="3200" dirty="0" err="1"/>
              <a:t>slovensko</a:t>
            </a:r>
            <a:r>
              <a:rPr lang="en-US" sz="3200" dirty="0"/>
              <a:t> </a:t>
            </a:r>
            <a:r>
              <a:rPr lang="en-US" sz="3200" dirty="0" err="1"/>
              <a:t>vojsko</a:t>
            </a:r>
            <a:r>
              <a:rPr lang="en-US" sz="3200" dirty="0"/>
              <a:t>)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zaščito </a:t>
            </a:r>
            <a:r>
              <a:rPr lang="en-US" sz="3200" b="1" dirty="0" err="1">
                <a:solidFill>
                  <a:srgbClr val="FF0000"/>
                </a:solidFill>
              </a:rPr>
              <a:t>slovenskega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prebivalstva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Štajerskem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Razorožil</a:t>
            </a:r>
            <a:r>
              <a:rPr lang="en-US" sz="3200" dirty="0"/>
              <a:t> je </a:t>
            </a:r>
            <a:r>
              <a:rPr lang="en-US" sz="3200" dirty="0" err="1"/>
              <a:t>nemško</a:t>
            </a:r>
            <a:r>
              <a:rPr lang="en-US" sz="3200" dirty="0"/>
              <a:t> </a:t>
            </a:r>
            <a:r>
              <a:rPr lang="en-US" sz="3200" dirty="0" err="1"/>
              <a:t>narodno</a:t>
            </a:r>
            <a:r>
              <a:rPr lang="en-US" sz="3200" dirty="0"/>
              <a:t> </a:t>
            </a:r>
            <a:r>
              <a:rPr lang="en-US" sz="3200" dirty="0" err="1"/>
              <a:t>stražo</a:t>
            </a:r>
            <a:r>
              <a:rPr lang="en-US" sz="3200" dirty="0"/>
              <a:t> v </a:t>
            </a:r>
            <a:r>
              <a:rPr lang="en-US" sz="3200" dirty="0" err="1"/>
              <a:t>Mariboru</a:t>
            </a:r>
            <a:r>
              <a:rPr lang="en-US" sz="3200" dirty="0"/>
              <a:t> in </a:t>
            </a:r>
            <a:r>
              <a:rPr lang="en-US" sz="3200" b="1" dirty="0" err="1">
                <a:solidFill>
                  <a:srgbClr val="FF0000"/>
                </a:solidFill>
              </a:rPr>
              <a:t>vplival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vzpostavitev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meje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Štajerskem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(Maribor je </a:t>
            </a:r>
            <a:r>
              <a:rPr lang="en-US" sz="3200" dirty="0" err="1"/>
              <a:t>ostal</a:t>
            </a:r>
            <a:r>
              <a:rPr lang="en-US" sz="3200" dirty="0"/>
              <a:t> </a:t>
            </a:r>
            <a:r>
              <a:rPr lang="en-US" sz="3200" dirty="0" err="1"/>
              <a:t>znotraj</a:t>
            </a:r>
            <a:r>
              <a:rPr lang="en-US" sz="3200" dirty="0"/>
              <a:t> </a:t>
            </a:r>
            <a:r>
              <a:rPr lang="en-US" sz="3200" dirty="0" err="1"/>
              <a:t>meja</a:t>
            </a:r>
            <a:r>
              <a:rPr lang="en-US" sz="3200" dirty="0"/>
              <a:t> </a:t>
            </a:r>
            <a:r>
              <a:rPr lang="en-US" sz="3200" dirty="0" err="1"/>
              <a:t>slovenskega</a:t>
            </a:r>
            <a:r>
              <a:rPr lang="en-US" sz="3200" dirty="0"/>
              <a:t> </a:t>
            </a:r>
            <a:r>
              <a:rPr lang="en-US" sz="3200" dirty="0" err="1"/>
              <a:t>ozemlja</a:t>
            </a:r>
            <a:r>
              <a:rPr lang="en-US" sz="3200" dirty="0"/>
              <a:t>).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1" y="1784838"/>
            <a:ext cx="2705085" cy="4193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3791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991335" y="612531"/>
            <a:ext cx="8915400" cy="5524500"/>
          </a:xfrm>
        </p:spPr>
        <p:txBody>
          <a:bodyPr>
            <a:normAutofit/>
          </a:bodyPr>
          <a:lstStyle/>
          <a:p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Koroško</a:t>
            </a:r>
            <a:r>
              <a:rPr lang="en-US" sz="3200" dirty="0"/>
              <a:t> so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pariški</a:t>
            </a:r>
            <a:r>
              <a:rPr lang="en-US" sz="3200" dirty="0"/>
              <a:t> </a:t>
            </a:r>
            <a:r>
              <a:rPr lang="en-US" sz="3200" dirty="0" err="1"/>
              <a:t>mirovni</a:t>
            </a:r>
            <a:r>
              <a:rPr lang="en-US" sz="3200" dirty="0"/>
              <a:t> </a:t>
            </a:r>
            <a:r>
              <a:rPr lang="en-US" sz="3200" dirty="0" err="1"/>
              <a:t>konferenci</a:t>
            </a:r>
            <a:r>
              <a:rPr lang="en-US" sz="3200" dirty="0"/>
              <a:t> </a:t>
            </a:r>
            <a:r>
              <a:rPr lang="en-US" sz="3200" dirty="0" err="1"/>
              <a:t>določili</a:t>
            </a:r>
            <a:r>
              <a:rPr lang="en-US" sz="3200" dirty="0"/>
              <a:t> </a:t>
            </a:r>
            <a:r>
              <a:rPr lang="en-US" sz="3200" b="1" dirty="0" err="1"/>
              <a:t>plebiscit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err="1" smtClean="0"/>
              <a:t>Koroška</a:t>
            </a:r>
            <a:r>
              <a:rPr lang="en-US" sz="3200" dirty="0" smtClean="0"/>
              <a:t> </a:t>
            </a:r>
            <a:r>
              <a:rPr lang="en-US" sz="3200" dirty="0"/>
              <a:t>je </a:t>
            </a:r>
            <a:r>
              <a:rPr lang="en-US" sz="3200" dirty="0" err="1"/>
              <a:t>bila</a:t>
            </a:r>
            <a:r>
              <a:rPr lang="en-US" sz="3200" dirty="0"/>
              <a:t> </a:t>
            </a:r>
            <a:r>
              <a:rPr lang="en-US" sz="3200" dirty="0" err="1"/>
              <a:t>razdeljena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cono</a:t>
            </a:r>
            <a:r>
              <a:rPr lang="en-US" sz="3200" b="1" dirty="0">
                <a:solidFill>
                  <a:srgbClr val="FF0000"/>
                </a:solidFill>
              </a:rPr>
              <a:t> A in B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Plebiscit</a:t>
            </a:r>
            <a:r>
              <a:rPr lang="en-US" sz="3200" dirty="0" smtClean="0"/>
              <a:t> </a:t>
            </a:r>
            <a:r>
              <a:rPr lang="en-US" sz="3200" dirty="0"/>
              <a:t>je </a:t>
            </a:r>
            <a:r>
              <a:rPr lang="en-US" sz="3200" dirty="0" err="1"/>
              <a:t>bil</a:t>
            </a:r>
            <a:r>
              <a:rPr lang="en-US" sz="3200" dirty="0"/>
              <a:t> </a:t>
            </a:r>
            <a:r>
              <a:rPr lang="en-US" sz="3200" dirty="0" err="1"/>
              <a:t>izveden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v coni A</a:t>
            </a:r>
            <a:r>
              <a:rPr lang="en-US" sz="3200" dirty="0"/>
              <a:t>. 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err="1" smtClean="0"/>
              <a:t>Zaradi</a:t>
            </a:r>
            <a:r>
              <a:rPr lang="en-US" sz="3200" dirty="0" smtClean="0"/>
              <a:t> </a:t>
            </a:r>
            <a:r>
              <a:rPr lang="en-US" sz="3200" dirty="0" err="1"/>
              <a:t>učinkovitejše</a:t>
            </a:r>
            <a:r>
              <a:rPr lang="en-US" sz="3200" dirty="0"/>
              <a:t> </a:t>
            </a:r>
            <a:r>
              <a:rPr lang="en-US" sz="3200" dirty="0" err="1"/>
              <a:t>avstrijske</a:t>
            </a:r>
            <a:r>
              <a:rPr lang="en-US" sz="3200" dirty="0"/>
              <a:t> </a:t>
            </a:r>
            <a:r>
              <a:rPr lang="en-US" sz="3200" dirty="0" err="1"/>
              <a:t>plebiscitne</a:t>
            </a:r>
            <a:r>
              <a:rPr lang="en-US" sz="3200" dirty="0"/>
              <a:t> </a:t>
            </a:r>
            <a:r>
              <a:rPr lang="en-US" sz="3200" dirty="0" err="1"/>
              <a:t>propagande</a:t>
            </a:r>
            <a:r>
              <a:rPr lang="en-US" sz="3200" dirty="0"/>
              <a:t> se je </a:t>
            </a:r>
            <a:r>
              <a:rPr lang="en-US" sz="3200" dirty="0" err="1"/>
              <a:t>prebivalstvo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plebiscitu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10. 10. 1920 </a:t>
            </a:r>
            <a:r>
              <a:rPr lang="en-US" sz="3200" dirty="0" err="1"/>
              <a:t>odločilo</a:t>
            </a:r>
            <a:r>
              <a:rPr lang="en-US" sz="3200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za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Avstrijo</a:t>
            </a:r>
            <a:r>
              <a:rPr lang="en-US" sz="3200" dirty="0"/>
              <a:t>. </a:t>
            </a:r>
            <a:r>
              <a:rPr lang="en-US" sz="3200" dirty="0" err="1"/>
              <a:t>Velik</a:t>
            </a:r>
            <a:r>
              <a:rPr lang="en-US" sz="3200" dirty="0"/>
              <a:t> del </a:t>
            </a:r>
            <a:r>
              <a:rPr lang="en-US" sz="3200" dirty="0" err="1"/>
              <a:t>slovenskega</a:t>
            </a:r>
            <a:r>
              <a:rPr lang="en-US" sz="3200" dirty="0"/>
              <a:t> </a:t>
            </a:r>
            <a:r>
              <a:rPr lang="en-US" sz="3200" dirty="0" err="1"/>
              <a:t>prebivalstva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Koroškem</a:t>
            </a:r>
            <a:r>
              <a:rPr lang="en-US" sz="3200" dirty="0"/>
              <a:t> je </a:t>
            </a:r>
            <a:r>
              <a:rPr lang="en-US" sz="3200" dirty="0" err="1"/>
              <a:t>prišel</a:t>
            </a:r>
            <a:r>
              <a:rPr lang="en-US" sz="3200" dirty="0"/>
              <a:t> pod </a:t>
            </a:r>
            <a:r>
              <a:rPr lang="en-US" sz="3200" dirty="0" err="1"/>
              <a:t>Avstrijo</a:t>
            </a:r>
            <a:r>
              <a:rPr lang="en-US" sz="3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03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31" y="154396"/>
            <a:ext cx="5736885" cy="3226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0" y="355948"/>
            <a:ext cx="5247499" cy="3173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848" y="3676697"/>
            <a:ext cx="4085283" cy="2859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393" y="3582220"/>
            <a:ext cx="4722876" cy="3048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2980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64225" y="606526"/>
            <a:ext cx="8911687" cy="128089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4.2) OBLIKOVANJE MEJE Z ITALIJO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72588" y="1641230"/>
            <a:ext cx="8915400" cy="4478215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Italijani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so </a:t>
            </a:r>
            <a:r>
              <a:rPr lang="en-US" sz="3200" dirty="0" err="1"/>
              <a:t>po</a:t>
            </a:r>
            <a:r>
              <a:rPr lang="en-US" sz="3200" dirty="0"/>
              <a:t> </a:t>
            </a:r>
            <a:r>
              <a:rPr lang="en-US" sz="3200" dirty="0" err="1"/>
              <a:t>vojni</a:t>
            </a:r>
            <a:r>
              <a:rPr lang="en-US" sz="3200" dirty="0"/>
              <a:t> </a:t>
            </a:r>
            <a:r>
              <a:rPr lang="en-US" sz="3200" dirty="0" err="1"/>
              <a:t>zahtevali</a:t>
            </a:r>
            <a:r>
              <a:rPr lang="en-US" sz="3200" dirty="0"/>
              <a:t> z </a:t>
            </a:r>
            <a:r>
              <a:rPr lang="en-US" sz="3200" b="1" dirty="0" err="1">
                <a:solidFill>
                  <a:srgbClr val="FF0000"/>
                </a:solidFill>
              </a:rPr>
              <a:t>londonskim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sporazumom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obljubljena</a:t>
            </a:r>
            <a:r>
              <a:rPr lang="en-US" sz="3200" dirty="0"/>
              <a:t> </a:t>
            </a:r>
            <a:r>
              <a:rPr lang="en-US" sz="3200" dirty="0" err="1"/>
              <a:t>ozemlja</a:t>
            </a:r>
            <a:r>
              <a:rPr lang="en-US" sz="3200" dirty="0"/>
              <a:t>. 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Na </a:t>
            </a:r>
            <a:r>
              <a:rPr lang="en-US" sz="3200" b="1" dirty="0" err="1">
                <a:solidFill>
                  <a:srgbClr val="FF0000"/>
                </a:solidFill>
              </a:rPr>
              <a:t>pariški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konferenci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je </a:t>
            </a:r>
            <a:r>
              <a:rPr lang="en-US" sz="3200" dirty="0" err="1"/>
              <a:t>bilo</a:t>
            </a:r>
            <a:r>
              <a:rPr lang="en-US" sz="3200" dirty="0"/>
              <a:t> </a:t>
            </a:r>
            <a:r>
              <a:rPr lang="en-US" sz="3200" dirty="0" err="1"/>
              <a:t>določeno</a:t>
            </a:r>
            <a:r>
              <a:rPr lang="en-US" sz="3200" dirty="0"/>
              <a:t>, da se </a:t>
            </a:r>
            <a:r>
              <a:rPr lang="en-US" sz="3200" dirty="0" err="1"/>
              <a:t>državi</a:t>
            </a:r>
            <a:r>
              <a:rPr lang="en-US" sz="3200" dirty="0"/>
              <a:t> </a:t>
            </a:r>
            <a:r>
              <a:rPr lang="en-US" sz="3200" dirty="0" err="1"/>
              <a:t>sami</a:t>
            </a:r>
            <a:r>
              <a:rPr lang="en-US" sz="3200" dirty="0"/>
              <a:t> </a:t>
            </a:r>
            <a:r>
              <a:rPr lang="en-US" sz="3200" dirty="0" err="1"/>
              <a:t>dogovorita</a:t>
            </a:r>
            <a:r>
              <a:rPr lang="en-US" sz="3200" dirty="0"/>
              <a:t> o </a:t>
            </a:r>
            <a:r>
              <a:rPr lang="en-US" sz="3200" dirty="0" err="1"/>
              <a:t>poteku</a:t>
            </a:r>
            <a:r>
              <a:rPr lang="en-US" sz="3200" dirty="0"/>
              <a:t> </a:t>
            </a:r>
            <a:r>
              <a:rPr lang="en-US" sz="3200" dirty="0" err="1"/>
              <a:t>meje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smtClean="0"/>
              <a:t>Ta </a:t>
            </a:r>
            <a:r>
              <a:rPr lang="en-US" sz="3200" dirty="0"/>
              <a:t>je </a:t>
            </a:r>
            <a:r>
              <a:rPr lang="en-US" sz="3200" dirty="0" err="1"/>
              <a:t>bila</a:t>
            </a:r>
            <a:r>
              <a:rPr lang="en-US" sz="3200" dirty="0"/>
              <a:t> </a:t>
            </a:r>
            <a:r>
              <a:rPr lang="en-US" sz="3200" dirty="0" err="1"/>
              <a:t>določena</a:t>
            </a:r>
            <a:r>
              <a:rPr lang="en-US" sz="3200" dirty="0"/>
              <a:t> z </a:t>
            </a:r>
            <a:r>
              <a:rPr lang="en-US" sz="3200" b="1" dirty="0" err="1">
                <a:solidFill>
                  <a:srgbClr val="FF0000"/>
                </a:solidFill>
              </a:rPr>
              <a:t>rapalsko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pogodbo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leta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1920</a:t>
            </a:r>
            <a:r>
              <a:rPr lang="en-US" sz="3200" dirty="0"/>
              <a:t>. </a:t>
            </a:r>
            <a:r>
              <a:rPr lang="en-US" sz="3200" b="1" dirty="0" err="1" smtClean="0">
                <a:solidFill>
                  <a:srgbClr val="FF0000"/>
                </a:solidFill>
              </a:rPr>
              <a:t>Primorska</a:t>
            </a:r>
            <a:r>
              <a:rPr lang="en-US" sz="3200" dirty="0" smtClean="0"/>
              <a:t> </a:t>
            </a:r>
            <a:r>
              <a:rPr lang="en-US" sz="3200" dirty="0"/>
              <a:t>je </a:t>
            </a:r>
            <a:r>
              <a:rPr lang="en-US" sz="3200" dirty="0" err="1"/>
              <a:t>pripadla</a:t>
            </a:r>
            <a:r>
              <a:rPr lang="en-US" sz="3200" dirty="0"/>
              <a:t> </a:t>
            </a:r>
            <a:r>
              <a:rPr lang="en-US" sz="3200" dirty="0" err="1"/>
              <a:t>Kraljevini</a:t>
            </a:r>
            <a:r>
              <a:rPr lang="en-US" sz="3200" dirty="0"/>
              <a:t> </a:t>
            </a:r>
            <a:r>
              <a:rPr lang="en-US" sz="3200" dirty="0" err="1"/>
              <a:t>Italiji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1764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5" r="39974"/>
          <a:stretch/>
        </p:blipFill>
        <p:spPr>
          <a:xfrm>
            <a:off x="6223367" y="1274885"/>
            <a:ext cx="5774759" cy="3754315"/>
          </a:xfrm>
          <a:ln>
            <a:solidFill>
              <a:schemeClr val="tx1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5" y="712177"/>
            <a:ext cx="3903060" cy="51786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4796555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</TotalTime>
  <Words>369</Words>
  <Application>Microsoft Office PowerPoint</Application>
  <PresentationFormat>Širokozaslonsko</PresentationFormat>
  <Paragraphs>35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Šelest</vt:lpstr>
      <vt:lpstr>Iz Države SHS  v Kraljevino SHS</vt:lpstr>
      <vt:lpstr>1) Ureditev Države SHS</vt:lpstr>
      <vt:lpstr>2) Težave nove države</vt:lpstr>
      <vt:lpstr>3) Kraljevina SHS (1. 12. 1918)</vt:lpstr>
      <vt:lpstr>4) Težave z mejami 4.1) Oblikovanje meje z AVSTRIJO</vt:lpstr>
      <vt:lpstr>PowerPointova predstavitev</vt:lpstr>
      <vt:lpstr>PowerPointova predstavitev</vt:lpstr>
      <vt:lpstr>4.2) OBLIKOVANJE MEJE Z ITALIJO</vt:lpstr>
      <vt:lpstr>PowerPointova predstavitev</vt:lpstr>
      <vt:lpstr>4.3) PRIKLJUČITEV PREKMURJA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 Države SHS  v Kraljevino SHS</dc:title>
  <dc:creator>ivanc</dc:creator>
  <cp:lastModifiedBy>ivanc</cp:lastModifiedBy>
  <cp:revision>4</cp:revision>
  <dcterms:created xsi:type="dcterms:W3CDTF">2021-04-13T18:13:15Z</dcterms:created>
  <dcterms:modified xsi:type="dcterms:W3CDTF">2021-04-13T18:46:23Z</dcterms:modified>
</cp:coreProperties>
</file>