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65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626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917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92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58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9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875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4131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48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033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298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831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934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567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283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005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452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B669AED-5D63-4AC8-B8CA-81B4B439F8A8}" type="datetimeFigureOut">
              <a:rPr lang="sl-SI" smtClean="0"/>
              <a:t>18. 09. 2023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58E4F2-6E20-49F8-94EA-4D3A16F4E9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881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8E6108-B011-7073-6149-C1CE662A0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VESOLJE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89044D-A4FF-634F-13A2-8F1DFB7F61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6. RAZRED</a:t>
            </a:r>
          </a:p>
        </p:txBody>
      </p:sp>
    </p:spTree>
    <p:extLst>
      <p:ext uri="{BB962C8B-B14F-4D97-AF65-F5344CB8AC3E}">
        <p14:creationId xmlns:p14="http://schemas.microsoft.com/office/powerpoint/2010/main" val="128799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ko veliko je vesolje - Enstroj.si">
            <a:extLst>
              <a:ext uri="{FF2B5EF4-FFF2-40B4-BE49-F238E27FC236}">
                <a16:creationId xmlns:a16="http://schemas.microsoft.com/office/drawing/2014/main" id="{F5658393-C227-D262-E67D-2A16AB06A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D351923-498E-8900-727E-528E5B17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Kaj</a:t>
            </a:r>
            <a:r>
              <a:rPr lang="en-US" sz="5400" dirty="0"/>
              <a:t> je </a:t>
            </a:r>
            <a:r>
              <a:rPr lang="en-US" sz="5400" dirty="0" err="1"/>
              <a:t>vesolje</a:t>
            </a:r>
            <a:r>
              <a:rPr lang="en-US" sz="5400" dirty="0"/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311DF7-B535-EE30-05CB-741D13BA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693" y="3598339"/>
            <a:ext cx="9440034" cy="10498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chemeClr val="tx1"/>
                </a:solidFill>
              </a:rPr>
              <a:t>Vesolje</a:t>
            </a:r>
            <a:r>
              <a:rPr lang="en-US" sz="3200" dirty="0">
                <a:solidFill>
                  <a:schemeClr val="tx1"/>
                </a:solidFill>
              </a:rPr>
              <a:t> je </a:t>
            </a:r>
            <a:r>
              <a:rPr lang="en-US" sz="3200" dirty="0" err="1">
                <a:solidFill>
                  <a:schemeClr val="tx1"/>
                </a:solidFill>
              </a:rPr>
              <a:t>velikanski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prostor</a:t>
            </a:r>
            <a:r>
              <a:rPr lang="en-US" sz="3200" dirty="0">
                <a:solidFill>
                  <a:schemeClr val="tx1"/>
                </a:solidFill>
              </a:rPr>
              <a:t>, v </a:t>
            </a:r>
            <a:r>
              <a:rPr lang="en-US" sz="3200" dirty="0" err="1">
                <a:solidFill>
                  <a:schemeClr val="tx1"/>
                </a:solidFill>
              </a:rPr>
              <a:t>katerem</a:t>
            </a:r>
            <a:r>
              <a:rPr lang="en-US" sz="3200" dirty="0">
                <a:solidFill>
                  <a:schemeClr val="tx1"/>
                </a:solidFill>
              </a:rPr>
              <a:t> se </a:t>
            </a:r>
            <a:r>
              <a:rPr lang="en-US" sz="3200" dirty="0" err="1">
                <a:solidFill>
                  <a:schemeClr val="tx1"/>
                </a:solidFill>
              </a:rPr>
              <a:t>nahajajo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različna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nebesna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telesa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0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01DD570-D320-B4DC-B1F4-CCD673898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552420"/>
              </p:ext>
            </p:extLst>
          </p:nvPr>
        </p:nvGraphicFramePr>
        <p:xfrm>
          <a:off x="736846" y="205296"/>
          <a:ext cx="7235304" cy="6447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413">
                  <a:extLst>
                    <a:ext uri="{9D8B030D-6E8A-4147-A177-3AD203B41FA5}">
                      <a16:colId xmlns:a16="http://schemas.microsoft.com/office/drawing/2014/main" val="3909456783"/>
                    </a:ext>
                  </a:extLst>
                </a:gridCol>
                <a:gridCol w="904413">
                  <a:extLst>
                    <a:ext uri="{9D8B030D-6E8A-4147-A177-3AD203B41FA5}">
                      <a16:colId xmlns:a16="http://schemas.microsoft.com/office/drawing/2014/main" val="3706363156"/>
                    </a:ext>
                  </a:extLst>
                </a:gridCol>
                <a:gridCol w="904413">
                  <a:extLst>
                    <a:ext uri="{9D8B030D-6E8A-4147-A177-3AD203B41FA5}">
                      <a16:colId xmlns:a16="http://schemas.microsoft.com/office/drawing/2014/main" val="3230022145"/>
                    </a:ext>
                  </a:extLst>
                </a:gridCol>
                <a:gridCol w="904413">
                  <a:extLst>
                    <a:ext uri="{9D8B030D-6E8A-4147-A177-3AD203B41FA5}">
                      <a16:colId xmlns:a16="http://schemas.microsoft.com/office/drawing/2014/main" val="4248135440"/>
                    </a:ext>
                  </a:extLst>
                </a:gridCol>
                <a:gridCol w="904413">
                  <a:extLst>
                    <a:ext uri="{9D8B030D-6E8A-4147-A177-3AD203B41FA5}">
                      <a16:colId xmlns:a16="http://schemas.microsoft.com/office/drawing/2014/main" val="1474976352"/>
                    </a:ext>
                  </a:extLst>
                </a:gridCol>
                <a:gridCol w="904413">
                  <a:extLst>
                    <a:ext uri="{9D8B030D-6E8A-4147-A177-3AD203B41FA5}">
                      <a16:colId xmlns:a16="http://schemas.microsoft.com/office/drawing/2014/main" val="949764721"/>
                    </a:ext>
                  </a:extLst>
                </a:gridCol>
                <a:gridCol w="904413">
                  <a:extLst>
                    <a:ext uri="{9D8B030D-6E8A-4147-A177-3AD203B41FA5}">
                      <a16:colId xmlns:a16="http://schemas.microsoft.com/office/drawing/2014/main" val="2755195073"/>
                    </a:ext>
                  </a:extLst>
                </a:gridCol>
                <a:gridCol w="904413">
                  <a:extLst>
                    <a:ext uri="{9D8B030D-6E8A-4147-A177-3AD203B41FA5}">
                      <a16:colId xmlns:a16="http://schemas.microsoft.com/office/drawing/2014/main" val="876440362"/>
                    </a:ext>
                  </a:extLst>
                </a:gridCol>
              </a:tblGrid>
              <a:tr h="805926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948746"/>
                  </a:ext>
                </a:extLst>
              </a:tr>
              <a:tr h="805926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004834"/>
                  </a:ext>
                </a:extLst>
              </a:tr>
              <a:tr h="805926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#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V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!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569790"/>
                  </a:ext>
                </a:extLst>
              </a:tr>
              <a:tr h="805926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/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9405"/>
                  </a:ext>
                </a:extLst>
              </a:tr>
              <a:tr h="805926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J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>
                          <a:sym typeface="Wingdings" panose="05000000000000000000" pitchFamily="2" charset="2"/>
                        </a:rPr>
                        <a:t></a:t>
                      </a:r>
                      <a:endParaRPr lang="sl-SI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Č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443998"/>
                  </a:ext>
                </a:extLst>
              </a:tr>
              <a:tr h="805926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*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&amp;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>
                          <a:sym typeface="Wingdings" panose="05000000000000000000" pitchFamily="2" charset="2"/>
                        </a:rPr>
                        <a:t></a:t>
                      </a:r>
                      <a:endParaRPr lang="sl-SI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J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514799"/>
                  </a:ext>
                </a:extLst>
              </a:tr>
              <a:tr h="805926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>
                          <a:sym typeface="Wingdings" panose="05000000000000000000" pitchFamily="2" charset="2"/>
                        </a:rPr>
                        <a:t></a:t>
                      </a:r>
                      <a:endParaRPr lang="sl-SI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„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950344"/>
                  </a:ext>
                </a:extLst>
              </a:tr>
              <a:tr h="805926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J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044948"/>
                  </a:ext>
                </a:extLst>
              </a:tr>
            </a:tbl>
          </a:graphicData>
        </a:graphic>
      </p:graphicFrame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B2AD2CA-1E56-FEEF-F791-7BD3886E6BAD}"/>
              </a:ext>
            </a:extLst>
          </p:cNvPr>
          <p:cNvSpPr txBox="1"/>
          <p:nvPr/>
        </p:nvSpPr>
        <p:spPr>
          <a:xfrm>
            <a:off x="8365724" y="2090172"/>
            <a:ext cx="34060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Poišči pojme, povezane z vesoljem in jih razloži!</a:t>
            </a:r>
            <a:br>
              <a:rPr lang="sl-SI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br>
              <a:rPr lang="sl-SI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r>
              <a:rPr lang="sl-SI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Poišči tudi geslo iz črk, ki ostanejo.</a:t>
            </a:r>
          </a:p>
        </p:txBody>
      </p:sp>
    </p:spTree>
    <p:extLst>
      <p:ext uri="{BB962C8B-B14F-4D97-AF65-F5344CB8AC3E}">
        <p14:creationId xmlns:p14="http://schemas.microsoft.com/office/powerpoint/2010/main" val="358961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A3CBC2-200F-97EB-2FB3-95DD2982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Rešitev: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3ACA979-10E7-167D-6032-5CB6AC66CD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330515"/>
              </p:ext>
            </p:extLst>
          </p:nvPr>
        </p:nvGraphicFramePr>
        <p:xfrm>
          <a:off x="3861787" y="1731960"/>
          <a:ext cx="4696880" cy="451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398">
                  <a:extLst>
                    <a:ext uri="{9D8B030D-6E8A-4147-A177-3AD203B41FA5}">
                      <a16:colId xmlns:a16="http://schemas.microsoft.com/office/drawing/2014/main" val="3909456783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3706363156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3230022145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4248135440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1474976352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949764721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2755195073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876440362"/>
                    </a:ext>
                  </a:extLst>
                </a:gridCol>
              </a:tblGrid>
              <a:tr h="564555"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A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C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A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48746"/>
                  </a:ext>
                </a:extLst>
              </a:tr>
              <a:tr h="564555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P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K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Z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04834"/>
                  </a:ext>
                </a:extLst>
              </a:tr>
              <a:tr h="564555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L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V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O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569790"/>
                  </a:ext>
                </a:extLst>
              </a:tr>
              <a:tr h="564555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A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M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9405"/>
                  </a:ext>
                </a:extLst>
              </a:tr>
              <a:tr h="564555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N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I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Z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Č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443998"/>
                  </a:ext>
                </a:extLst>
              </a:tr>
              <a:tr h="564555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U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D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J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14799"/>
                  </a:ext>
                </a:extLst>
              </a:tr>
              <a:tr h="564555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T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50344"/>
                  </a:ext>
                </a:extLst>
              </a:tr>
              <a:tr h="564555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I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J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R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O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T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M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4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53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589162-CD8D-F588-F8BF-2959C5E1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Nebesna telesa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A590E3-ED68-15E5-A3A6-A4C2D74F7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33007"/>
            <a:ext cx="7271417" cy="4446409"/>
          </a:xfrm>
        </p:spPr>
        <p:txBody>
          <a:bodyPr>
            <a:normAutofit/>
          </a:bodyPr>
          <a:lstStyle/>
          <a:p>
            <a:r>
              <a:rPr lang="sl-SI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Zvezde</a:t>
            </a:r>
            <a:r>
              <a:rPr lang="sl-SI" sz="2600" dirty="0"/>
              <a:t> so plinaste krogle, ki oddajajo svetlobo.</a:t>
            </a:r>
          </a:p>
          <a:p>
            <a:r>
              <a:rPr lang="sl-SI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Galaksije</a:t>
            </a:r>
            <a:r>
              <a:rPr lang="sl-SI" sz="2600" dirty="0"/>
              <a:t> so skupine po več milijard zvezd.</a:t>
            </a:r>
          </a:p>
          <a:p>
            <a:r>
              <a:rPr lang="sl-SI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Planeti</a:t>
            </a:r>
            <a:r>
              <a:rPr lang="sl-SI" sz="2600" dirty="0"/>
              <a:t> so plinaste ali kamnite krogle, ki krožijo okoli zvezde. </a:t>
            </a:r>
          </a:p>
          <a:p>
            <a:r>
              <a:rPr lang="sl-SI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Kometi</a:t>
            </a:r>
            <a:r>
              <a:rPr lang="sl-SI" sz="2600" dirty="0"/>
              <a:t> so zamrznjena telesa, ki potujejo po vesolju.</a:t>
            </a:r>
          </a:p>
          <a:p>
            <a:r>
              <a:rPr lang="sl-SI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Meteorji</a:t>
            </a:r>
            <a:r>
              <a:rPr lang="sl-SI" sz="2600" b="1" dirty="0"/>
              <a:t> </a:t>
            </a:r>
            <a:r>
              <a:rPr lang="sl-SI" sz="2600" dirty="0"/>
              <a:t>so kamni, ki padajo proti Zemlji.</a:t>
            </a:r>
            <a:endParaRPr lang="sl-SI" sz="2600" b="1" dirty="0"/>
          </a:p>
          <a:p>
            <a:r>
              <a:rPr lang="sl-SI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Osončje</a:t>
            </a:r>
            <a:r>
              <a:rPr lang="sl-SI" sz="2600" b="1" dirty="0"/>
              <a:t> </a:t>
            </a:r>
            <a:r>
              <a:rPr lang="sl-SI" sz="2600" dirty="0"/>
              <a:t>so planeti, ki krožijo okoli iste zvezde.</a:t>
            </a:r>
            <a:endParaRPr lang="sl-SI" sz="2600" b="1" dirty="0"/>
          </a:p>
        </p:txBody>
      </p:sp>
      <p:pic>
        <p:nvPicPr>
          <p:cNvPr id="4" name="Picture 2" descr="Kako vemo, koliko so zvezde stare">
            <a:extLst>
              <a:ext uri="{FF2B5EF4-FFF2-40B4-BE49-F238E27FC236}">
                <a16:creationId xmlns:a16="http://schemas.microsoft.com/office/drawing/2014/main" id="{F14ED4D6-28AA-DCDF-8384-06A05722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88" y="467051"/>
            <a:ext cx="1817909" cy="179232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mska cesta - 3D-animacija - Digitalno poučevanje in učenje Mozaik">
            <a:extLst>
              <a:ext uri="{FF2B5EF4-FFF2-40B4-BE49-F238E27FC236}">
                <a16:creationId xmlns:a16="http://schemas.microsoft.com/office/drawing/2014/main" id="{7B9B3F89-1044-5E04-8D09-CDB5808C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26" y="2446082"/>
            <a:ext cx="1831390" cy="179232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pacepedia | Solar System Scope">
            <a:extLst>
              <a:ext uri="{FF2B5EF4-FFF2-40B4-BE49-F238E27FC236}">
                <a16:creationId xmlns:a16="http://schemas.microsoft.com/office/drawing/2014/main" id="{80D90694-5F42-A9F5-C035-EB3371B4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62" y="4056212"/>
            <a:ext cx="1792326" cy="17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reverite, kdaj bomo lahko na nebu opazovali novoodkriti komet, ki bo prvič  v 50.000 letih preletel Zemljo | Ljubljanainfo.com">
            <a:extLst>
              <a:ext uri="{FF2B5EF4-FFF2-40B4-BE49-F238E27FC236}">
                <a16:creationId xmlns:a16="http://schemas.microsoft.com/office/drawing/2014/main" id="{03A4497D-798F-25A1-0DA2-8092F703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49" y="4815501"/>
            <a:ext cx="1881660" cy="18536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METEORITI – izjemni in redki minerali iz Osončja, ki si zaslužijo posebno  varstvo – Zavod RS za varstvo narave">
            <a:extLst>
              <a:ext uri="{FF2B5EF4-FFF2-40B4-BE49-F238E27FC236}">
                <a16:creationId xmlns:a16="http://schemas.microsoft.com/office/drawing/2014/main" id="{EE25CD45-BF40-2EC0-56A4-4F86FEA37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62" y="993092"/>
            <a:ext cx="1766595" cy="176414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6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oslej najnatančnejše meritve mase središčne supermasivne črne luknje naše  Galaksije / Črna luknja">
            <a:extLst>
              <a:ext uri="{FF2B5EF4-FFF2-40B4-BE49-F238E27FC236}">
                <a16:creationId xmlns:a16="http://schemas.microsoft.com/office/drawing/2014/main" id="{23840750-FBE3-2A21-1036-8294F78DE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9803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4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TM04033929[[fn=Skril]]</Template>
  <TotalTime>137</TotalTime>
  <Words>217</Words>
  <Application>Microsoft Office PowerPoint</Application>
  <PresentationFormat>Širokozaslonsko</PresentationFormat>
  <Paragraphs>126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Calisto MT</vt:lpstr>
      <vt:lpstr>Wingdings</vt:lpstr>
      <vt:lpstr>Wingdings 2</vt:lpstr>
      <vt:lpstr>Skril</vt:lpstr>
      <vt:lpstr>VESOLJE</vt:lpstr>
      <vt:lpstr>Kaj je vesolje?</vt:lpstr>
      <vt:lpstr>PowerPointova predstavitev</vt:lpstr>
      <vt:lpstr>Rešitev:</vt:lpstr>
      <vt:lpstr>Nebesna telesa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VESOLJE</dc:title>
  <dc:creator>monika kastelic</dc:creator>
  <cp:lastModifiedBy>monika kastelic</cp:lastModifiedBy>
  <cp:revision>3</cp:revision>
  <dcterms:created xsi:type="dcterms:W3CDTF">2023-09-17T19:31:53Z</dcterms:created>
  <dcterms:modified xsi:type="dcterms:W3CDTF">2023-09-18T20:26:18Z</dcterms:modified>
</cp:coreProperties>
</file>