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277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14" r:id="rId13"/>
    <p:sldId id="286" r:id="rId14"/>
    <p:sldId id="288" r:id="rId15"/>
    <p:sldId id="306" r:id="rId16"/>
    <p:sldId id="294" r:id="rId17"/>
    <p:sldId id="295" r:id="rId18"/>
    <p:sldId id="296" r:id="rId19"/>
    <p:sldId id="293" r:id="rId20"/>
    <p:sldId id="297" r:id="rId21"/>
    <p:sldId id="299" r:id="rId22"/>
    <p:sldId id="301" r:id="rId23"/>
    <p:sldId id="302" r:id="rId24"/>
    <p:sldId id="300" r:id="rId25"/>
    <p:sldId id="308" r:id="rId26"/>
    <p:sldId id="298" r:id="rId27"/>
    <p:sldId id="309" r:id="rId28"/>
    <p:sldId id="310" r:id="rId29"/>
    <p:sldId id="312" r:id="rId30"/>
    <p:sldId id="311" r:id="rId31"/>
    <p:sldId id="313" r:id="rId32"/>
    <p:sldId id="3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  <a:srgbClr val="007033"/>
    <a:srgbClr val="009E47"/>
    <a:srgbClr val="00A84C"/>
    <a:srgbClr val="00BC55"/>
    <a:srgbClr val="FF5B5B"/>
    <a:srgbClr val="DEBC9A"/>
    <a:srgbClr val="D2A374"/>
    <a:srgbClr val="C2844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1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3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6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9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99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1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4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2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0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8B938-A60B-4796-AE49-546AC4AEB42E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A4382-0ACC-4F67-8353-872610635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0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1.mp4"/><Relationship Id="rId7" Type="http://schemas.openxmlformats.org/officeDocument/2006/relationships/image" Target="../media/image30.png"/><Relationship Id="rId2" Type="http://schemas.microsoft.com/office/2007/relationships/media" Target="../media/media11.mp4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5.wdp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oblizniprste.si/wp-content/uploads/2017/03/slano-testo-za-ustvarjanje-z-najmlaj%C5%A1imi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../media/media3.mp4"/><Relationship Id="rId7" Type="http://schemas.openxmlformats.org/officeDocument/2006/relationships/image" Target="../media/image9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wmf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5.mp4"/><Relationship Id="rId7" Type="http://schemas.openxmlformats.org/officeDocument/2006/relationships/image" Target="../media/image15.png"/><Relationship Id="rId2" Type="http://schemas.microsoft.com/office/2007/relationships/media" Target="../media/media5.mp4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19.png"/><Relationship Id="rId2" Type="http://schemas.microsoft.com/office/2007/relationships/media" Target="../media/media6.mp4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7" Type="http://schemas.openxmlformats.org/officeDocument/2006/relationships/image" Target="../media/image22.png"/><Relationship Id="rId2" Type="http://schemas.microsoft.com/office/2007/relationships/media" Target="../media/media7.mp4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26.png"/><Relationship Id="rId2" Type="http://schemas.microsoft.com/office/2007/relationships/media" Target="../media/media9.mp4"/><Relationship Id="rId1" Type="http://schemas.openxmlformats.org/officeDocument/2006/relationships/tags" Target="../tags/tag6.xml"/><Relationship Id="rId6" Type="http://schemas.openxmlformats.org/officeDocument/2006/relationships/image" Target="../media/image25.jpg"/><Relationship Id="rId5" Type="http://schemas.openxmlformats.org/officeDocument/2006/relationships/image" Target="../media/image24.wm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1" y="481041"/>
            <a:ext cx="9791699" cy="1900742"/>
          </a:xfrm>
          <a:prstGeom prst="roundRect">
            <a:avLst/>
          </a:prstGeom>
          <a:solidFill>
            <a:srgbClr val="009E47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sl-SI" sz="4000" b="1" dirty="0">
                <a:latin typeface="Comic Sans MS" panose="030F0702030302020204" pitchFamily="66" charset="0"/>
              </a:rPr>
              <a:t>NOVOLETNO OKRAŠEVANJE</a:t>
            </a:r>
            <a:br>
              <a:rPr lang="sl-SI" sz="5400" b="1" dirty="0">
                <a:latin typeface="Comic Sans MS" panose="030F0702030302020204" pitchFamily="66" charset="0"/>
              </a:rPr>
            </a:br>
            <a:r>
              <a:rPr lang="sl-SI" sz="2800" b="1" dirty="0">
                <a:latin typeface="Comic Sans MS" panose="030F0702030302020204" pitchFamily="66" charset="0"/>
              </a:rPr>
              <a:t>TEHNIŠKI DAN</a:t>
            </a:r>
            <a:r>
              <a:rPr lang="sl-SI" sz="3600" b="1" dirty="0">
                <a:latin typeface="Comic Sans MS" panose="030F0702030302020204" pitchFamily="66" charset="0"/>
              </a:rPr>
              <a:t> </a:t>
            </a:r>
            <a:endParaRPr lang="en-US" sz="50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303221">
            <a:off x="9356218" y="2450907"/>
            <a:ext cx="1621035" cy="408623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3. RAZRED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6370" y="6371298"/>
            <a:ext cx="4900473" cy="408623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Pripravili Eliza Štromajer in Edita Logar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CCBABF4-8C5E-4B97-B1D2-9D3279A2F6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93" y="2387601"/>
            <a:ext cx="3790950" cy="3790950"/>
          </a:xfrm>
          <a:prstGeom prst="rect">
            <a:avLst/>
          </a:prstGeom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4CE78DEB-75AD-4117-8805-92DA6ED33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1812" y="6602860"/>
            <a:ext cx="340187" cy="25514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DE9AA43-5B3D-4608-8649-DFEE558DDC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67050"/>
            <a:ext cx="3790949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3"/>
    </mc:Choice>
    <mc:Fallback xmlns="">
      <p:transition spd="slow" advTm="1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9320" y="689581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DCE4FB-8608-4E5B-9572-655FDADF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801" y="1745432"/>
            <a:ext cx="8712968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 </a:t>
            </a:r>
          </a:p>
          <a:p>
            <a:pPr marL="0" indent="0">
              <a:buNone/>
            </a:pPr>
            <a:endParaRPr lang="sl-SI" sz="2400" dirty="0">
              <a:latin typeface="Snap ITC" panose="04040A07060A02020202" pitchFamily="82" charset="0"/>
            </a:endParaRPr>
          </a:p>
          <a:p>
            <a:pPr marL="0" indent="0">
              <a:buNone/>
            </a:pPr>
            <a:r>
              <a:rPr lang="sl-SI" sz="2400" dirty="0">
                <a:latin typeface="Snap ITC" panose="04040A07060A02020202" pitchFamily="82" charset="0"/>
              </a:rPr>
              <a:t>Na novoletni dan je bilo potrebno zelo zgodaj vstati, zato da bi bili vso leto zdravi. </a:t>
            </a:r>
          </a:p>
          <a:p>
            <a:pPr marL="0" indent="0">
              <a:buNone/>
            </a:pPr>
            <a:r>
              <a:rPr lang="sl-SI" sz="2400" dirty="0">
                <a:latin typeface="Snap ITC" panose="04040A07060A02020202" pitchFamily="82" charset="0"/>
              </a:rPr>
              <a:t>Na novo leto je moralo biti vse pospravljeno, zato da bi bilo vso leto tako. Nihče se ni smel prepirati ali biti lačen, zato da bi bilo vso leto tako ... </a:t>
            </a:r>
          </a:p>
          <a:p>
            <a:pPr marL="0" indent="0">
              <a:buNone/>
            </a:pPr>
            <a:r>
              <a:rPr lang="sl-SI" sz="2400" dirty="0">
                <a:latin typeface="Snap ITC" panose="04040A07060A02020202" pitchFamily="82" charset="0"/>
              </a:rPr>
              <a:t>Ohranila se je modrost: </a:t>
            </a:r>
            <a:r>
              <a:rPr lang="sl-SI" sz="2400" i="1" dirty="0">
                <a:solidFill>
                  <a:srgbClr val="FFFF00"/>
                </a:solidFill>
                <a:latin typeface="Snap ITC" panose="04040A07060A02020202" pitchFamily="82" charset="0"/>
              </a:rPr>
              <a:t>»Kakor na novo leto, tako vse leto.«</a:t>
            </a:r>
            <a:endParaRPr lang="sl-SI" sz="2400" dirty="0">
              <a:solidFill>
                <a:srgbClr val="FFFF00"/>
              </a:solidFill>
              <a:latin typeface="Snap ITC" panose="04040A07060A02020202" pitchFamily="82" charset="0"/>
            </a:endParaRPr>
          </a:p>
          <a:p>
            <a:endParaRPr lang="sl-SI" dirty="0"/>
          </a:p>
        </p:txBody>
      </p:sp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426A0E2F-D5F8-4F3B-B6AE-443A2908C18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4923" y="6447692"/>
            <a:ext cx="547076" cy="410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2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7"/>
    </mc:Choice>
    <mc:Fallback xmlns="">
      <p:transition spd="slow" advTm="28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DB16BD-509C-428A-97F6-63854130D4E7}"/>
              </a:ext>
            </a:extLst>
          </p:cNvPr>
          <p:cNvSpPr txBox="1">
            <a:spLocks/>
          </p:cNvSpPr>
          <p:nvPr/>
        </p:nvSpPr>
        <p:spPr>
          <a:xfrm>
            <a:off x="909320" y="457207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5359285-9C76-4BAB-B15F-E4C323E7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40" y="3410985"/>
            <a:ext cx="3991548" cy="29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C8D8199F-412E-483D-A9B1-05683B448536}"/>
              </a:ext>
            </a:extLst>
          </p:cNvPr>
          <p:cNvSpPr/>
          <p:nvPr/>
        </p:nvSpPr>
        <p:spPr>
          <a:xfrm>
            <a:off x="686540" y="177073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Danes v novem letu obiščemo sorodnike ali prijatelje, si voščimo in si zaželimo srečno novo leto. Mnogim otrokom pod smrečico pusti darila tudi dedek Mraz.</a:t>
            </a:r>
          </a:p>
          <a:p>
            <a:r>
              <a:rPr lang="sl-SI" dirty="0"/>
              <a:t> 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B936481-5DCF-4C96-A7EE-B661FC0A3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0428" y="2821354"/>
            <a:ext cx="6231572" cy="4036646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9A9F99C3-92D1-4B9D-9CA7-265FE39DF41B}"/>
              </a:ext>
            </a:extLst>
          </p:cNvPr>
          <p:cNvSpPr txBox="1"/>
          <p:nvPr/>
        </p:nvSpPr>
        <p:spPr>
          <a:xfrm>
            <a:off x="8913135" y="2971062"/>
            <a:ext cx="29373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gi" panose="04040504061007020D02" pitchFamily="82" charset="0"/>
              </a:rPr>
              <a:t>HAPPY NEW YEAR</a:t>
            </a:r>
          </a:p>
        </p:txBody>
      </p:sp>
      <p:pic>
        <p:nvPicPr>
          <p:cNvPr id="13" name="Videoposnetek 12">
            <a:hlinkClick r:id="" action="ppaction://media"/>
            <a:extLst>
              <a:ext uri="{FF2B5EF4-FFF2-40B4-BE49-F238E27FC236}">
                <a16:creationId xmlns:a16="http://schemas.microsoft.com/office/drawing/2014/main" id="{AEFF4A7F-84BA-42B8-A808-C5CC410C4A1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0389" y="6549292"/>
            <a:ext cx="411610" cy="308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1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4"/>
    </mc:Choice>
    <mc:Fallback xmlns="">
      <p:transition spd="slow" advTm="1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UVODNA NAVODILA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Označba mesta vsebine 10"/>
          <p:cNvSpPr>
            <a:spLocks noGrp="1"/>
          </p:cNvSpPr>
          <p:nvPr>
            <p:ph idx="1"/>
          </p:nvPr>
        </p:nvSpPr>
        <p:spPr>
          <a:xfrm>
            <a:off x="838200" y="1897812"/>
            <a:ext cx="9447379" cy="48859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2200" dirty="0">
              <a:latin typeface="Comic Sans MS" panose="030F0702030302020204" pitchFamily="66" charset="0"/>
            </a:endParaRPr>
          </a:p>
          <a:p>
            <a:r>
              <a:rPr lang="sl-SI" sz="2600" dirty="0">
                <a:latin typeface="Comic Sans MS" panose="030F0702030302020204" pitchFamily="66" charset="0"/>
              </a:rPr>
              <a:t>DANES BOŠ NA DALJAVO OPRAVIL/A NALOGE ZA TEHNIŠKI DAN. </a:t>
            </a:r>
          </a:p>
          <a:p>
            <a:endParaRPr lang="sl-SI" sz="2600" dirty="0">
              <a:latin typeface="Comic Sans MS" panose="030F0702030302020204" pitchFamily="66" charset="0"/>
            </a:endParaRPr>
          </a:p>
          <a:p>
            <a:r>
              <a:rPr lang="sl-SI" sz="2600" dirty="0">
                <a:latin typeface="Comic Sans MS" panose="030F0702030302020204" pitchFamily="66" charset="0"/>
              </a:rPr>
              <a:t>DAN JE NAMENJEN IZDELAVI OKRASKOV, VOŠČILNIC, …</a:t>
            </a:r>
          </a:p>
          <a:p>
            <a:endParaRPr lang="sl-SI" sz="2600" dirty="0">
              <a:latin typeface="Comic Sans MS" panose="030F0702030302020204" pitchFamily="66" charset="0"/>
            </a:endParaRPr>
          </a:p>
          <a:p>
            <a:r>
              <a:rPr lang="sl-SI" sz="2600" dirty="0">
                <a:latin typeface="Comic Sans MS" panose="030F0702030302020204" pitchFamily="66" charset="0"/>
              </a:rPr>
              <a:t>VMES SI PRIVOŠČI ZDRAVO MALICO, </a:t>
            </a:r>
          </a:p>
          <a:p>
            <a:pPr marL="0" indent="0">
              <a:buNone/>
            </a:pPr>
            <a:r>
              <a:rPr lang="sl-SI" sz="2600" dirty="0">
                <a:latin typeface="Comic Sans MS" panose="030F0702030302020204" pitchFamily="66" charset="0"/>
              </a:rPr>
              <a:t>  MALO RAZGIBAVANJA IN PREDLAGAVA, </a:t>
            </a:r>
          </a:p>
          <a:p>
            <a:pPr marL="0" indent="0">
              <a:buNone/>
            </a:pPr>
            <a:r>
              <a:rPr lang="sl-SI" sz="2600" dirty="0">
                <a:latin typeface="Comic Sans MS" panose="030F0702030302020204" pitchFamily="66" charset="0"/>
              </a:rPr>
              <a:t>  DA MED USTVARJANJEM POSLUŠAŠ GLASBO – USTVARJANJE BO VELIKO BOLJ ZABAVNO. </a:t>
            </a:r>
          </a:p>
          <a:p>
            <a:endParaRPr lang="sl-SI" dirty="0">
              <a:latin typeface="Comic Sans MS" panose="030F0702030302020204" pitchFamily="66" charset="0"/>
            </a:endParaRPr>
          </a:p>
          <a:p>
            <a:endParaRPr lang="sl-SI" dirty="0">
              <a:latin typeface="Comic Sans MS" panose="030F0702030302020204" pitchFamily="66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E4E525B-4FFD-4F98-8F0B-2EF56BC680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467" y="3586220"/>
            <a:ext cx="3197533" cy="3197533"/>
          </a:xfrm>
          <a:prstGeom prst="rect">
            <a:avLst/>
          </a:prstGeom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8CB61B5E-3AE5-4EDE-A7A1-DC5E1955A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644923" y="6447692"/>
            <a:ext cx="547077" cy="4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3"/>
    </mc:Choice>
    <mc:Fallback xmlns="">
      <p:transition spd="slow" advTm="32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PRIPRAVA NA DELO IN PRIPOMOČKI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Označba mesta vsebine 10"/>
          <p:cNvSpPr>
            <a:spLocks noGrp="1"/>
          </p:cNvSpPr>
          <p:nvPr>
            <p:ph idx="1"/>
          </p:nvPr>
        </p:nvSpPr>
        <p:spPr>
          <a:xfrm>
            <a:off x="838200" y="1897813"/>
            <a:ext cx="10515600" cy="4351338"/>
          </a:xfrm>
        </p:spPr>
        <p:txBody>
          <a:bodyPr>
            <a:normAutofit/>
          </a:bodyPr>
          <a:lstStyle/>
          <a:p>
            <a:endParaRPr lang="sl-SI" sz="2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5" name="TextBox 4"/>
          <p:cNvSpPr txBox="1"/>
          <p:nvPr/>
        </p:nvSpPr>
        <p:spPr>
          <a:xfrm>
            <a:off x="6708292" y="3168677"/>
            <a:ext cx="3491621" cy="715089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PRIPRAVI SVOJ DELOVNI PROSTOR, MIZO ZAŠČITI. 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6708291" y="4181146"/>
            <a:ext cx="3491621" cy="715089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PAZI NA VARNO DELO S ŠKARJAMI.  </a:t>
            </a:r>
          </a:p>
        </p:txBody>
      </p:sp>
      <p:pic>
        <p:nvPicPr>
          <p:cNvPr id="8194" name="Picture 2" descr="KONEC PRIJAV NA TEČAJ MED ZIMSKIMI POČITNICAMI | Športno društvo Sonč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33" b="93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4" t="6293" r="36198" b="33059"/>
          <a:stretch/>
        </p:blipFill>
        <p:spPr bwMode="auto">
          <a:xfrm>
            <a:off x="10491651" y="2836995"/>
            <a:ext cx="862149" cy="17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ONEC PRIJAV NA TEČAJ MED ZIMSKIMI POČITNICAMI | Športno društvo Sonče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67" b="95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4" t="61702" r="45569" b="2134"/>
          <a:stretch/>
        </p:blipFill>
        <p:spPr bwMode="auto">
          <a:xfrm>
            <a:off x="10199915" y="4400308"/>
            <a:ext cx="809897" cy="103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4ED7274-C426-4BA4-B36A-FC2304D54F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24" y="2366645"/>
            <a:ext cx="3790950" cy="3790950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A07A2650-0E45-4A74-BDE6-068399787AB9}"/>
              </a:ext>
            </a:extLst>
          </p:cNvPr>
          <p:cNvSpPr txBox="1"/>
          <p:nvPr/>
        </p:nvSpPr>
        <p:spPr>
          <a:xfrm>
            <a:off x="1198661" y="2275089"/>
            <a:ext cx="4074737" cy="1532334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sl-SI" sz="1400" dirty="0">
              <a:latin typeface="Comic Sans MS" panose="030F0702030302020204" pitchFamily="66" charset="0"/>
            </a:endParaRPr>
          </a:p>
          <a:p>
            <a:pPr algn="ctr"/>
            <a:endParaRPr lang="sl-SI" sz="1400" dirty="0">
              <a:latin typeface="Comic Sans MS" panose="030F0702030302020204" pitchFamily="66" charset="0"/>
            </a:endParaRPr>
          </a:p>
          <a:p>
            <a:pPr algn="ctr"/>
            <a:r>
              <a:rPr lang="sl-SI" sz="1400" dirty="0">
                <a:latin typeface="Comic Sans MS" panose="030F0702030302020204" pitchFamily="66" charset="0"/>
              </a:rPr>
              <a:t>PRIPOMOČKE BOŠ PRIPRAVIL/A GLEDE NA IZDELEK, KI SI GA BOŠ IZBRAL/A ZA IZDELAVO. </a:t>
            </a:r>
          </a:p>
          <a:p>
            <a:pPr algn="ctr"/>
            <a:endParaRPr lang="sl-SI" sz="1400" dirty="0">
              <a:latin typeface="Comic Sans MS" panose="030F0702030302020204" pitchFamily="66" charset="0"/>
            </a:endParaRPr>
          </a:p>
        </p:txBody>
      </p:sp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BFFCB818-475A-4966-938C-A56EB31D0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7785" y="6547338"/>
            <a:ext cx="414214" cy="31066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E83085C-B48F-4F57-9FEA-2C175BDE01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1" y="4455019"/>
            <a:ext cx="2426341" cy="24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02"/>
    </mc:Choice>
    <mc:Fallback xmlns="">
      <p:transition spd="slow" advTm="65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PREDLOGI, IDEJE, NAVODILA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1" name="Označba mesta vsebine 10"/>
          <p:cNvSpPr>
            <a:spLocks noGrp="1"/>
          </p:cNvSpPr>
          <p:nvPr>
            <p:ph idx="1"/>
          </p:nvPr>
        </p:nvSpPr>
        <p:spPr>
          <a:xfrm>
            <a:off x="838200" y="1897813"/>
            <a:ext cx="10515600" cy="4351338"/>
          </a:xfrm>
        </p:spPr>
        <p:txBody>
          <a:bodyPr>
            <a:normAutofit fontScale="92500" lnSpcReduction="10000"/>
          </a:bodyPr>
          <a:lstStyle/>
          <a:p>
            <a:endParaRPr lang="sl-SI" sz="2400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V NADALJEVANJU IMAŠ PRIKAZANIH NEKAJ IDEJ ZA IZDELKE.  </a:t>
            </a:r>
          </a:p>
          <a:p>
            <a:endParaRPr lang="sl-SI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IZBIRA JE POVSEM TVOJA. </a:t>
            </a:r>
          </a:p>
          <a:p>
            <a:endParaRPr lang="sl-SI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IZBERI NEKAJ, KAR BOŠ LAHKO IZDELAL/A Z MATERIALI IN PRIPOMOČKI, KI JIH IMAŠ DOMA. </a:t>
            </a:r>
          </a:p>
          <a:p>
            <a:endParaRPr lang="sl-SI" dirty="0">
              <a:latin typeface="Comic Sans MS" panose="030F0702030302020204" pitchFamily="66" charset="0"/>
            </a:endParaRPr>
          </a:p>
          <a:p>
            <a:r>
              <a:rPr lang="sl-SI" dirty="0">
                <a:latin typeface="Comic Sans MS" panose="030F0702030302020204" pitchFamily="66" charset="0"/>
              </a:rPr>
              <a:t>IZDELEK NAJ BO UPORABEN IN ESTETSKO LEPO NAREJEN. </a:t>
            </a:r>
          </a:p>
          <a:p>
            <a:endParaRPr lang="sl-SI" dirty="0">
              <a:latin typeface="Comic Sans MS" panose="030F0702030302020204" pitchFamily="66" charset="0"/>
            </a:endParaRPr>
          </a:p>
          <a:p>
            <a:endParaRPr lang="sl-SI" dirty="0">
              <a:latin typeface="Comic Sans MS" panose="030F0702030302020204" pitchFamily="66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5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4"/>
    </mc:Choice>
    <mc:Fallback xmlns="">
      <p:transition spd="slow" advTm="735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1. PREDLOG: MALO DRUGAČNA SNEŽINKA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Toilet Paper Tube Snowflake Ornaments - Refresh Li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09531"/>
            <a:ext cx="3787353" cy="25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IY Christmas Decor: Toilet Paper Roll Snowflakes - The Krazy Coupon La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2"/>
          <a:stretch/>
        </p:blipFill>
        <p:spPr bwMode="auto">
          <a:xfrm>
            <a:off x="5053091" y="2509531"/>
            <a:ext cx="2897016" cy="25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IY Toilet Paper Roll Snowflake Ornaments. Can spray paint and/or dip edges  in glue then g… | Holiday crafts christmas, Paper towel roll crafts, Toilet  paper craft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0" b="7494"/>
          <a:stretch/>
        </p:blipFill>
        <p:spPr bwMode="auto">
          <a:xfrm>
            <a:off x="8377645" y="2509531"/>
            <a:ext cx="2890640" cy="25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38200" y="5064273"/>
            <a:ext cx="3787353" cy="102155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TO SNEŽINKO IZDELAŠ IZ ROLICE, KI OSTANE OD WC PAPIRJA.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53091" y="5064273"/>
            <a:ext cx="2897016" cy="102155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LAHKO JO POBARVAŠ IN OKRASIŠ Z  BLEŠČICAMI.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71269" y="5064273"/>
            <a:ext cx="2897016" cy="1021556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LAHKO PA JO ŠE MALO BOLJ IZPOPOLNIŠ. </a:t>
            </a:r>
          </a:p>
        </p:txBody>
      </p:sp>
    </p:spTree>
    <p:extLst>
      <p:ext uri="{BB962C8B-B14F-4D97-AF65-F5344CB8AC3E}">
        <p14:creationId xmlns:p14="http://schemas.microsoft.com/office/powerpoint/2010/main" val="205529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2. PREDLOG: VOŠČILNICA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092ADF1-39C0-42F3-BF11-D9773646B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7"/>
          <a:stretch/>
        </p:blipFill>
        <p:spPr>
          <a:xfrm>
            <a:off x="838200" y="1861186"/>
            <a:ext cx="5019040" cy="479751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D243E5E-CEB2-4837-A0E3-67ACC19CC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1"/>
          <a:stretch/>
        </p:blipFill>
        <p:spPr>
          <a:xfrm>
            <a:off x="6096000" y="1861186"/>
            <a:ext cx="5425448" cy="479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3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2. PREDLOG: VOŠČILNICA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54937">
            <a:off x="568182" y="2106705"/>
            <a:ext cx="1987474" cy="1770698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sl-SI" sz="1400" dirty="0">
              <a:latin typeface="Comic Sans MS" panose="030F0702030302020204" pitchFamily="66" charset="0"/>
            </a:endParaRPr>
          </a:p>
          <a:p>
            <a:pPr algn="ctr"/>
            <a:r>
              <a:rPr lang="sl-SI" sz="1400" dirty="0">
                <a:latin typeface="Comic Sans MS" panose="030F0702030302020204" pitchFamily="66" charset="0"/>
              </a:rPr>
              <a:t>POSTOPEK IZDELAVE SI LAHKO OGLEDAŠ TUDI NA SPODNJEM VIDEU.</a:t>
            </a:r>
            <a:endParaRPr lang="en-US" sz="1400" dirty="0">
              <a:latin typeface="Comic Sans MS" panose="030F0702030302020204" pitchFamily="66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61952BA-9673-4BB5-89DD-725670A17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9556" r="17571"/>
          <a:stretch/>
        </p:blipFill>
        <p:spPr>
          <a:xfrm>
            <a:off x="9505247" y="2722880"/>
            <a:ext cx="2524193" cy="413512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A96A25E-14F0-4594-ABB9-B66755F44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68"/>
          <a:stretch/>
        </p:blipFill>
        <p:spPr>
          <a:xfrm>
            <a:off x="4019459" y="1777617"/>
            <a:ext cx="4565741" cy="5012939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9C511098-EF71-45B8-9D8E-B4CAA0F3309F}"/>
              </a:ext>
            </a:extLst>
          </p:cNvPr>
          <p:cNvSpPr/>
          <p:nvPr/>
        </p:nvSpPr>
        <p:spPr>
          <a:xfrm>
            <a:off x="162560" y="4128992"/>
            <a:ext cx="2773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https://www.youtube.com/watch?v=HHNteTdihug</a:t>
            </a:r>
          </a:p>
        </p:txBody>
      </p:sp>
    </p:spTree>
    <p:extLst>
      <p:ext uri="{BB962C8B-B14F-4D97-AF65-F5344CB8AC3E}">
        <p14:creationId xmlns:p14="http://schemas.microsoft.com/office/powerpoint/2010/main" val="237108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sl-SI" sz="2200" dirty="0">
              <a:latin typeface="Comic Sans MS" panose="030F0702030302020204" pitchFamily="66" charset="0"/>
            </a:endParaRPr>
          </a:p>
          <a:p>
            <a:r>
              <a:rPr lang="sl-SI" sz="2200" dirty="0">
                <a:latin typeface="Comic Sans MS" panose="030F0702030302020204" pitchFamily="66" charset="0"/>
              </a:rPr>
              <a:t>SLANO TESTO JE POCENI NADOMESTEK ZA PLASTELIN ALI DAS MASO, IZDELANEGA PA IMAŠ V PAR MINUTAH. </a:t>
            </a:r>
          </a:p>
          <a:p>
            <a:endParaRPr lang="sl-SI" sz="2200" dirty="0">
              <a:latin typeface="Comic Sans MS" panose="030F0702030302020204" pitchFamily="66" charset="0"/>
            </a:endParaRPr>
          </a:p>
          <a:p>
            <a:r>
              <a:rPr lang="sl-SI" sz="2200" dirty="0">
                <a:latin typeface="Comic Sans MS" panose="030F0702030302020204" pitchFamily="66" charset="0"/>
              </a:rPr>
              <a:t>MENIM, DA JE IZDELAN IZ SESTAVIN, KI SO DOMA VEDNO PRI ROKI. </a:t>
            </a:r>
          </a:p>
          <a:p>
            <a:pPr marL="0" indent="0">
              <a:buNone/>
            </a:pPr>
            <a:endParaRPr lang="sl-SI" sz="2200" dirty="0">
              <a:latin typeface="Comic Sans MS" panose="030F0702030302020204" pitchFamily="66" charset="0"/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6214E1B-40B5-4A45-BA79-F4C4360954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82" y="4810408"/>
            <a:ext cx="1931035" cy="1931035"/>
          </a:xfrm>
        </p:spPr>
      </p:pic>
      <p:pic>
        <p:nvPicPr>
          <p:cNvPr id="11266" name="Picture 2" descr="Easy Salt Dough Ornaments (Perfect Holiday Craft for Kids) - My Frugal  Adven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41" y="2304092"/>
            <a:ext cx="2845718" cy="387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579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sl-SI" sz="2200" b="1" u="sng" dirty="0">
              <a:latin typeface="Comic Sans MS" panose="030F0702030302020204" pitchFamily="66" charset="0"/>
            </a:endParaRPr>
          </a:p>
          <a:p>
            <a:pPr fontAlgn="base"/>
            <a:r>
              <a:rPr lang="sl-SI" sz="2600" b="1" u="sng" dirty="0">
                <a:latin typeface="Comic Sans MS" panose="030F0702030302020204" pitchFamily="66" charset="0"/>
              </a:rPr>
              <a:t>PRIPOMOČKI ZA PRIPRAVO SLANEGA TESTA:</a:t>
            </a:r>
            <a:endParaRPr lang="sl-SI" sz="2600" dirty="0">
              <a:latin typeface="Comic Sans MS" panose="030F0702030302020204" pitchFamily="66" charset="0"/>
            </a:endParaRP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SKLEDA,</a:t>
            </a: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SKODELICA,</a:t>
            </a: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VALJAR,</a:t>
            </a: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PEKAČ, OBLOŽEN S PAPIRJEM ZA PEKO IN PEČICA </a:t>
            </a:r>
            <a:br>
              <a:rPr lang="sl-SI" sz="2200" dirty="0">
                <a:latin typeface="Comic Sans MS" panose="030F0702030302020204" pitchFamily="66" charset="0"/>
              </a:rPr>
            </a:br>
            <a:r>
              <a:rPr lang="sl-SI" sz="2200" dirty="0">
                <a:latin typeface="Comic Sans MS" panose="030F0702030302020204" pitchFamily="66" charset="0"/>
              </a:rPr>
              <a:t>(ALI PA TUDI NE – NI TREBA ZAPEČI, SE LAHKO SUŠI NA ZRAKU) IN</a:t>
            </a:r>
          </a:p>
          <a:p>
            <a:pPr lvl="1"/>
            <a:r>
              <a:rPr lang="sl-SI" sz="2200" dirty="0">
                <a:latin typeface="Comic Sans MS" panose="030F0702030302020204" pitchFamily="66" charset="0"/>
              </a:rPr>
              <a:t>MREŽA ZA OHLAJANJE (NI PA NUJNA).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Plastična skleda, različne barve, 28 c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1" b="89238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299">
            <a:off x="9960988" y="1941443"/>
            <a:ext cx="1803853" cy="1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M124700051 Jedilna žlica SOPHIE - Za gostinstvo - Jedilni pribor - Amef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7" b="98868" l="9434" r="894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4283">
            <a:off x="4481798" y="2348003"/>
            <a:ext cx="1748698" cy="17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Merilna posoda - Ceneje.s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57" y="461207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VALJAR KGZ ŠT. 1 - Merkur.s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930">
            <a:off x="3530696" y="5130136"/>
            <a:ext cx="2310777" cy="18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ZENKER pekač (40x29x6cm) - Ceneje.s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" b="99156" l="684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110" y="2707046"/>
            <a:ext cx="2226468" cy="10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Mreža za hlajenje okrogla Ø 32cm 02 | PEKI Spletna trgovi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7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955" y="4496554"/>
            <a:ext cx="1996321" cy="199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PEKI PAPIR 8 M ZIKO - Merkur.si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82" y="4517735"/>
            <a:ext cx="2767896" cy="22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2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B5E1D7-72B4-43EA-82DD-2BCAA0DDC3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DECEMBER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CB35A4F0-922B-4B26-83F7-FE0F286E6C63}"/>
              </a:ext>
            </a:extLst>
          </p:cNvPr>
          <p:cNvSpPr>
            <a:spLocks noGrp="1"/>
          </p:cNvSpPr>
          <p:nvPr/>
        </p:nvSpPr>
        <p:spPr>
          <a:xfrm>
            <a:off x="614680" y="18505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>
                <a:solidFill>
                  <a:schemeClr val="bg1"/>
                </a:solidFill>
                <a:latin typeface="Snap ITC" panose="04040A07060A02020202" pitchFamily="82" charset="0"/>
              </a:rPr>
              <a:t>6. december - MIKLAVŽ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1C846C28-9F2C-433E-A1B1-D5163646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50" y="3401542"/>
            <a:ext cx="2709862" cy="3456457"/>
          </a:xfrm>
          <a:prstGeom prst="rect">
            <a:avLst/>
          </a:prstGeom>
        </p:spPr>
      </p:pic>
      <p:pic>
        <p:nvPicPr>
          <p:cNvPr id="11" name="Videoposnetek 10">
            <a:hlinkClick r:id="" action="ppaction://media"/>
            <a:extLst>
              <a:ext uri="{FF2B5EF4-FFF2-40B4-BE49-F238E27FC236}">
                <a16:creationId xmlns:a16="http://schemas.microsoft.com/office/drawing/2014/main" id="{390D828E-80B6-4408-8F9B-650184B27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3752" y="6611814"/>
            <a:ext cx="328247" cy="2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7"/>
    </mc:Choice>
    <mc:Fallback xmlns="">
      <p:transition spd="slow" advTm="4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endParaRPr lang="sl-SI" sz="2200" b="1" u="sng" dirty="0">
              <a:latin typeface="Comic Sans MS" panose="030F0702030302020204" pitchFamily="66" charset="0"/>
            </a:endParaRPr>
          </a:p>
          <a:p>
            <a:pPr fontAlgn="base"/>
            <a:r>
              <a:rPr lang="sl-SI" sz="2600" b="1" u="sng" dirty="0">
                <a:latin typeface="Comic Sans MS" panose="030F0702030302020204" pitchFamily="66" charset="0"/>
              </a:rPr>
              <a:t>SESTAVINE ZA PRIPRAVO SLANEGA TESTA:</a:t>
            </a:r>
            <a:endParaRPr lang="sl-SI" sz="2600" dirty="0">
              <a:latin typeface="Comic Sans MS" panose="030F0702030302020204" pitchFamily="66" charset="0"/>
            </a:endParaRP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2 skodelici MOKE (GLADKA),</a:t>
            </a: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2 skodelici SOLI (fino mleta)</a:t>
            </a: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1 skodelica VODE,</a:t>
            </a: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kapljica OLJA (če želite bolj voljno testo.</a:t>
            </a:r>
          </a:p>
          <a:p>
            <a:pPr marL="457200" lvl="1" indent="0" fontAlgn="base">
              <a:buNone/>
            </a:pPr>
            <a:r>
              <a:rPr lang="sl-SI" sz="2200" dirty="0">
                <a:latin typeface="Comic Sans MS" panose="030F0702030302020204" pitchFamily="66" charset="0"/>
              </a:rPr>
              <a:t> *** Če želite, da po stanovanju prijetno diši, lahko v testo dodate cimet.</a:t>
            </a:r>
          </a:p>
          <a:p>
            <a:pPr lvl="1" fontAlgn="base"/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5" name="Slika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535" y="2783466"/>
            <a:ext cx="3878930" cy="290806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34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sl-SI" sz="2200" b="1" u="sng" dirty="0">
              <a:latin typeface="Comic Sans MS" panose="030F0702030302020204" pitchFamily="66" charset="0"/>
            </a:endParaRPr>
          </a:p>
          <a:p>
            <a:pPr fontAlgn="base"/>
            <a:r>
              <a:rPr lang="sl-SI" sz="2600" b="1" u="sng" dirty="0">
                <a:latin typeface="Comic Sans MS" panose="030F0702030302020204" pitchFamily="66" charset="0"/>
              </a:rPr>
              <a:t>POSTOPEK PRIPRAVE SLANEGA TESTA</a:t>
            </a:r>
            <a:endParaRPr lang="sl-SI" sz="2600" dirty="0">
              <a:latin typeface="Comic Sans MS" panose="030F0702030302020204" pitchFamily="66" charset="0"/>
            </a:endParaRPr>
          </a:p>
          <a:p>
            <a:pPr lvl="1" fontAlgn="base"/>
            <a:r>
              <a:rPr lang="sl-SI" sz="2000" dirty="0">
                <a:latin typeface="Comic Sans MS" panose="030F0702030302020204" pitchFamily="66" charset="0"/>
              </a:rPr>
              <a:t>V SKLEDI Z ŽLICO RAHLO ZMEŠAJ VSE SESTAVINE. KO SE ZAČNE KAZATI OBLIKA KEPE, SLANO TESTO ZA USTVARJANJE POLOŽI NA DELOVNO POVRŠINO (LAHKO JO ŠE MALENKOST POMOKAŠ) IN TESTO ZGNETI V GLADKO KEPO.</a:t>
            </a:r>
          </a:p>
          <a:p>
            <a:pPr lvl="1"/>
            <a:r>
              <a:rPr lang="sl-SI" sz="2000" dirty="0">
                <a:latin typeface="Comic Sans MS" panose="030F0702030302020204" pitchFamily="66" charset="0"/>
              </a:rPr>
              <a:t>TESTO JE PRIPRAVLJENO, DA IZ NJEGA OBLIKUJEŠ POLJUBNE IZDELKE. </a:t>
            </a:r>
          </a:p>
          <a:p>
            <a:pPr lvl="1" fontAlgn="base"/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6" name="Slika 5" descr="https://oblizniprste.si/wp-content/uploads/2017/03/slano-testo-za-ustvarjanje-z-najmlaj%C5%A1imi.jpg">
            <a:hlinkClick r:id="rId2" tooltip="&quot;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81" y="4427621"/>
            <a:ext cx="5043237" cy="17493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7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75360" y="2016124"/>
            <a:ext cx="10515600" cy="16109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sl-SI" sz="2600" b="1" u="sng" dirty="0">
                <a:latin typeface="Comic Sans MS" panose="030F0702030302020204" pitchFamily="66" charset="0"/>
              </a:rPr>
              <a:t>POSTOPEK OBLIKOVANJA</a:t>
            </a:r>
          </a:p>
          <a:p>
            <a:pPr fontAlgn="base"/>
            <a:r>
              <a:rPr lang="sl-SI" sz="2400" dirty="0">
                <a:latin typeface="Comic Sans MS" panose="030F0702030302020204" pitchFamily="66" charset="0"/>
              </a:rPr>
              <a:t>OKRASKE RAZLIČNIH OBLIK LAHKO IZREŽEŠ Z NOŽEM, KOZARCEM (KROGI) ALI MODELČKI ZA PIŠKOTE.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82414B8-FFCF-41AC-AE0E-FF841F36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59" y="3429000"/>
            <a:ext cx="4375785" cy="328567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E54456E-6609-445F-A22F-5C70FFF5A4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337" y="4060986"/>
            <a:ext cx="2431889" cy="243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fontAlgn="base">
              <a:buNone/>
            </a:pPr>
            <a:endParaRPr lang="sl-SI" sz="2200" dirty="0">
              <a:latin typeface="Comic Sans MS" panose="030F0702030302020204" pitchFamily="66" charset="0"/>
            </a:endParaRPr>
          </a:p>
          <a:p>
            <a:pPr lvl="1" fontAlgn="base"/>
            <a:r>
              <a:rPr lang="sl-SI" dirty="0">
                <a:latin typeface="Comic Sans MS" panose="030F0702030302020204" pitchFamily="66" charset="0"/>
              </a:rPr>
              <a:t>V SLANO TESTO LAHKO ODTISKUJEŠ RAZLIČNE MATERIALE (PRTIČKE, VEJICE, STORŽE, … DOBRO SE OBNESE TUDI VRH POKROVČKA FLOMASTRA). </a:t>
            </a:r>
          </a:p>
        </p:txBody>
      </p:sp>
      <p:pic>
        <p:nvPicPr>
          <p:cNvPr id="6150" name="Picture 6" descr="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87"/>
          <a:stretch/>
        </p:blipFill>
        <p:spPr bwMode="auto">
          <a:xfrm>
            <a:off x="1798898" y="3713503"/>
            <a:ext cx="2499813" cy="165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8"/>
          <a:stretch/>
        </p:blipFill>
        <p:spPr bwMode="auto">
          <a:xfrm>
            <a:off x="8169173" y="3713339"/>
            <a:ext cx="2503943" cy="16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85" b="33697"/>
          <a:stretch/>
        </p:blipFill>
        <p:spPr bwMode="auto">
          <a:xfrm>
            <a:off x="4856339" y="3716885"/>
            <a:ext cx="2479321" cy="16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38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endParaRPr lang="sl-SI" sz="2600" dirty="0">
              <a:latin typeface="Comic Sans MS" panose="030F0702030302020204" pitchFamily="66" charset="0"/>
            </a:endParaRPr>
          </a:p>
          <a:p>
            <a:pPr lvl="1" fontAlgn="base"/>
            <a:r>
              <a:rPr lang="sl-SI" sz="2200" dirty="0">
                <a:latin typeface="Comic Sans MS" panose="030F0702030302020204" pitchFamily="66" charset="0"/>
              </a:rPr>
              <a:t>NA KONCU NE POZABI NAREDITI LUKNJICE, SKOZI KATERO LAHKO KASNEJE NAPELJEŠ VRVICO.</a:t>
            </a:r>
          </a:p>
        </p:txBody>
      </p:sp>
      <p:pic>
        <p:nvPicPr>
          <p:cNvPr id="7" name="Slika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0992" y="3941303"/>
            <a:ext cx="2543426" cy="1927896"/>
          </a:xfrm>
          <a:prstGeom prst="rect">
            <a:avLst/>
          </a:prstGeom>
        </p:spPr>
      </p:pic>
      <p:pic>
        <p:nvPicPr>
          <p:cNvPr id="6146" name="Picture 2" descr="Christmas Cookie Cutter Salt Dough Ornaments - Bebe and Be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17"/>
          <a:stretch/>
        </p:blipFill>
        <p:spPr bwMode="auto">
          <a:xfrm>
            <a:off x="7885921" y="3633538"/>
            <a:ext cx="2667322" cy="25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alt Dough Ornament Recipe - The Best Ideas for K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24" y="3646080"/>
            <a:ext cx="3796327" cy="25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Raven puščični povezovalnik 13"/>
          <p:cNvCxnSpPr/>
          <p:nvPr/>
        </p:nvCxnSpPr>
        <p:spPr>
          <a:xfrm>
            <a:off x="5065295" y="3898232"/>
            <a:ext cx="660992" cy="67376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7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87369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sl-SI" sz="2000" dirty="0">
              <a:latin typeface="Comic Sans MS" panose="030F0702030302020204" pitchFamily="66" charset="0"/>
            </a:endParaRPr>
          </a:p>
          <a:p>
            <a:pPr fontAlgn="base"/>
            <a:r>
              <a:rPr lang="sl-SI" sz="2000" dirty="0">
                <a:latin typeface="Comic Sans MS" panose="030F0702030302020204" pitchFamily="66" charset="0"/>
              </a:rPr>
              <a:t>KO SO IZDELKI NAREJENI, JIH NALOŽI NA PEKAČ, KI SI GA OBLOŽIL/A S PAPIRJEM ZA PEKO, IN JIH SPECI V PEČICI, KI SI JO SEGREL/A NA 180 °C, IZDELKE PECI PRIBLIŽNO 15-20 MINUT. IZDELKE OHLADI.</a:t>
            </a:r>
          </a:p>
          <a:p>
            <a:pPr marL="0" indent="0" fontAlgn="base">
              <a:buNone/>
            </a:pPr>
            <a:endParaRPr lang="sl-SI" sz="2200" dirty="0">
              <a:latin typeface="Comic Sans MS" panose="030F0702030302020204" pitchFamily="66" charset="0"/>
            </a:endParaRPr>
          </a:p>
          <a:p>
            <a:r>
              <a:rPr lang="sl-SI" sz="2000" dirty="0">
                <a:latin typeface="Comic Sans MS" panose="030F0702030302020204" pitchFamily="66" charset="0"/>
              </a:rPr>
              <a:t>OHLAJENE IZ PEČICE ALI POSUŠENE NA ZRAKU (če imaš dovolj časa) LAHKO POBARVAŠ PO SVOJI ŽELJI IN Z BARVAMI, KI JIH IMAŠ DOMA NA RAZPOLAGO.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6" name="Picture 2" descr="Christmas Cookie Cutter Salt Dough Ornaments - Bebe and Bear">
            <a:extLst>
              <a:ext uri="{FF2B5EF4-FFF2-40B4-BE49-F238E27FC236}">
                <a16:creationId xmlns:a16="http://schemas.microsoft.com/office/drawing/2014/main" id="{EBE9568E-F3B3-4E4B-BB0D-4219CC998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4"/>
          <a:stretch/>
        </p:blipFill>
        <p:spPr bwMode="auto">
          <a:xfrm>
            <a:off x="4793084" y="4241406"/>
            <a:ext cx="3181873" cy="24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2DC885D-C977-4C30-977D-B87BB82B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6493"/>
            <a:ext cx="2391508" cy="23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28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sz="2200" dirty="0">
              <a:latin typeface="Comic Sans MS" panose="030F0702030302020204" pitchFamily="66" charset="0"/>
            </a:endParaRPr>
          </a:p>
          <a:p>
            <a:r>
              <a:rPr lang="sl-SI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POZOR!!! </a:t>
            </a:r>
          </a:p>
          <a:p>
            <a:pPr lvl="1"/>
            <a:r>
              <a:rPr lang="sl-SI" sz="2200" dirty="0">
                <a:latin typeface="Comic Sans MS" panose="030F0702030302020204" pitchFamily="66" charset="0"/>
              </a:rPr>
              <a:t>IZDELKI, KI JIH BOŠ IZDELAL/A, NISO PRIMERNI ZA PREHRANJEVANJE. SO SAMO ZA OKRAS!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3. PREDLOG: BOŽIČNO-NOVOLETNI OKRASKI IZ SLANEGA TESTA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2B5687E-AC9E-4B92-9E2D-E533B404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15" y="3163316"/>
            <a:ext cx="3694683" cy="369468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E606D5D-AC32-45D6-BDBB-B0C34D1097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508" y="3578222"/>
            <a:ext cx="3196492" cy="32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91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0C14C40F-D9A3-4790-83B9-6CCE3A76A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40" y="3397253"/>
            <a:ext cx="4084320" cy="306324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1F2B42-8C47-4E63-A9F8-87F90000D2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4. PREDLOG: PREPROSTI PIŠKOTI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07F6FDA6-8A66-4386-A81F-E5456BF09F4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87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sl-SI" sz="2000" dirty="0">
              <a:latin typeface="Comic Sans MS" panose="030F0702030302020204" pitchFamily="66" charset="0"/>
            </a:endParaRPr>
          </a:p>
          <a:p>
            <a:pPr fontAlgn="base"/>
            <a:r>
              <a:rPr lang="sl-SI" sz="2000" dirty="0">
                <a:latin typeface="Comic Sans MS" panose="030F0702030302020204" pitchFamily="66" charset="0"/>
              </a:rPr>
              <a:t>NAJBOLJŠI RECEPTI ZA PIŠKOTE SO SEVEDA BABIČINI. ČE BABICE NI V BLIŽINI, DA BI TI POVEDALA RECEPT ZA NAJBOLJ OKUSNE PIŠKOTE, JIH LAHKO SPEČEŠ PO NASLEDNJEM RECEPTU.</a:t>
            </a:r>
          </a:p>
        </p:txBody>
      </p:sp>
    </p:spTree>
    <p:extLst>
      <p:ext uri="{BB962C8B-B14F-4D97-AF65-F5344CB8AC3E}">
        <p14:creationId xmlns:p14="http://schemas.microsoft.com/office/powerpoint/2010/main" val="1315062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1F2B42-8C47-4E63-A9F8-87F90000D2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4. PREDLOG: PREPROSTI PIŠKOTI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07F6FDA6-8A66-4386-A81F-E5456BF09F4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87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sl-SI" sz="2000" dirty="0">
              <a:latin typeface="Comic Sans MS" panose="030F0702030302020204" pitchFamily="66" charset="0"/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8058CCC3-9216-427E-A975-12B01645B0E4}"/>
              </a:ext>
            </a:extLst>
          </p:cNvPr>
          <p:cNvSpPr/>
          <p:nvPr/>
        </p:nvSpPr>
        <p:spPr>
          <a:xfrm>
            <a:off x="1117600" y="1924040"/>
            <a:ext cx="72542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b="1" dirty="0">
                <a:latin typeface="Comic Sans MS" panose="030F0702030302020204" pitchFamily="66" charset="0"/>
              </a:rPr>
              <a:t>SESTAVINE ZA BOŽIČNE KEKSE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Comic Sans MS" panose="030F0702030302020204" pitchFamily="66" charset="0"/>
              </a:rPr>
              <a:t>250 g moke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Comic Sans MS" panose="030F0702030302020204" pitchFamily="66" charset="0"/>
              </a:rPr>
              <a:t>150 g masla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Comic Sans MS" panose="030F0702030302020204" pitchFamily="66" charset="0"/>
              </a:rPr>
              <a:t>100 g sladkorja (lahko tudi manj)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Comic Sans MS" panose="030F0702030302020204" pitchFamily="66" charset="0"/>
              </a:rPr>
              <a:t>1 jajce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Comic Sans MS" panose="030F0702030302020204" pitchFamily="66" charset="0"/>
              </a:rPr>
              <a:t>2 vaniljeva sladkorja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Comic Sans MS" panose="030F0702030302020204" pitchFamily="66" charset="0"/>
              </a:rPr>
              <a:t>1 rumov sladkor (ni nujno)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790AB550-E669-4D47-A19B-319ED1C7F469}"/>
              </a:ext>
            </a:extLst>
          </p:cNvPr>
          <p:cNvSpPr/>
          <p:nvPr/>
        </p:nvSpPr>
        <p:spPr>
          <a:xfrm>
            <a:off x="1376680" y="5477212"/>
            <a:ext cx="673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>
                <a:latin typeface="Comic Sans MS" panose="030F0702030302020204" pitchFamily="66" charset="0"/>
              </a:rPr>
              <a:t>Dodatki k božičnim keksom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000" dirty="0">
                <a:latin typeface="Comic Sans MS" panose="030F0702030302020204" pitchFamily="66" charset="0"/>
              </a:rPr>
              <a:t>mleti lešniki, kokos, mleti orehi, cimet (malo za aromo)</a:t>
            </a:r>
          </a:p>
        </p:txBody>
      </p:sp>
      <p:pic>
        <p:nvPicPr>
          <p:cNvPr id="12" name="Označba mesta vsebine 11">
            <a:extLst>
              <a:ext uri="{FF2B5EF4-FFF2-40B4-BE49-F238E27FC236}">
                <a16:creationId xmlns:a16="http://schemas.microsoft.com/office/drawing/2014/main" id="{2387DA4B-BF18-4194-8E13-85235F15B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3067050"/>
            <a:ext cx="3790950" cy="3790950"/>
          </a:xfrm>
        </p:spPr>
      </p:pic>
    </p:spTree>
    <p:extLst>
      <p:ext uri="{BB962C8B-B14F-4D97-AF65-F5344CB8AC3E}">
        <p14:creationId xmlns:p14="http://schemas.microsoft.com/office/powerpoint/2010/main" val="1991471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1F2B42-8C47-4E63-A9F8-87F90000D2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4. PREDLOG: PREPROSTI PIŠKOTI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07F6FDA6-8A66-4386-A81F-E5456BF09F4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87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sl-SI" sz="2000" dirty="0">
              <a:latin typeface="Comic Sans MS" panose="030F0702030302020204" pitchFamily="66" charset="0"/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8058CCC3-9216-427E-A975-12B01645B0E4}"/>
              </a:ext>
            </a:extLst>
          </p:cNvPr>
          <p:cNvSpPr/>
          <p:nvPr/>
        </p:nvSpPr>
        <p:spPr>
          <a:xfrm>
            <a:off x="670560" y="1903720"/>
            <a:ext cx="1023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u="sng" dirty="0">
                <a:latin typeface="Comic Sans MS" panose="030F0702030302020204" pitchFamily="66" charset="0"/>
              </a:rPr>
              <a:t>PRIPRAVA BOŽIČNIH KEKSOV</a:t>
            </a:r>
          </a:p>
          <a:p>
            <a:endParaRPr lang="sl-SI" sz="2800" b="1" dirty="0">
              <a:latin typeface="Comic Sans MS" panose="030F0702030302020204" pitchFamily="66" charset="0"/>
            </a:endParaRPr>
          </a:p>
          <a:p>
            <a:r>
              <a:rPr lang="sl-SI" sz="2400" dirty="0">
                <a:latin typeface="Comic Sans MS" panose="030F0702030302020204" pitchFamily="66" charset="0"/>
              </a:rPr>
              <a:t>SESTAVINE NA HITRO ZAMESIMO V GLADKO TESTO, SAJ SE MASLO NE SME PREVEČ ZMEHČAT. TESTU LAHKO PO ŽELJI DODAŠ DODATKE IN S TEM DOBIŠ SPET NOVE PIŠKOTE. TESTO DAŠ NA HLADNO ZA KAKŠNE POL URE, DA GA LAŽJE POTEM OBLIKUJEŠ IN IZREZUJEŠ.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54306CA-85FC-4ED3-98F3-3017A605A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60" y="4394200"/>
            <a:ext cx="3886199" cy="218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7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3D075A63-6EA6-40A4-902B-A7CB5C242924}"/>
              </a:ext>
            </a:extLst>
          </p:cNvPr>
          <p:cNvSpPr>
            <a:spLocks noGrp="1"/>
          </p:cNvSpPr>
          <p:nvPr/>
        </p:nvSpPr>
        <p:spPr>
          <a:xfrm>
            <a:off x="645943" y="1533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>
                <a:solidFill>
                  <a:srgbClr val="FF0000"/>
                </a:solidFill>
                <a:latin typeface="Snap ITC" panose="04040A07060A02020202" pitchFamily="82" charset="0"/>
              </a:rPr>
              <a:t>25. december - BOŽIČ</a:t>
            </a:r>
          </a:p>
        </p:txBody>
      </p:sp>
      <p:pic>
        <p:nvPicPr>
          <p:cNvPr id="9" name="Picture 2" descr="C:\Users\Teo\AppData\Local\Microsoft\Windows\Temporary Internet Files\Content.IE5\S7WC8BUT\MC900435424[1].wmf">
            <a:extLst>
              <a:ext uri="{FF2B5EF4-FFF2-40B4-BE49-F238E27FC236}">
                <a16:creationId xmlns:a16="http://schemas.microsoft.com/office/drawing/2014/main" id="{4DD48AB3-2449-4087-A998-0197C00F7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219" y="4704862"/>
            <a:ext cx="1783405" cy="17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značba mesta vsebine 3">
            <a:extLst>
              <a:ext uri="{FF2B5EF4-FFF2-40B4-BE49-F238E27FC236}">
                <a16:creationId xmlns:a16="http://schemas.microsoft.com/office/drawing/2014/main" id="{877D8737-AD43-41C4-8F86-41E447B550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30" y="3636521"/>
            <a:ext cx="3094514" cy="322619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92ED2DA-FA98-41E3-A9C7-2862138266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b="5585"/>
          <a:stretch/>
        </p:blipFill>
        <p:spPr>
          <a:xfrm>
            <a:off x="4462005" y="2224103"/>
            <a:ext cx="3204887" cy="4633897"/>
          </a:xfrm>
          <a:prstGeom prst="rect">
            <a:avLst/>
          </a:prstGeom>
        </p:spPr>
      </p:pic>
      <p:pic>
        <p:nvPicPr>
          <p:cNvPr id="8" name="Videoposnetek 7">
            <a:hlinkClick r:id="" action="ppaction://media"/>
            <a:extLst>
              <a:ext uri="{FF2B5EF4-FFF2-40B4-BE49-F238E27FC236}">
                <a16:creationId xmlns:a16="http://schemas.microsoft.com/office/drawing/2014/main" id="{EC907376-3629-426E-AE77-69FAFBF52A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5166" y="6492874"/>
            <a:ext cx="486833" cy="365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87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7"/>
    </mc:Choice>
    <mc:Fallback xmlns="">
      <p:transition spd="slow" advTm="5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1F2B42-8C47-4E63-A9F8-87F90000D2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4. PREDLOG: PREPROSTI PIŠKOTI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07F6FDA6-8A66-4386-A81F-E5456BF09F4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87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sl-SI" sz="2000" dirty="0">
              <a:latin typeface="Comic Sans MS" panose="030F0702030302020204" pitchFamily="66" charset="0"/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8058CCC3-9216-427E-A975-12B01645B0E4}"/>
              </a:ext>
            </a:extLst>
          </p:cNvPr>
          <p:cNvSpPr/>
          <p:nvPr/>
        </p:nvSpPr>
        <p:spPr>
          <a:xfrm>
            <a:off x="670560" y="1903720"/>
            <a:ext cx="1023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u="sng" dirty="0">
                <a:latin typeface="Comic Sans MS" panose="030F0702030302020204" pitchFamily="66" charset="0"/>
              </a:rPr>
              <a:t>PRIPRAVA BOŽIČNIH KEKSOV</a:t>
            </a:r>
          </a:p>
          <a:p>
            <a:endParaRPr lang="sl-SI" sz="2800" b="1" dirty="0">
              <a:latin typeface="Comic Sans MS" panose="030F0702030302020204" pitchFamily="66" charset="0"/>
            </a:endParaRPr>
          </a:p>
          <a:p>
            <a:r>
              <a:rPr lang="pl-PL" sz="2400" dirty="0">
                <a:latin typeface="Comic Sans MS" panose="030F0702030302020204" pitchFamily="66" charset="0"/>
              </a:rPr>
              <a:t>MED DVEMA KOSOMA PAPIRJA ZA PEKO, ALI NA POMOKANI POVRŠINI, TESTO NA TANKO RAZVALJAŠ (NA 1 CM DEBELINE). </a:t>
            </a:r>
            <a:r>
              <a:rPr lang="sl-SI" sz="2400" dirty="0">
                <a:latin typeface="Comic Sans MS" panose="030F0702030302020204" pitchFamily="66" charset="0"/>
              </a:rPr>
              <a:t>Z MODELČKI IZREŽEŠ PIŠKOTE. NALOŽIŠ JIH NA PEKAČ, NA KATEREGA SI PREJ POLOŽIL/A PEKI PAPIR, IN PEČEŠ NA  200 °C PRIBLIŽNO 15 MINUT.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961DBF9-BD10-4EFA-B1CC-62E8755B8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704487"/>
            <a:ext cx="3617514" cy="203485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C18F500-A890-4D5F-A1B5-099B1DD9D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554" y="4699322"/>
            <a:ext cx="3617514" cy="203485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81E7F60-A02F-4AAC-9E27-18C7522BD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04" y="4699322"/>
            <a:ext cx="3618635" cy="20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01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1F2B42-8C47-4E63-A9F8-87F90000D2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4000" dirty="0">
                <a:latin typeface="Comic Sans MS" panose="030F0702030302020204" pitchFamily="66" charset="0"/>
              </a:rPr>
              <a:t>4. PREDLOG: PREPROSTI PIŠKOTI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07F6FDA6-8A66-4386-A81F-E5456BF09F4A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10515600" cy="2873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endParaRPr lang="sl-SI" sz="2000" dirty="0">
              <a:latin typeface="Comic Sans MS" panose="030F0702030302020204" pitchFamily="66" charset="0"/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8058CCC3-9216-427E-A975-12B01645B0E4}"/>
              </a:ext>
            </a:extLst>
          </p:cNvPr>
          <p:cNvSpPr/>
          <p:nvPr/>
        </p:nvSpPr>
        <p:spPr>
          <a:xfrm>
            <a:off x="670560" y="1903720"/>
            <a:ext cx="1023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u="sng" dirty="0">
                <a:latin typeface="Comic Sans MS" panose="030F0702030302020204" pitchFamily="66" charset="0"/>
              </a:rPr>
              <a:t>PRIPRAVA BOŽIČNIH KEKSOV</a:t>
            </a:r>
          </a:p>
          <a:p>
            <a:endParaRPr lang="sl-SI" sz="2800" b="1" dirty="0">
              <a:latin typeface="Comic Sans MS" panose="030F0702030302020204" pitchFamily="66" charset="0"/>
            </a:endParaRPr>
          </a:p>
          <a:p>
            <a:r>
              <a:rPr lang="sl-SI" sz="2400" dirty="0">
                <a:latin typeface="Comic Sans MS" panose="030F0702030302020204" pitchFamily="66" charset="0"/>
              </a:rPr>
              <a:t>OHLAJENE PIŠKOTE POLJUBNO OKRASIŠ. LAHKO JIH POSUJEŠ S SLADKORJEM V PRAHU, PREMAŽEŠ Z MARMELADO ALI  S STOPLJENO ČOKOLADO.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65EAF1D-9A6F-45CC-A557-1CA8C94A5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76" y="3860800"/>
            <a:ext cx="4515683" cy="30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5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2"/>
          <p:cNvSpPr/>
          <p:nvPr/>
        </p:nvSpPr>
        <p:spPr>
          <a:xfrm>
            <a:off x="2557647" y="233045"/>
            <a:ext cx="5660571" cy="2863859"/>
          </a:xfrm>
          <a:prstGeom prst="wedgeRoundRectCallout">
            <a:avLst>
              <a:gd name="adj1" fmla="val -11128"/>
              <a:gd name="adj2" fmla="val 76103"/>
              <a:gd name="adj3" fmla="val 16667"/>
            </a:avLst>
          </a:prstGeom>
          <a:solidFill>
            <a:srgbClr val="007033"/>
          </a:solidFill>
          <a:ln w="19050"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latin typeface="Comic Sans MS" panose="030F0702030302020204" pitchFamily="66" charset="0"/>
              </a:rPr>
              <a:t>VELIKO KREATIVNOSTI IN DOBRE VOLJE PRI USTVARJANJU. </a:t>
            </a:r>
          </a:p>
          <a:p>
            <a:pPr algn="ctr"/>
            <a:endParaRPr lang="sl-SI" dirty="0">
              <a:latin typeface="Comic Sans MS" panose="030F0702030302020204" pitchFamily="66" charset="0"/>
            </a:endParaRPr>
          </a:p>
          <a:p>
            <a:pPr algn="ctr"/>
            <a:r>
              <a:rPr lang="sl-SI" sz="26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POŠLJEŠ LAHKO KAKŠNO FOTOGRAFIJO USTVARJANJA IN KONČNEGA IZDELKA.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E9CAB38-C220-42AD-8883-900B7F66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7" y="3067050"/>
            <a:ext cx="3790950" cy="379095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2E99194-E931-4D36-8339-5710ABC287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42" y="283400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6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3D075A63-6EA6-40A4-902B-A7CB5C242924}"/>
              </a:ext>
            </a:extLst>
          </p:cNvPr>
          <p:cNvSpPr>
            <a:spLocks noGrp="1"/>
          </p:cNvSpPr>
          <p:nvPr/>
        </p:nvSpPr>
        <p:spPr>
          <a:xfrm>
            <a:off x="413467" y="1695478"/>
            <a:ext cx="11513489" cy="187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dirty="0">
                <a:solidFill>
                  <a:srgbClr val="007033"/>
                </a:solidFill>
                <a:latin typeface="Snap ITC" panose="04040A07060A02020202" pitchFamily="82" charset="0"/>
              </a:rPr>
              <a:t>26. december – DAN SAMOSTOJNOSTI IN ENOTNOSTI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EEE0AD90-0109-4E1A-869B-983D17075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3728720"/>
            <a:ext cx="10515600" cy="2091748"/>
          </a:xfrm>
        </p:spPr>
        <p:txBody>
          <a:bodyPr>
            <a:normAutofit/>
          </a:bodyPr>
          <a:lstStyle/>
          <a:p>
            <a:r>
              <a:rPr lang="sl-SI" sz="2800" dirty="0">
                <a:solidFill>
                  <a:srgbClr val="007033"/>
                </a:solidFill>
                <a:latin typeface="Snap ITC" panose="04040A07060A02020202" pitchFamily="82" charset="0"/>
              </a:rPr>
              <a:t>Prvi korak k samostojni Sloveniji – plebiscit,</a:t>
            </a:r>
            <a:br>
              <a:rPr lang="sl-SI" sz="2800" dirty="0">
                <a:solidFill>
                  <a:srgbClr val="007033"/>
                </a:solidFill>
                <a:latin typeface="Snap ITC" panose="04040A07060A02020202" pitchFamily="82" charset="0"/>
              </a:rPr>
            </a:br>
            <a:r>
              <a:rPr lang="sl-SI" sz="2800" dirty="0">
                <a:solidFill>
                  <a:srgbClr val="007033"/>
                </a:solidFill>
                <a:latin typeface="Snap ITC" panose="04040A07060A02020202" pitchFamily="82" charset="0"/>
              </a:rPr>
              <a:t>ko se je večina Slovencev odločila živeti v samostojni državi in ne več kot del nekdanje države Jugoslavije (23. 12. 1990).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3A6A269-1683-4EE7-8338-8C011588E0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7606" y="5296835"/>
            <a:ext cx="2786194" cy="15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D1E456F3-1C35-481D-94B5-179AFF3EEE36}"/>
              </a:ext>
            </a:extLst>
          </p:cNvPr>
          <p:cNvSpPr/>
          <p:nvPr/>
        </p:nvSpPr>
        <p:spPr>
          <a:xfrm>
            <a:off x="2049755" y="5879328"/>
            <a:ext cx="6096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sl-SI" sz="2800" dirty="0">
                <a:solidFill>
                  <a:srgbClr val="007033"/>
                </a:solidFill>
                <a:latin typeface="Snap ITC" panose="04040A07060A02020202" pitchFamily="82" charset="0"/>
              </a:rPr>
              <a:t>Slovenija je dobila tudi prvega predsednika.</a:t>
            </a:r>
          </a:p>
        </p:txBody>
      </p:sp>
      <p:pic>
        <p:nvPicPr>
          <p:cNvPr id="4" name="Videoposnetek 3">
            <a:hlinkClick r:id="" action="ppaction://media"/>
            <a:extLst>
              <a:ext uri="{FF2B5EF4-FFF2-40B4-BE49-F238E27FC236}">
                <a16:creationId xmlns:a16="http://schemas.microsoft.com/office/drawing/2014/main" id="{8ACC12AC-A96C-41B4-9EC5-BA70D86DF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5395" y="6605546"/>
            <a:ext cx="336604" cy="2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5"/>
    </mc:Choice>
    <mc:Fallback xmlns="">
      <p:transition spd="slow" advTm="5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2F836F0E-FA3A-42E4-8EF1-3C634DE7DF5E}"/>
              </a:ext>
            </a:extLst>
          </p:cNvPr>
          <p:cNvSpPr txBox="1">
            <a:spLocks/>
          </p:cNvSpPr>
          <p:nvPr/>
        </p:nvSpPr>
        <p:spPr>
          <a:xfrm>
            <a:off x="563880" y="17594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sl-SI" dirty="0">
                <a:solidFill>
                  <a:srgbClr val="007033"/>
                </a:solidFill>
                <a:latin typeface="Snap ITC" panose="04040A07060A02020202" pitchFamily="82" charset="0"/>
              </a:rPr>
            </a:br>
            <a:r>
              <a:rPr lang="sl-SI" dirty="0">
                <a:solidFill>
                  <a:srgbClr val="007033"/>
                </a:solidFill>
                <a:latin typeface="Snap ITC" panose="04040A07060A02020202" pitchFamily="82" charset="0"/>
              </a:rPr>
              <a:t>Naša država ima svoje državne simbole:</a:t>
            </a:r>
            <a:br>
              <a:rPr lang="sl-SI" dirty="0">
                <a:solidFill>
                  <a:srgbClr val="007033"/>
                </a:solidFill>
                <a:latin typeface="Snap ITC" panose="04040A07060A02020202" pitchFamily="82" charset="0"/>
              </a:rPr>
            </a:br>
            <a:endParaRPr lang="sl-SI" dirty="0">
              <a:solidFill>
                <a:srgbClr val="007033"/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D196083-B9EB-48AD-B059-8C85184F7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976475"/>
            <a:ext cx="1885950" cy="242887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83A6FFF-4ED5-4392-9262-8A13400C8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524" y="2976475"/>
            <a:ext cx="4114800" cy="2286000"/>
          </a:xfrm>
          <a:prstGeom prst="rect">
            <a:avLst/>
          </a:prstGeom>
        </p:spPr>
      </p:pic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A0047555-0BC1-4316-9164-5ED9AFCBD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6709" t="5911" r="21631" b="28245"/>
          <a:stretch/>
        </p:blipFill>
        <p:spPr>
          <a:xfrm>
            <a:off x="8356600" y="2686914"/>
            <a:ext cx="2997200" cy="2865121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AEADB34A-AD31-4CCB-9DEE-AC921C11A21B}"/>
              </a:ext>
            </a:extLst>
          </p:cNvPr>
          <p:cNvSpPr/>
          <p:nvPr/>
        </p:nvSpPr>
        <p:spPr>
          <a:xfrm>
            <a:off x="229524" y="16786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Slovenija ima svoje državne simbole: grb, himno, zastavo. Naša himna je Zdravljica. </a:t>
            </a:r>
          </a:p>
          <a:p>
            <a:r>
              <a:rPr lang="sl-SI" dirty="0"/>
              <a:t> </a:t>
            </a:r>
          </a:p>
        </p:txBody>
      </p:sp>
      <p:pic>
        <p:nvPicPr>
          <p:cNvPr id="4" name="Videoposnetek 3">
            <a:hlinkClick r:id="" action="ppaction://media"/>
            <a:extLst>
              <a:ext uri="{FF2B5EF4-FFF2-40B4-BE49-F238E27FC236}">
                <a16:creationId xmlns:a16="http://schemas.microsoft.com/office/drawing/2014/main" id="{B51B9D41-E849-43BC-A533-C9CB0CF79F4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3332" y="6604000"/>
            <a:ext cx="338667" cy="25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DECEMBER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BAC63512-D8CC-4FB5-8026-42BD0DF45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4682"/>
            <a:ext cx="10515600" cy="1325563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92D050"/>
                </a:solidFill>
                <a:latin typeface="Snap ITC" panose="04040A07060A02020202" pitchFamily="82" charset="0"/>
              </a:rPr>
              <a:t> </a:t>
            </a:r>
            <a:r>
              <a:rPr lang="sl-SI" b="1" dirty="0">
                <a:solidFill>
                  <a:srgbClr val="00A249"/>
                </a:solidFill>
                <a:latin typeface="Snap ITC" panose="04040A07060A02020202" pitchFamily="82" charset="0"/>
              </a:rPr>
              <a:t>28. december - TEPEŽNI DAN</a:t>
            </a:r>
            <a:br>
              <a:rPr lang="sl-SI" b="1" dirty="0">
                <a:solidFill>
                  <a:srgbClr val="00A249"/>
                </a:solidFill>
                <a:latin typeface="Snap ITC" panose="04040A07060A02020202" pitchFamily="82" charset="0"/>
              </a:rPr>
            </a:br>
            <a:r>
              <a:rPr lang="sl-SI" b="1" dirty="0">
                <a:solidFill>
                  <a:srgbClr val="00A249"/>
                </a:solidFill>
                <a:latin typeface="Snap ITC" panose="04040A07060A02020202" pitchFamily="82" charset="0"/>
              </a:rPr>
              <a:t>šega in navada, ni praznik</a:t>
            </a:r>
            <a:endParaRPr lang="sl-SI" dirty="0">
              <a:solidFill>
                <a:srgbClr val="00A249"/>
              </a:solidFill>
              <a:latin typeface="Snap ITC" panose="04040A07060A02020202" pitchFamily="82" charset="0"/>
            </a:endParaRPr>
          </a:p>
        </p:txBody>
      </p:sp>
      <p:pic>
        <p:nvPicPr>
          <p:cNvPr id="10" name="Picture 2" descr="C:\Users\Teo\AppData\Local\Microsoft\Windows\Temporary Internet Files\Content.IE5\BJ2AQW7Z\MC900014754[1].wmf">
            <a:extLst>
              <a:ext uri="{FF2B5EF4-FFF2-40B4-BE49-F238E27FC236}">
                <a16:creationId xmlns:a16="http://schemas.microsoft.com/office/drawing/2014/main" id="{EB3A90F9-1028-48B5-BA19-FCFAEA7BB4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28" y="3102188"/>
            <a:ext cx="3935426" cy="33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7B61A6C-2A3A-43C5-9CDC-07A8CB20E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031" y="3416667"/>
            <a:ext cx="4682134" cy="2761727"/>
          </a:xfrm>
          <a:prstGeom prst="rect">
            <a:avLst/>
          </a:prstGeom>
        </p:spPr>
      </p:pic>
      <p:pic>
        <p:nvPicPr>
          <p:cNvPr id="7" name="Videoposnetek 6">
            <a:hlinkClick r:id="" action="ppaction://media"/>
            <a:extLst>
              <a:ext uri="{FF2B5EF4-FFF2-40B4-BE49-F238E27FC236}">
                <a16:creationId xmlns:a16="http://schemas.microsoft.com/office/drawing/2014/main" id="{B3F74152-CDD2-49C1-9C4A-704C7E605C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6277" y="6658708"/>
            <a:ext cx="265722" cy="19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46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62"/>
    </mc:Choice>
    <mc:Fallback xmlns="">
      <p:transition spd="slow" advTm="7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DECEMBER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DA9EF1D8-72B2-4E91-8896-EDF46407E957}"/>
              </a:ext>
            </a:extLst>
          </p:cNvPr>
          <p:cNvSpPr txBox="1">
            <a:spLocks/>
          </p:cNvSpPr>
          <p:nvPr/>
        </p:nvSpPr>
        <p:spPr>
          <a:xfrm>
            <a:off x="1167015" y="2007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b="1">
                <a:solidFill>
                  <a:schemeClr val="accent4">
                    <a:lumMod val="50000"/>
                  </a:schemeClr>
                </a:solidFill>
                <a:latin typeface="Snap ITC" panose="04040A07060A02020202" pitchFamily="82" charset="0"/>
              </a:rPr>
              <a:t>31. december - SILVESTROVO</a:t>
            </a:r>
            <a:endParaRPr lang="sl-SI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Označba mesta vsebine 3">
            <a:extLst>
              <a:ext uri="{FF2B5EF4-FFF2-40B4-BE49-F238E27FC236}">
                <a16:creationId xmlns:a16="http://schemas.microsoft.com/office/drawing/2014/main" id="{FF7594C7-D2A1-47EF-9D9D-125DBF428AB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73" y="2821710"/>
            <a:ext cx="4036290" cy="40362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68FE0DE-24CF-4425-BE2F-513108C49C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163" y="4619042"/>
            <a:ext cx="2193837" cy="2193837"/>
          </a:xfrm>
          <a:prstGeom prst="rect">
            <a:avLst/>
          </a:prstGeom>
        </p:spPr>
      </p:pic>
      <p:pic>
        <p:nvPicPr>
          <p:cNvPr id="4" name="Videoposnetek 3">
            <a:hlinkClick r:id="" action="ppaction://media"/>
            <a:extLst>
              <a:ext uri="{FF2B5EF4-FFF2-40B4-BE49-F238E27FC236}">
                <a16:creationId xmlns:a16="http://schemas.microsoft.com/office/drawing/2014/main" id="{A86B65EE-0F60-46E2-A234-D03A50CF096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18462" y="6652846"/>
            <a:ext cx="273537" cy="205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0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58"/>
    </mc:Choice>
    <mc:Fallback xmlns="">
      <p:transition spd="slow" advTm="58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9320" y="689581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40FAEF38-8A72-428C-9CAD-B95FF258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847" y="2013902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chemeClr val="accent4">
                    <a:lumMod val="50000"/>
                  </a:schemeClr>
                </a:solidFill>
                <a:latin typeface="Snap ITC" panose="04040A07060A02020202" pitchFamily="82" charset="0"/>
              </a:rPr>
              <a:t>  </a:t>
            </a:r>
            <a:r>
              <a:rPr lang="sl-SI" b="1" dirty="0">
                <a:solidFill>
                  <a:schemeClr val="accent1">
                    <a:lumMod val="75000"/>
                  </a:schemeClr>
                </a:solidFill>
                <a:latin typeface="Snap ITC" panose="04040A07060A02020202" pitchFamily="82" charset="0"/>
              </a:rPr>
              <a:t>1. januar – NOVO LETO</a:t>
            </a:r>
            <a:endParaRPr lang="sl-SI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Označba mesta vsebine 2">
            <a:extLst>
              <a:ext uri="{FF2B5EF4-FFF2-40B4-BE49-F238E27FC236}">
                <a16:creationId xmlns:a16="http://schemas.microsoft.com/office/drawing/2014/main" id="{B01C3BB8-6D94-46DE-AB60-9454DC4B7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3162127"/>
            <a:ext cx="10515600" cy="3289473"/>
          </a:xfrm>
        </p:spPr>
        <p:txBody>
          <a:bodyPr/>
          <a:lstStyle/>
          <a:p>
            <a:r>
              <a:rPr lang="sl-SI" dirty="0">
                <a:solidFill>
                  <a:srgbClr val="0070C0"/>
                </a:solidFill>
                <a:latin typeface="Snap ITC" panose="04040A07060A02020202" pitchFamily="82" charset="0"/>
              </a:rPr>
              <a:t>DELA PROST DAN</a:t>
            </a:r>
          </a:p>
          <a:p>
            <a:pPr marL="0" indent="0">
              <a:buNone/>
            </a:pPr>
            <a:endParaRPr lang="sl-SI" dirty="0">
              <a:solidFill>
                <a:srgbClr val="0070C0"/>
              </a:solidFill>
              <a:latin typeface="Snap ITC" panose="04040A07060A02020202" pitchFamily="82" charset="0"/>
            </a:endParaRPr>
          </a:p>
          <a:p>
            <a:pPr marL="0" lvl="0" indent="0">
              <a:buNone/>
            </a:pPr>
            <a:r>
              <a:rPr lang="sl-SI" dirty="0">
                <a:solidFill>
                  <a:srgbClr val="0070C0"/>
                </a:solidFill>
                <a:latin typeface="Snap ITC" panose="04040A07060A02020202" pitchFamily="82" charset="0"/>
              </a:rPr>
              <a:t>V starih časih so okoli novega leta hodili </a:t>
            </a:r>
          </a:p>
          <a:p>
            <a:pPr marL="0" lvl="0" indent="0">
              <a:buNone/>
            </a:pPr>
            <a:r>
              <a:rPr lang="sl-SI" dirty="0">
                <a:solidFill>
                  <a:srgbClr val="0070C0"/>
                </a:solidFill>
                <a:latin typeface="Snap ITC" panose="04040A07060A02020202" pitchFamily="82" charset="0"/>
              </a:rPr>
              <a:t>koledniki in peli ter želeli zdravja, sreče in </a:t>
            </a:r>
          </a:p>
          <a:p>
            <a:pPr marL="0" lvl="0" indent="0">
              <a:buNone/>
            </a:pPr>
            <a:r>
              <a:rPr lang="sl-SI" dirty="0">
                <a:solidFill>
                  <a:srgbClr val="0070C0"/>
                </a:solidFill>
                <a:latin typeface="Snap ITC" panose="04040A07060A02020202" pitchFamily="82" charset="0"/>
              </a:rPr>
              <a:t>dobre letine. Prinašali so srečo in peli pesmi. </a:t>
            </a:r>
          </a:p>
          <a:p>
            <a:pPr marL="0" lvl="0" indent="0">
              <a:buNone/>
            </a:pPr>
            <a:r>
              <a:rPr lang="sl-SI" dirty="0">
                <a:solidFill>
                  <a:srgbClr val="0070C0"/>
                </a:solidFill>
                <a:latin typeface="Snap ITC" panose="04040A07060A02020202" pitchFamily="82" charset="0"/>
              </a:rPr>
              <a:t>Ena izmed njih je bila:</a:t>
            </a:r>
          </a:p>
          <a:p>
            <a:endParaRPr lang="sl-SI" dirty="0">
              <a:solidFill>
                <a:srgbClr val="0070C0"/>
              </a:solidFill>
              <a:latin typeface="Snap ITC" panose="04040A07060A02020202" pitchFamily="82" charset="0"/>
            </a:endParaRPr>
          </a:p>
        </p:txBody>
      </p:sp>
      <p:pic>
        <p:nvPicPr>
          <p:cNvPr id="4" name="Videoposnetek 3">
            <a:hlinkClick r:id="" action="ppaction://media"/>
            <a:extLst>
              <a:ext uri="{FF2B5EF4-FFF2-40B4-BE49-F238E27FC236}">
                <a16:creationId xmlns:a16="http://schemas.microsoft.com/office/drawing/2014/main" id="{593B7A8B-E5F4-40DC-BF4B-9BC8DE9CAA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3332" y="6604000"/>
            <a:ext cx="338667" cy="25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35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9"/>
    </mc:Choice>
    <mc:Fallback xmlns="">
      <p:transition spd="slow" advTm="2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9320" y="689581"/>
            <a:ext cx="10515600" cy="1313526"/>
          </a:xfrm>
          <a:prstGeom prst="roundRect">
            <a:avLst/>
          </a:prstGeom>
          <a:solidFill>
            <a:srgbClr val="009E47"/>
          </a:solidFill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>
                <a:latin typeface="Comic Sans MS" panose="030F0702030302020204" pitchFamily="66" charset="0"/>
              </a:rPr>
              <a:t>PRAZNIKI V DECEMBRU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Naslov 7">
            <a:extLst>
              <a:ext uri="{FF2B5EF4-FFF2-40B4-BE49-F238E27FC236}">
                <a16:creationId xmlns:a16="http://schemas.microsoft.com/office/drawing/2014/main" id="{7BC971F1-EA3C-4319-A407-FB1AC3DB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C6D095-341F-467F-ADC2-4E035A43F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256" y="1911009"/>
            <a:ext cx="8496944" cy="4733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 </a:t>
            </a:r>
            <a:endParaRPr lang="sl-SI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l-SI" i="1" dirty="0">
                <a:solidFill>
                  <a:schemeClr val="tx2"/>
                </a:solidFill>
                <a:latin typeface="Snap ITC" panose="04040A07060A02020202" pitchFamily="82" charset="0"/>
              </a:rPr>
              <a:t>Veselje vam darujemo,</a:t>
            </a:r>
            <a:endParaRPr lang="sl-SI" dirty="0">
              <a:solidFill>
                <a:schemeClr val="tx2"/>
              </a:solidFill>
              <a:latin typeface="Snap ITC" panose="04040A07060A02020202" pitchFamily="82" charset="0"/>
            </a:endParaRPr>
          </a:p>
          <a:p>
            <a:pPr marL="0" indent="0">
              <a:buNone/>
            </a:pPr>
            <a:r>
              <a:rPr lang="sl-SI" i="1" dirty="0">
                <a:solidFill>
                  <a:schemeClr val="tx2"/>
                </a:solidFill>
                <a:latin typeface="Snap ITC" panose="04040A07060A02020202" pitchFamily="82" charset="0"/>
              </a:rPr>
              <a:t>veselje vam pošiljamo</a:t>
            </a:r>
            <a:endParaRPr lang="sl-SI" dirty="0">
              <a:solidFill>
                <a:schemeClr val="tx2"/>
              </a:solidFill>
              <a:latin typeface="Snap ITC" panose="04040A07060A02020202" pitchFamily="82" charset="0"/>
            </a:endParaRPr>
          </a:p>
          <a:p>
            <a:pPr marL="0" indent="0">
              <a:buNone/>
            </a:pPr>
            <a:r>
              <a:rPr lang="sl-SI" i="1" dirty="0">
                <a:solidFill>
                  <a:schemeClr val="tx2"/>
                </a:solidFill>
                <a:latin typeface="Snap ITC" panose="04040A07060A02020202" pitchFamily="82" charset="0"/>
              </a:rPr>
              <a:t>na sveto mlado leto ...</a:t>
            </a:r>
            <a:endParaRPr lang="sl-SI" dirty="0">
              <a:solidFill>
                <a:schemeClr val="tx2"/>
              </a:solidFill>
              <a:latin typeface="Snap ITC" panose="04040A07060A02020202" pitchFamily="82" charset="0"/>
            </a:endParaRPr>
          </a:p>
          <a:p>
            <a:pPr marL="0" indent="0">
              <a:buNone/>
            </a:pPr>
            <a:r>
              <a:rPr lang="sl-SI" i="1" dirty="0"/>
              <a:t> 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dirty="0">
                <a:solidFill>
                  <a:schemeClr val="tx2"/>
                </a:solidFill>
                <a:latin typeface="Snap ITC" panose="04040A07060A02020202" pitchFamily="82" charset="0"/>
              </a:rPr>
              <a:t>V zameno za pesem in obisk pa so želeli tudi kaj dobiti.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" name="Picture 2" descr="C:\Users\Teo\AppData\Local\Microsoft\Windows\Temporary Internet Files\Content.IE5\BJ2AQW7Z\MC900410823[1].wmf">
            <a:extLst>
              <a:ext uri="{FF2B5EF4-FFF2-40B4-BE49-F238E27FC236}">
                <a16:creationId xmlns:a16="http://schemas.microsoft.com/office/drawing/2014/main" id="{B5735FF2-81A1-4F5F-A274-45D26BFE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5618" y="2102338"/>
            <a:ext cx="3074828" cy="21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50A6D305-E9B9-471C-8788-84AB36A8CA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4375" r="6088" b="9959"/>
          <a:stretch/>
        </p:blipFill>
        <p:spPr>
          <a:xfrm>
            <a:off x="6370972" y="3513539"/>
            <a:ext cx="2829560" cy="1851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:a16="http://schemas.microsoft.com/office/drawing/2014/main" id="{6938B14C-B16B-49FF-902E-96BF8CA706C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4338" y="6529754"/>
            <a:ext cx="437661" cy="328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3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7"/>
    </mc:Choice>
    <mc:Fallback xmlns="">
      <p:transition spd="slow" advTm="1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2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.2|1.3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7.6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4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2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1185</Words>
  <Application>Microsoft Office PowerPoint</Application>
  <PresentationFormat>Širokozaslonsko</PresentationFormat>
  <Paragraphs>153</Paragraphs>
  <Slides>32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Gigi</vt:lpstr>
      <vt:lpstr>Snap ITC</vt:lpstr>
      <vt:lpstr>Office Theme</vt:lpstr>
      <vt:lpstr>NOVOLETNO OKRAŠEVANJE TEHNIŠKI DAN </vt:lpstr>
      <vt:lpstr>DECEMBER</vt:lpstr>
      <vt:lpstr>PowerPointova predstavitev</vt:lpstr>
      <vt:lpstr>Prvi korak k samostojni Sloveniji – plebiscit, ko se je večina Slovencev odločila živeti v samostojni državi in ne več kot del nekdanje države Jugoslavije (23. 12. 1990).</vt:lpstr>
      <vt:lpstr>PowerPointova predstavitev</vt:lpstr>
      <vt:lpstr> 28. december - TEPEŽNI DAN šega in navada, ni praznik</vt:lpstr>
      <vt:lpstr>PowerPointova predstavitev</vt:lpstr>
      <vt:lpstr>  1. januar – NOVO LETO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4. PREDLOG: PREPROSTI PIŠKOTI</vt:lpstr>
      <vt:lpstr>4. PREDLOG: PREPROSTI PIŠKOTI</vt:lpstr>
      <vt:lpstr>4. PREDLOG: PREPROSTI PIŠKOTI</vt:lpstr>
      <vt:lpstr>4. PREDLOG: PREPROSTI PIŠKOTI</vt:lpstr>
      <vt:lpstr>4. PREDLOG: PREPROSTI PIŠKOTI</vt:lpstr>
      <vt:lpstr>PowerPointova predstavitev</vt:lpstr>
    </vt:vector>
  </TitlesOfParts>
  <Company>Hidria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NEZNANI ČLEN  IŠČEM DRUGI SEŠTEVANEC</dc:title>
  <dc:creator>Darja Podgornik</dc:creator>
  <cp:lastModifiedBy>Edita Logar</cp:lastModifiedBy>
  <cp:revision>226</cp:revision>
  <dcterms:created xsi:type="dcterms:W3CDTF">2020-11-06T07:31:11Z</dcterms:created>
  <dcterms:modified xsi:type="dcterms:W3CDTF">2020-12-06T18:57:08Z</dcterms:modified>
</cp:coreProperties>
</file>