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8" r:id="rId3"/>
    <p:sldId id="261" r:id="rId4"/>
    <p:sldId id="269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91" r:id="rId13"/>
    <p:sldId id="290" r:id="rId14"/>
    <p:sldId id="292" r:id="rId15"/>
    <p:sldId id="293" r:id="rId16"/>
    <p:sldId id="294" r:id="rId17"/>
  </p:sldIdLst>
  <p:sldSz cx="12188825" cy="6858000"/>
  <p:notesSz cx="6858000" cy="9144000"/>
  <p:custDataLst>
    <p:tags r:id="rId20"/>
  </p:custDataLst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FD8135-C56A-4AE6-978E-30AB05608F38}" type="datetime1">
              <a:rPr lang="sl-SI" smtClean="0"/>
              <a:t>13. 12. 2020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F3DCC-8712-4519-9D30-A502BC800B24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zamenjati sliko, jo izberite in izbrišite. Nato uporabite ikono za vstavljanje slike, da jo zamenjate z lastno!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641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637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5AFA5C-901B-451C-9596-3D4449CC1487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220380-4F94-48AC-9B2B-0287EA22CE3D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53BC2D-24FD-4F60-B518-6375DE21D3C6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cxnSp>
        <p:nvCxnSpPr>
          <p:cNvPr id="11" name="Raven povezovalnik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5" name="Pravokotni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 smtClean="0"/>
              <a:t>Kliknite ikono, da dodate sliko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Označba mesta za nogo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2" name="Označba mesta za datum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EEF595-536A-4E2C-AAF2-3F3501DDC620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14" name="Označba mesta za številko diapozitiva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498356-3271-4BE3-BE44-CEC1DFEFBF2E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910C63-F0E8-4044-ADB4-72F88D59CD2C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2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3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EFF814-0A86-474E-A0DF-A588D07AD4F9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omestni 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3" hasCustomPrompt="1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12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4" hasCustomPrompt="1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13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 hasCustomPrompt="1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47FF02-0741-4EE3-868C-94FB683C02A5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A91A42-7DD8-40CB-AA3F-504E8DE08EF0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4" name="Označba mesta za sliko 13" descr="Prazna označba mesta za dodajanje slike. Kliknite označbo mesta in izberite sliko, ki jo želite dodati."/>
          <p:cNvSpPr>
            <a:spLocks noGrp="1"/>
          </p:cNvSpPr>
          <p:nvPr>
            <p:ph type="pic" sz="quarter" idx="13" hasCustomPrompt="1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 rtl="0">
              <a:buNone/>
              <a:defRPr sz="1600"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B7F1AE-92D9-4099-A0DF-675706520707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D8E2EA-54C7-4CF1-B3F6-E45D3FCE88DD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4EC3BA-8CFE-49F1-B1B4-8B9A27965B5E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E392A9-F4AB-4E15-8EE5-D59B7FF0C719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785E54-3FBB-4FDE-B3F0-65DC2AD31AB0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03DAAF1-8909-47EA-AEAC-8C03338E27F7}" type="datetime1">
              <a:rPr lang="sl-SI" smtClean="0"/>
              <a:pPr/>
              <a:t>13. 12. 2020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izita.si/zdravozivljenje/se-en-dokaz-da-je-cimet-dober-za-vase-zdravj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5600" dirty="0" smtClean="0"/>
              <a:t>Vem, kaj jem</a:t>
            </a:r>
            <a:endParaRPr lang="sl-SI" sz="56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Knjiga receptov</a:t>
            </a:r>
            <a:endParaRPr lang="sl-SI" dirty="0"/>
          </a:p>
        </p:txBody>
      </p:sp>
      <p:pic>
        <p:nvPicPr>
          <p:cNvPr id="7" name="Označba mesta za sliko 6" descr="Košara z jabolki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Označba mesta za sliko 7" descr="Bližnji posnetek cimetovih paličic in jabolk ob kupu krožnikov in vilic na mizi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Označba mesta za sliko 8" descr="Kos jabolčne pite na krožniku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661640"/>
          </a:xfrm>
        </p:spPr>
        <p:txBody>
          <a:bodyPr/>
          <a:lstStyle/>
          <a:p>
            <a:pPr algn="ctr"/>
            <a:r>
              <a:rPr lang="sl-SI" u="sng" dirty="0" smtClean="0"/>
              <a:t>Pecivo z jabolkom in medom</a:t>
            </a:r>
            <a:endParaRPr lang="sl-SI" u="sng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7743" y="1052736"/>
            <a:ext cx="4480560" cy="36004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29895" y="1412776"/>
            <a:ext cx="4480560" cy="475942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l-SI" b="1" dirty="0" smtClean="0"/>
              <a:t>Za 12 kosov potrebujemo:</a:t>
            </a:r>
          </a:p>
          <a:p>
            <a:pPr marL="45720" indent="0">
              <a:buNone/>
            </a:pPr>
            <a:r>
              <a:rPr lang="sl-SI" dirty="0" smtClean="0"/>
              <a:t>200 g bele gladke moke,</a:t>
            </a:r>
          </a:p>
          <a:p>
            <a:pPr marL="45720" indent="0">
              <a:buNone/>
            </a:pPr>
            <a:r>
              <a:rPr lang="sl-SI" dirty="0" smtClean="0"/>
              <a:t>2 čajni žlički pecilnega praška,</a:t>
            </a:r>
          </a:p>
          <a:p>
            <a:pPr marL="45720" indent="0">
              <a:buNone/>
            </a:pPr>
            <a:r>
              <a:rPr lang="sl-SI" dirty="0" smtClean="0"/>
              <a:t>1 čajna žlička cimeta,</a:t>
            </a:r>
          </a:p>
          <a:p>
            <a:pPr marL="45720" indent="0">
              <a:buNone/>
            </a:pPr>
            <a:r>
              <a:rPr lang="sl-SI" dirty="0" smtClean="0"/>
              <a:t>170 g  masla,</a:t>
            </a:r>
          </a:p>
          <a:p>
            <a:pPr marL="45720" indent="0">
              <a:buNone/>
            </a:pPr>
            <a:r>
              <a:rPr lang="sl-SI" dirty="0" smtClean="0"/>
              <a:t>180 g sladkorja,</a:t>
            </a:r>
          </a:p>
          <a:p>
            <a:pPr marL="45720" indent="0">
              <a:buNone/>
            </a:pPr>
            <a:r>
              <a:rPr lang="sl-SI" dirty="0" smtClean="0"/>
              <a:t>3 jajca,</a:t>
            </a:r>
          </a:p>
          <a:p>
            <a:pPr marL="45720" indent="0">
              <a:buNone/>
            </a:pPr>
            <a:r>
              <a:rPr lang="sl-SI" dirty="0" smtClean="0"/>
              <a:t>1 </a:t>
            </a:r>
            <a:r>
              <a:rPr lang="sl-SI" dirty="0" err="1" smtClean="0"/>
              <a:t>vanilijev</a:t>
            </a:r>
            <a:r>
              <a:rPr lang="sl-SI" dirty="0" smtClean="0"/>
              <a:t> sladkor</a:t>
            </a:r>
          </a:p>
          <a:p>
            <a:pPr marL="45720" indent="0">
              <a:buNone/>
            </a:pPr>
            <a:r>
              <a:rPr lang="sl-SI" dirty="0" smtClean="0"/>
              <a:t>2 jušni žlici jabolčnega soka,</a:t>
            </a:r>
          </a:p>
          <a:p>
            <a:pPr marL="45720" indent="0">
              <a:buNone/>
            </a:pPr>
            <a:r>
              <a:rPr lang="sl-SI" dirty="0" smtClean="0"/>
              <a:t>4 velika jabolka,</a:t>
            </a:r>
          </a:p>
          <a:p>
            <a:pPr marL="45720" indent="0">
              <a:buNone/>
            </a:pPr>
            <a:r>
              <a:rPr lang="sl-SI" dirty="0" smtClean="0"/>
              <a:t>3 jušne žlice ogretega medu.</a:t>
            </a:r>
          </a:p>
          <a:p>
            <a:pPr marL="45720" indent="0">
              <a:buNone/>
            </a:pP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85854" y="1052736"/>
            <a:ext cx="4480560" cy="36004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870276" y="1412776"/>
            <a:ext cx="6336704" cy="532859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 veliko skledo stresemo moko, cimet in pecilni prašek, sestavine premešamo. Dodamo maslo, jajca (ki jih prej razžvrkljamo), sladkor in </a:t>
            </a:r>
            <a:r>
              <a:rPr lang="sl-SI" dirty="0" err="1"/>
              <a:t>vanilijev</a:t>
            </a:r>
            <a:r>
              <a:rPr lang="sl-SI" dirty="0"/>
              <a:t> sladkor. Iz vseh sestavin zmešamo gladko testo in vmešamo še jabolčni sok</a:t>
            </a:r>
            <a:r>
              <a:rPr lang="sl-SI" dirty="0" smtClean="0"/>
              <a:t>.</a:t>
            </a:r>
          </a:p>
          <a:p>
            <a:r>
              <a:rPr lang="sl-SI" dirty="0"/>
              <a:t>Testo vlijemo v naprej pripravljen pekač </a:t>
            </a:r>
            <a:r>
              <a:rPr lang="sl-SI" dirty="0" smtClean="0"/>
              <a:t>(30 </a:t>
            </a:r>
            <a:r>
              <a:rPr lang="sl-SI" dirty="0"/>
              <a:t>cm x 24 cm), ki smo ga namastili in obložili s peki papirjem</a:t>
            </a:r>
            <a:r>
              <a:rPr lang="sl-SI" dirty="0" smtClean="0"/>
              <a:t>.</a:t>
            </a:r>
          </a:p>
          <a:p>
            <a:r>
              <a:rPr lang="sl-SI" dirty="0"/>
              <a:t>Jabolkom odstranimo pečke in jih narežemo na tanke krhlje ali rezine. Na testo jih položimo tako, da se rezine prekrivajo (rezin ne pritiskamo v testo). Jabolka pokapamo s polovico medu</a:t>
            </a:r>
            <a:r>
              <a:rPr lang="sl-SI" dirty="0" smtClean="0"/>
              <a:t>.</a:t>
            </a:r>
          </a:p>
          <a:p>
            <a:r>
              <a:rPr lang="sl-SI" dirty="0"/>
              <a:t>Pečemo v vnaprej ogreti pečici na 180°C približno  30 minut  oziroma dokler ne postane zlato rjavo. Pecivo nekoliko ohladimo in nato razrežemo na kose in popolnoma ohladimo</a:t>
            </a:r>
            <a:r>
              <a:rPr lang="sl-SI" dirty="0" smtClean="0"/>
              <a:t>.</a:t>
            </a:r>
          </a:p>
          <a:p>
            <a:r>
              <a:rPr lang="sl-SI" dirty="0"/>
              <a:t>Preden ponudimo kolač, ga premažemo s preostankom medu.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06" l="206" r="993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5687" y="-963488"/>
            <a:ext cx="4114775" cy="28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Veseli december</a:t>
            </a:r>
            <a:endParaRPr lang="sl-SI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55" r="143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Praznični recepti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12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733648"/>
          </a:xfrm>
        </p:spPr>
        <p:txBody>
          <a:bodyPr/>
          <a:lstStyle/>
          <a:p>
            <a:pPr algn="ctr"/>
            <a:r>
              <a:rPr lang="sl-SI" dirty="0" smtClean="0"/>
              <a:t>Piškoti za deljenje nasmehov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>
          <a:xfrm>
            <a:off x="1533834" y="1340768"/>
            <a:ext cx="4480560" cy="432048"/>
          </a:xfrm>
        </p:spPr>
        <p:txBody>
          <a:bodyPr/>
          <a:lstStyle/>
          <a:p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>
          <a:xfrm>
            <a:off x="1522414" y="1772816"/>
            <a:ext cx="4480560" cy="439938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l-SI" b="1" dirty="0" smtClean="0"/>
              <a:t>Za 6 oseb potrebujemo:</a:t>
            </a:r>
          </a:p>
          <a:p>
            <a:pPr marL="45720" indent="0">
              <a:buNone/>
            </a:pPr>
            <a:r>
              <a:rPr lang="sl-SI" dirty="0" smtClean="0"/>
              <a:t>150 g univerzalne moke brez glutena</a:t>
            </a:r>
          </a:p>
          <a:p>
            <a:pPr marL="45720" indent="0">
              <a:buNone/>
            </a:pPr>
            <a:r>
              <a:rPr lang="sl-SI" dirty="0" smtClean="0"/>
              <a:t>50 g kristalnega sladkorja</a:t>
            </a:r>
          </a:p>
          <a:p>
            <a:pPr marL="45720" indent="0">
              <a:buNone/>
            </a:pPr>
            <a:r>
              <a:rPr lang="sl-SI" dirty="0" smtClean="0"/>
              <a:t>100 g </a:t>
            </a:r>
            <a:r>
              <a:rPr lang="sl-SI" dirty="0" err="1" smtClean="0"/>
              <a:t>bio</a:t>
            </a:r>
            <a:r>
              <a:rPr lang="sl-SI" dirty="0" smtClean="0"/>
              <a:t> masla</a:t>
            </a:r>
          </a:p>
          <a:p>
            <a:pPr marL="45720" indent="0">
              <a:buNone/>
            </a:pPr>
            <a:r>
              <a:rPr lang="sl-SI" dirty="0" smtClean="0"/>
              <a:t>1 rumenjak jajca iz proste reje</a:t>
            </a:r>
          </a:p>
          <a:p>
            <a:pPr marL="45720" indent="0">
              <a:buNone/>
            </a:pPr>
            <a:r>
              <a:rPr lang="sl-SI" dirty="0" smtClean="0"/>
              <a:t>1 ščepec soli</a:t>
            </a:r>
          </a:p>
          <a:p>
            <a:pPr marL="45720" indent="0">
              <a:buNone/>
            </a:pPr>
            <a:r>
              <a:rPr lang="sl-SI" dirty="0" smtClean="0"/>
              <a:t>1 vrečka </a:t>
            </a:r>
            <a:r>
              <a:rPr lang="sl-SI" dirty="0" err="1" smtClean="0"/>
              <a:t>vanilijevega</a:t>
            </a:r>
            <a:r>
              <a:rPr lang="sl-SI" dirty="0" smtClean="0"/>
              <a:t> sladkorja</a:t>
            </a:r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r>
              <a:rPr lang="sl-SI" b="1" dirty="0" smtClean="0"/>
              <a:t>Za risanje okraskov:</a:t>
            </a:r>
          </a:p>
          <a:p>
            <a:pPr marL="45720" indent="0">
              <a:buNone/>
            </a:pPr>
            <a:r>
              <a:rPr lang="sl-SI" dirty="0"/>
              <a:t>t</a:t>
            </a:r>
            <a:r>
              <a:rPr lang="sl-SI" dirty="0" smtClean="0"/>
              <a:t>emna in bela čokolada, sok rdeče pese</a:t>
            </a: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>
          <a:xfrm>
            <a:off x="6190892" y="1340768"/>
            <a:ext cx="4480560" cy="432048"/>
          </a:xfrm>
        </p:spPr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quarter" idx="4"/>
          </p:nvPr>
        </p:nvSpPr>
        <p:spPr>
          <a:xfrm>
            <a:off x="5806380" y="1772816"/>
            <a:ext cx="5256584" cy="439938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 skledi zmešamo moko s soljo, </a:t>
            </a:r>
            <a:r>
              <a:rPr lang="sl-SI" dirty="0" err="1" smtClean="0"/>
              <a:t>vanilijevim</a:t>
            </a:r>
            <a:r>
              <a:rPr lang="sl-SI" dirty="0" smtClean="0"/>
              <a:t> in kristalnim sladkorjem. </a:t>
            </a:r>
          </a:p>
          <a:p>
            <a:r>
              <a:rPr lang="sl-SI" dirty="0" smtClean="0"/>
              <a:t>Dodamo na koščke narezano hladno maslo, ki ga hitro vgnetemo v suhe sestavine. </a:t>
            </a:r>
          </a:p>
          <a:p>
            <a:r>
              <a:rPr lang="sl-SI" dirty="0" smtClean="0"/>
              <a:t>Mešanico pri tem dvigamo, da postane zračna in podobna drobtinam. </a:t>
            </a:r>
          </a:p>
          <a:p>
            <a:r>
              <a:rPr lang="sl-SI" dirty="0" smtClean="0"/>
              <a:t>Dodamo rumenjak. Nekoliko trše testo oblikujemo v kepo ter za eno uro shranimo v </a:t>
            </a:r>
            <a:r>
              <a:rPr lang="sl-SI" dirty="0" err="1" smtClean="0"/>
              <a:t>hladnilnik</a:t>
            </a:r>
            <a:r>
              <a:rPr lang="sl-SI" dirty="0" smtClean="0"/>
              <a:t>.</a:t>
            </a:r>
          </a:p>
          <a:p>
            <a:r>
              <a:rPr lang="sl-SI" dirty="0" smtClean="0"/>
              <a:t>Pečico segrejemo na 220 stopinj. Delovno površino očistimo in pomokamo. Na njej tanko razvaljamo ohlajeno testo, iz katerega izrežemo zvezdice.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12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slike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1038" b="10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2995612" y="116632"/>
            <a:ext cx="7670802" cy="6408711"/>
          </a:xfrm>
        </p:spPr>
        <p:txBody>
          <a:bodyPr/>
          <a:lstStyle/>
          <a:p>
            <a:pPr marL="45720" indent="0" algn="ctr">
              <a:buNone/>
            </a:pPr>
            <a:r>
              <a:rPr lang="sl-SI" dirty="0" smtClean="0"/>
              <a:t>.</a:t>
            </a:r>
          </a:p>
          <a:p>
            <a:pPr lvl="0">
              <a:buClr>
                <a:srgbClr val="4D0511"/>
              </a:buClr>
            </a:pPr>
            <a:r>
              <a:rPr lang="sl-SI" dirty="0">
                <a:solidFill>
                  <a:srgbClr val="4D0511"/>
                </a:solidFill>
              </a:rPr>
              <a:t>Pekač obložimo s papirjem za peko. Nanj z malo razmika naložimo zvezdice, saj se med peko rahlo razlezejo. </a:t>
            </a:r>
          </a:p>
          <a:p>
            <a:pPr lvl="0">
              <a:buClr>
                <a:srgbClr val="4D0511"/>
              </a:buClr>
            </a:pPr>
            <a:r>
              <a:rPr lang="sl-SI" dirty="0" smtClean="0">
                <a:solidFill>
                  <a:srgbClr val="4D0511"/>
                </a:solidFill>
              </a:rPr>
              <a:t>Zvezdice </a:t>
            </a:r>
            <a:r>
              <a:rPr lang="sl-SI" dirty="0">
                <a:solidFill>
                  <a:srgbClr val="4D0511"/>
                </a:solidFill>
              </a:rPr>
              <a:t>pečemo v ogreti pečici približno 15 minut, da se ob robovih in vrhu lepo zlato-rjavo obarvajo.</a:t>
            </a:r>
          </a:p>
          <a:p>
            <a:pPr lvl="0">
              <a:buClr>
                <a:srgbClr val="4D0511"/>
              </a:buClr>
            </a:pPr>
            <a:r>
              <a:rPr lang="sl-SI" dirty="0">
                <a:solidFill>
                  <a:srgbClr val="4D0511"/>
                </a:solidFill>
              </a:rPr>
              <a:t>Pečene zvezdice ohladimo in jim z </a:t>
            </a:r>
            <a:r>
              <a:rPr lang="sl-SI" dirty="0" err="1">
                <a:solidFill>
                  <a:srgbClr val="4D0511"/>
                </a:solidFill>
              </a:rPr>
              <a:t>dresirno</a:t>
            </a:r>
            <a:r>
              <a:rPr lang="sl-SI" dirty="0">
                <a:solidFill>
                  <a:srgbClr val="4D0511"/>
                </a:solidFill>
              </a:rPr>
              <a:t> vrečko s stopljeno temno čokolado narišemo nasmeške. Beli čokoladi dodamo naravno barvilo rdeče pese ter z njo narišemo rdeča lička</a:t>
            </a:r>
            <a:r>
              <a:rPr lang="sl-SI" dirty="0" smtClean="0">
                <a:solidFill>
                  <a:srgbClr val="4D0511"/>
                </a:solidFill>
              </a:rPr>
              <a:t>.</a:t>
            </a:r>
          </a:p>
          <a:p>
            <a:pPr lvl="0">
              <a:buClr>
                <a:srgbClr val="4D0511"/>
              </a:buClr>
            </a:pPr>
            <a:r>
              <a:rPr lang="sl-SI" dirty="0" smtClean="0">
                <a:solidFill>
                  <a:srgbClr val="4D0511"/>
                </a:solidFill>
              </a:rPr>
              <a:t>NAMIG: Okrasimo jih lahko čisto po svoje, da bodo še bolj izvirni.</a:t>
            </a:r>
            <a:endParaRPr lang="sl-SI" dirty="0">
              <a:solidFill>
                <a:srgbClr val="4D0511"/>
              </a:solidFill>
            </a:endParaRPr>
          </a:p>
          <a:p>
            <a:pPr marL="45720" indent="0" algn="ctr">
              <a:buNone/>
            </a:pP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6" y="3717032"/>
            <a:ext cx="3882777" cy="29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661640"/>
          </a:xfrm>
        </p:spPr>
        <p:txBody>
          <a:bodyPr/>
          <a:lstStyle/>
          <a:p>
            <a:pPr algn="ctr"/>
            <a:r>
              <a:rPr lang="sl-SI" dirty="0" smtClean="0"/>
              <a:t>ZIMSKI KOLAČ</a:t>
            </a:r>
            <a:endParaRPr lang="sl-SI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idx="1"/>
          </p:nvPr>
        </p:nvSpPr>
        <p:spPr>
          <a:xfrm>
            <a:off x="1613854" y="933636"/>
            <a:ext cx="4480560" cy="479140"/>
          </a:xfrm>
        </p:spPr>
        <p:txBody>
          <a:bodyPr/>
          <a:lstStyle/>
          <a:p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12" name="Označba mesta vsebine 11"/>
          <p:cNvSpPr>
            <a:spLocks noGrp="1"/>
          </p:cNvSpPr>
          <p:nvPr>
            <p:ph sz="half" idx="2"/>
          </p:nvPr>
        </p:nvSpPr>
        <p:spPr>
          <a:xfrm>
            <a:off x="1522414" y="1484784"/>
            <a:ext cx="4480560" cy="4687415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375 g moke,</a:t>
            </a:r>
          </a:p>
          <a:p>
            <a:r>
              <a:rPr lang="sl-SI" dirty="0" smtClean="0"/>
              <a:t>1 žlička pecilnega praška,</a:t>
            </a:r>
          </a:p>
          <a:p>
            <a:r>
              <a:rPr lang="sl-SI" dirty="0" smtClean="0"/>
              <a:t>½ žličke soli,</a:t>
            </a:r>
          </a:p>
          <a:p>
            <a:r>
              <a:rPr lang="sl-SI" dirty="0" smtClean="0"/>
              <a:t>2 ½ žlice mešanice začimb za medenjake,</a:t>
            </a:r>
          </a:p>
          <a:p>
            <a:r>
              <a:rPr lang="sl-SI" dirty="0" smtClean="0"/>
              <a:t>4 jajca,</a:t>
            </a:r>
          </a:p>
          <a:p>
            <a:r>
              <a:rPr lang="sl-SI" dirty="0" smtClean="0"/>
              <a:t>130 g rjavega sladkorja,</a:t>
            </a:r>
          </a:p>
          <a:p>
            <a:r>
              <a:rPr lang="sl-SI" dirty="0" smtClean="0"/>
              <a:t>230 g masla,</a:t>
            </a:r>
          </a:p>
          <a:p>
            <a:r>
              <a:rPr lang="sl-SI" dirty="0" smtClean="0"/>
              <a:t>1,5 dl mleka,</a:t>
            </a:r>
          </a:p>
          <a:p>
            <a:r>
              <a:rPr lang="sl-SI" dirty="0" smtClean="0"/>
              <a:t>½ malega lončka kisle smetane,</a:t>
            </a:r>
          </a:p>
          <a:p>
            <a:r>
              <a:rPr lang="sl-SI" dirty="0" smtClean="0"/>
              <a:t>150 g medu.</a:t>
            </a:r>
          </a:p>
          <a:p>
            <a:endParaRPr lang="sl-SI" dirty="0"/>
          </a:p>
        </p:txBody>
      </p:sp>
      <p:sp>
        <p:nvSpPr>
          <p:cNvPr id="13" name="Označba mesta besedila 12"/>
          <p:cNvSpPr>
            <a:spLocks noGrp="1"/>
          </p:cNvSpPr>
          <p:nvPr>
            <p:ph type="body" sz="quarter" idx="3"/>
          </p:nvPr>
        </p:nvSpPr>
        <p:spPr>
          <a:xfrm>
            <a:off x="6213083" y="980728"/>
            <a:ext cx="4480560" cy="432048"/>
          </a:xfrm>
        </p:spPr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14" name="Označba mesta vsebine 13"/>
          <p:cNvSpPr>
            <a:spLocks noGrp="1"/>
          </p:cNvSpPr>
          <p:nvPr>
            <p:ph sz="quarter" idx="4"/>
          </p:nvPr>
        </p:nvSpPr>
        <p:spPr>
          <a:xfrm>
            <a:off x="6185854" y="1412776"/>
            <a:ext cx="4480560" cy="4759423"/>
          </a:xfrm>
        </p:spPr>
        <p:txBody>
          <a:bodyPr/>
          <a:lstStyle/>
          <a:p>
            <a:r>
              <a:rPr lang="sl-SI" dirty="0" smtClean="0"/>
              <a:t>Skupaj zmešamo vse suhe sestavine: moko, pecilni prašek, sol in začimbe.</a:t>
            </a:r>
          </a:p>
          <a:p>
            <a:r>
              <a:rPr lang="sl-SI" dirty="0" smtClean="0"/>
              <a:t>V večji posodi z ročnim mešalnikom ali robotom zmešamo jajca s sladkorjem.</a:t>
            </a:r>
          </a:p>
          <a:p>
            <a:r>
              <a:rPr lang="sl-SI" dirty="0" smtClean="0"/>
              <a:t>Postopoma dodajamo stopljeno maslo, kislo smetano, mleko in med. Mešamo toliko časa, dokler ne dobimo enotne mase (nič ne odstopa). </a:t>
            </a:r>
          </a:p>
          <a:p>
            <a:r>
              <a:rPr lang="sl-SI" dirty="0" smtClean="0"/>
              <a:t>Dodamo mešanico suhih sestavin in počasi z lopatko zmešamo, da se vse sestavine lepo združijo.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11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1522414" y="332657"/>
            <a:ext cx="9144000" cy="5839544"/>
          </a:xfrm>
        </p:spPr>
        <p:txBody>
          <a:bodyPr/>
          <a:lstStyle/>
          <a:p>
            <a:r>
              <a:rPr lang="sl-SI" dirty="0" smtClean="0"/>
              <a:t>Model za kolač namažemo z maslom in pomokamo. Vanj vlijemo pripravljeno maso.</a:t>
            </a:r>
          </a:p>
          <a:p>
            <a:r>
              <a:rPr lang="sl-SI" dirty="0" smtClean="0"/>
              <a:t>Pečemo približno 45 minut na 180 stopinj. Preverimo z zobotrebcem, ali je kolač pečen. Zobotrebec zabodemo v maso. Če ostane čist, je testo pečeno. Če še ni, čas peke prilagodimo. </a:t>
            </a:r>
          </a:p>
          <a:p>
            <a:r>
              <a:rPr lang="sl-SI" dirty="0" smtClean="0"/>
              <a:t>Pečen kolač pustimo v modelu še 15 minut, da se nekoliko ohladi, nato pa ga zvrnemo na podstavek za torte. Okrasimo ga po želji.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1" y="3252429"/>
            <a:ext cx="45434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2277988" y="1268760"/>
            <a:ext cx="7416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Veseli bomo, če katerega od receptov preizkusiš in dodaš kakšne fotografije. </a:t>
            </a:r>
          </a:p>
          <a:p>
            <a:endParaRPr lang="sl-SI" sz="3200" dirty="0"/>
          </a:p>
          <a:p>
            <a:r>
              <a:rPr lang="sl-SI" sz="3200" dirty="0" smtClean="0"/>
              <a:t>Veseli bomo tudi, če dodaš še kakšen svoj recept za katerokoli jed.</a:t>
            </a:r>
          </a:p>
          <a:p>
            <a:r>
              <a:rPr lang="sl-SI" sz="3200" dirty="0" smtClean="0"/>
              <a:t>S tem bo naša knjiga še bolj polna in bogata. ;)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2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Jedi z jabolki, cimetom in medom</a:t>
            </a:r>
            <a:endParaRPr lang="sl-SI" dirty="0"/>
          </a:p>
        </p:txBody>
      </p:sp>
      <p:pic>
        <p:nvPicPr>
          <p:cNvPr id="5" name="Označba mesta za sliko 4" descr="Kos jabolčne pite na krožniku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 smtClean="0"/>
              <a:t>Jabolka, med in cimet</a:t>
            </a:r>
            <a:endParaRPr lang="sl-SI" dirty="0"/>
          </a:p>
        </p:txBody>
      </p:sp>
      <p:pic>
        <p:nvPicPr>
          <p:cNvPr id="5" name="Označba mesta za sliko 4" descr="Košara z jabolki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b="1" i="1" dirty="0" smtClean="0"/>
              <a:t>JABOLKO</a:t>
            </a:r>
            <a:r>
              <a:rPr lang="sl-SI" i="1" dirty="0" smtClean="0"/>
              <a:t> na dan odžene zdravnika stran.</a:t>
            </a:r>
          </a:p>
          <a:p>
            <a:pPr rtl="0"/>
            <a:r>
              <a:rPr lang="sl-SI" i="1" dirty="0" smtClean="0"/>
              <a:t>Dobra beseda je kot </a:t>
            </a:r>
            <a:r>
              <a:rPr lang="sl-SI" b="1" i="1" dirty="0" smtClean="0"/>
              <a:t>MED</a:t>
            </a:r>
            <a:r>
              <a:rPr lang="sl-SI" i="1" dirty="0" smtClean="0"/>
              <a:t>: sladka za dušo in zdravilo za telo.</a:t>
            </a:r>
          </a:p>
          <a:p>
            <a:r>
              <a:rPr lang="sl-SI" b="1" dirty="0" smtClean="0"/>
              <a:t>CIMET</a:t>
            </a:r>
            <a:r>
              <a:rPr lang="sl-SI" dirty="0" smtClean="0"/>
              <a:t> ima dokazano protivnetno in protibakterijsko delovanje. V kitajski medicini to začimbo uporabljajo za zdravljenje prehladnih obolenj, težav s prebavo in krči. Zadnje raziskave pa so pokazale, da zmanjšuje poškodbe želodčne sluznice, zmanjšuje vnetja želodca in tveganje za druge </a:t>
            </a:r>
            <a:r>
              <a:rPr lang="sl-SI" dirty="0"/>
              <a:t>bolezni prebavil (</a:t>
            </a: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vizita.si/zdravozivljenje/se-en-dokaz-da-je-cimet-dober-za-vase-zdravje.html</a:t>
            </a:r>
            <a:r>
              <a:rPr lang="sl-SI" dirty="0" smtClean="0"/>
              <a:t>).  Zato ne bo nič narobe, če k vsakodnevni prehrani dodate nekaj cimeta.</a:t>
            </a:r>
          </a:p>
          <a:p>
            <a:endParaRPr lang="sl-SI" dirty="0"/>
          </a:p>
          <a:p>
            <a:pPr marL="45720" indent="0">
              <a:buNone/>
            </a:pPr>
            <a:r>
              <a:rPr lang="sl-SI" dirty="0" smtClean="0"/>
              <a:t>	</a:t>
            </a:r>
            <a:r>
              <a:rPr lang="sl-SI" b="1" dirty="0" smtClean="0"/>
              <a:t>DOBER TEK!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661876"/>
          </a:xfrm>
        </p:spPr>
        <p:txBody>
          <a:bodyPr rtlCol="0"/>
          <a:lstStyle/>
          <a:p>
            <a:pPr algn="ctr" rtl="0"/>
            <a:r>
              <a:rPr lang="sl-SI" u="sng" dirty="0" smtClean="0"/>
              <a:t>Jabolčna pita</a:t>
            </a:r>
            <a:endParaRPr lang="sl-SI" u="sng" dirty="0"/>
          </a:p>
        </p:txBody>
      </p:sp>
      <p:sp>
        <p:nvSpPr>
          <p:cNvPr id="3" name="Označba mesta za vsebino 2"/>
          <p:cNvSpPr>
            <a:spLocks noGrp="1"/>
          </p:cNvSpPr>
          <p:nvPr>
            <p:ph type="body" idx="1"/>
          </p:nvPr>
        </p:nvSpPr>
        <p:spPr>
          <a:xfrm>
            <a:off x="1269876" y="980964"/>
            <a:ext cx="4480560" cy="432048"/>
          </a:xfrm>
        </p:spPr>
        <p:txBody>
          <a:bodyPr rtlCol="0">
            <a:normAutofit/>
          </a:bodyPr>
          <a:lstStyle/>
          <a:p>
            <a:pPr algn="ctr" rtl="0"/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837828" y="1413011"/>
            <a:ext cx="5472608" cy="352815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l-SI" b="1" dirty="0" smtClean="0"/>
              <a:t>Testo:				Nadev:</a:t>
            </a:r>
          </a:p>
          <a:p>
            <a:pPr marL="45720" indent="0">
              <a:buNone/>
            </a:pPr>
            <a:r>
              <a:rPr lang="sl-SI" dirty="0" smtClean="0"/>
              <a:t>350 g moke			5 jabolk</a:t>
            </a:r>
          </a:p>
          <a:p>
            <a:pPr marL="45720" indent="0">
              <a:buNone/>
            </a:pPr>
            <a:r>
              <a:rPr lang="sl-SI" dirty="0" smtClean="0"/>
              <a:t>0,5 zavitka pecilnega praška	80 g medu</a:t>
            </a:r>
          </a:p>
          <a:p>
            <a:pPr marL="45720" indent="0">
              <a:buNone/>
            </a:pPr>
            <a:r>
              <a:rPr lang="sl-SI" dirty="0" smtClean="0"/>
              <a:t>1 žlička </a:t>
            </a:r>
            <a:r>
              <a:rPr lang="sl-SI" dirty="0" err="1" smtClean="0"/>
              <a:t>vanilijeve</a:t>
            </a:r>
            <a:r>
              <a:rPr lang="sl-SI" dirty="0" smtClean="0"/>
              <a:t> arome		1 žlica drobtin</a:t>
            </a:r>
          </a:p>
          <a:p>
            <a:pPr marL="45720" indent="0">
              <a:buNone/>
            </a:pPr>
            <a:r>
              <a:rPr lang="sl-SI" dirty="0" smtClean="0"/>
              <a:t>100 g medu			ščepec cimeta</a:t>
            </a:r>
          </a:p>
          <a:p>
            <a:pPr marL="45720" indent="0">
              <a:buNone/>
            </a:pPr>
            <a:r>
              <a:rPr lang="sl-SI" dirty="0" smtClean="0"/>
              <a:t>150 g masla</a:t>
            </a:r>
          </a:p>
          <a:p>
            <a:pPr marL="45720" indent="0">
              <a:buNone/>
            </a:pPr>
            <a:r>
              <a:rPr lang="sl-SI" dirty="0" smtClean="0"/>
              <a:t>2 rumenjaka</a:t>
            </a:r>
          </a:p>
          <a:p>
            <a:pPr marL="45720" indent="0">
              <a:buNone/>
            </a:pPr>
            <a:r>
              <a:rPr lang="sl-SI" dirty="0" smtClean="0"/>
              <a:t>4 žlice kisle smetane</a:t>
            </a:r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>
          <a:xfrm>
            <a:off x="6094414" y="980964"/>
            <a:ext cx="4480560" cy="432048"/>
          </a:xfrm>
        </p:spPr>
        <p:txBody>
          <a:bodyPr/>
          <a:lstStyle/>
          <a:p>
            <a:pPr algn="ctr"/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6886500" y="1484784"/>
            <a:ext cx="3779914" cy="525658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Moko in pecilni prašek presejemo na delovno površino.</a:t>
            </a:r>
          </a:p>
          <a:p>
            <a:r>
              <a:rPr lang="sl-SI" dirty="0" smtClean="0"/>
              <a:t>Dodamo maslo, med, </a:t>
            </a:r>
            <a:r>
              <a:rPr lang="sl-SI" dirty="0" err="1" smtClean="0"/>
              <a:t>vanilijevo</a:t>
            </a:r>
            <a:r>
              <a:rPr lang="sl-SI" dirty="0" smtClean="0"/>
              <a:t> aromo, rumenjaka in kislo smetano ter zamesimo testo.</a:t>
            </a:r>
          </a:p>
          <a:p>
            <a:r>
              <a:rPr lang="sl-SI" dirty="0" smtClean="0"/>
              <a:t>Testo nekaj časa pustimo počivati na hladnem.</a:t>
            </a:r>
          </a:p>
          <a:p>
            <a:r>
              <a:rPr lang="sl-SI" dirty="0" smtClean="0"/>
              <a:t>Medtem naredimo jabolčni nadev. Jabolka naribamo, dodamo med, cimet ter drobtine. Testo razdelimo na dva dela in razvaljamo.</a:t>
            </a:r>
          </a:p>
          <a:p>
            <a:r>
              <a:rPr lang="sl-SI" dirty="0" smtClean="0"/>
              <a:t>V pekač položimo prvo plast, nadevamo z jabolčnim nadevom ter pokrijemo z drugo plastjo.</a:t>
            </a:r>
          </a:p>
          <a:p>
            <a:r>
              <a:rPr lang="sl-SI" dirty="0" smtClean="0"/>
              <a:t>Pečemo pri 180 stopinjah približno 60 minut.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4132" y="3864847"/>
            <a:ext cx="2906067" cy="21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661640"/>
          </a:xfrm>
        </p:spPr>
        <p:txBody>
          <a:bodyPr/>
          <a:lstStyle/>
          <a:p>
            <a:pPr algn="ctr"/>
            <a:r>
              <a:rPr lang="sl-SI" u="sng" dirty="0" smtClean="0"/>
              <a:t>Jabolčna torta z ajdo, skuto in medom</a:t>
            </a:r>
            <a:endParaRPr lang="sl-SI" u="sng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09836" y="908720"/>
            <a:ext cx="4480560" cy="737828"/>
          </a:xfrm>
        </p:spPr>
        <p:txBody>
          <a:bodyPr/>
          <a:lstStyle/>
          <a:p>
            <a:pPr algn="ctr"/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909836" y="1680381"/>
            <a:ext cx="5544616" cy="484496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sl-SI" b="1" dirty="0" smtClean="0"/>
              <a:t>Testo:			Nadev:</a:t>
            </a:r>
          </a:p>
          <a:p>
            <a:pPr marL="45720" indent="0">
              <a:buNone/>
            </a:pPr>
            <a:r>
              <a:rPr lang="sl-SI" dirty="0" smtClean="0"/>
              <a:t>1 kg jabolk		500 g pasirane skute</a:t>
            </a:r>
          </a:p>
          <a:p>
            <a:pPr marL="45720" indent="0">
              <a:buNone/>
            </a:pPr>
            <a:r>
              <a:rPr lang="sl-SI" dirty="0" smtClean="0"/>
              <a:t>120 g ajdove moke	lupina ene limone</a:t>
            </a:r>
          </a:p>
          <a:p>
            <a:pPr marL="45720" indent="0">
              <a:buNone/>
            </a:pPr>
            <a:r>
              <a:rPr lang="sl-SI" dirty="0" smtClean="0"/>
              <a:t>120 ml mleka		3 beljaki</a:t>
            </a:r>
          </a:p>
          <a:p>
            <a:pPr marL="45720" indent="0">
              <a:buNone/>
            </a:pPr>
            <a:r>
              <a:rPr lang="sl-SI" dirty="0" smtClean="0"/>
              <a:t>3 jajca			1 žlica medu</a:t>
            </a:r>
          </a:p>
          <a:p>
            <a:pPr marL="45720" indent="0">
              <a:buNone/>
            </a:pPr>
            <a:r>
              <a:rPr lang="sl-SI" dirty="0" smtClean="0"/>
              <a:t>30 g masla</a:t>
            </a:r>
          </a:p>
          <a:p>
            <a:pPr marL="45720" indent="0">
              <a:buNone/>
            </a:pPr>
            <a:r>
              <a:rPr lang="sl-SI" dirty="0" smtClean="0"/>
              <a:t>50 g sladkorja		</a:t>
            </a:r>
            <a:r>
              <a:rPr lang="sl-SI" b="1" dirty="0" smtClean="0"/>
              <a:t>Preliv:</a:t>
            </a:r>
          </a:p>
          <a:p>
            <a:pPr marL="45720" indent="0">
              <a:buNone/>
            </a:pPr>
            <a:r>
              <a:rPr lang="sl-SI" dirty="0" smtClean="0"/>
              <a:t>žlička </a:t>
            </a:r>
            <a:r>
              <a:rPr lang="sl-SI" dirty="0" err="1" smtClean="0"/>
              <a:t>vanilijeve</a:t>
            </a:r>
            <a:r>
              <a:rPr lang="sl-SI" dirty="0" smtClean="0"/>
              <a:t> arome	1 dcl kisle smetane</a:t>
            </a:r>
          </a:p>
          <a:p>
            <a:pPr marL="45720" indent="0">
              <a:buNone/>
            </a:pPr>
            <a:r>
              <a:rPr lang="sl-SI" dirty="0" smtClean="0"/>
              <a:t>žlička pecilnega praška	2 rumenjaka</a:t>
            </a:r>
          </a:p>
          <a:p>
            <a:pPr marL="45720" indent="0">
              <a:buNone/>
            </a:pPr>
            <a:r>
              <a:rPr lang="sl-SI" dirty="0" smtClean="0"/>
              <a:t>ščep soli		med po želji</a:t>
            </a:r>
          </a:p>
          <a:p>
            <a:pPr marL="45720" indent="0">
              <a:buNone/>
            </a:pPr>
            <a:r>
              <a:rPr lang="sl-SI" dirty="0" smtClean="0"/>
              <a:t>2 žlički cimeta</a:t>
            </a:r>
          </a:p>
          <a:p>
            <a:pPr marL="45720" indent="0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85854" y="907719"/>
            <a:ext cx="4480560" cy="737828"/>
          </a:xfrm>
        </p:spPr>
        <p:txBody>
          <a:bodyPr/>
          <a:lstStyle/>
          <a:p>
            <a:pPr algn="ctr"/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742484" y="1551847"/>
            <a:ext cx="4464496" cy="5189521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 večji skledi zmešamo tri jajca, 30 g stopljenega masla in 50 g sladkorja.</a:t>
            </a:r>
          </a:p>
          <a:p>
            <a:r>
              <a:rPr lang="sl-SI" dirty="0" smtClean="0"/>
              <a:t>Dodamo mleko, cimet in sol ter premešamo.</a:t>
            </a:r>
          </a:p>
          <a:p>
            <a:r>
              <a:rPr lang="sl-SI" dirty="0" smtClean="0"/>
              <a:t>Primešamo moko in pecilni prašek.</a:t>
            </a:r>
          </a:p>
          <a:p>
            <a:r>
              <a:rPr lang="sl-SI" dirty="0" smtClean="0"/>
              <a:t>Jabolka olupimo in narežemo na tanke rezine.</a:t>
            </a:r>
          </a:p>
          <a:p>
            <a:r>
              <a:rPr lang="sl-SI" dirty="0" smtClean="0"/>
              <a:t>Jabolka dodamo k ajdovemu testu in jih nežno vmešamo z rokami. Rezine jabolk v celoti prekrijemo s testom.</a:t>
            </a:r>
          </a:p>
          <a:p>
            <a:r>
              <a:rPr lang="sl-SI" dirty="0" smtClean="0"/>
              <a:t>Ločimo 3 jajca. Iz beljakov naredimo sneg, rumenjake hranimo za kasneje.</a:t>
            </a:r>
          </a:p>
          <a:p>
            <a:r>
              <a:rPr lang="sl-SI" dirty="0" smtClean="0"/>
              <a:t>Skuti primešamo žlico medu, naribano limonino lupinico in na koncu še nežno vmešamo beljake.</a:t>
            </a:r>
            <a:endParaRPr lang="sl-SI" dirty="0"/>
          </a:p>
        </p:txBody>
      </p:sp>
      <p:sp>
        <p:nvSpPr>
          <p:cNvPr id="7" name="Škarnice 6"/>
          <p:cNvSpPr/>
          <p:nvPr/>
        </p:nvSpPr>
        <p:spPr>
          <a:xfrm>
            <a:off x="10918948" y="6021288"/>
            <a:ext cx="36004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vsebine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829" y="1556792"/>
            <a:ext cx="4821911" cy="3825284"/>
          </a:xfrm>
          <a:prstGeom prst="rect">
            <a:avLst/>
          </a:prstGeom>
        </p:spPr>
      </p:pic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>
          <a:xfrm>
            <a:off x="1053852" y="620687"/>
            <a:ext cx="4896544" cy="61371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900" dirty="0" smtClean="0"/>
              <a:t>Po dnu pekača s premerom 20 cm razporedimo polovico mase z jabolki. Čez njo razporedimo skutin nadev in povrh dodamo še drugo plast jabolk.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900" dirty="0" smtClean="0"/>
              <a:t>Pečemo 25 minut pri 180 stopinj, nato torto odstranimo iz pečice, zmešamo dva rumenjaka s kislo smetano in mešanico rumenjakov razporedimo po vrhu torte.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900" dirty="0" smtClean="0"/>
              <a:t>Torto vrnemo v pečico in pečemo še 25 minut.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900" dirty="0" smtClean="0"/>
              <a:t>Počakamo, da se torta v celoti ohladi, jo odstranimo iz modela in jo postrežemo prelito z medom.</a:t>
            </a:r>
          </a:p>
          <a:p>
            <a:endParaRPr lang="sl-SI" sz="1900" dirty="0"/>
          </a:p>
          <a:p>
            <a:r>
              <a:rPr lang="sl-SI" sz="1900" b="1" dirty="0" smtClean="0"/>
              <a:t>Nasvet:</a:t>
            </a:r>
          </a:p>
          <a:p>
            <a:r>
              <a:rPr lang="sl-SI" sz="1900" dirty="0" smtClean="0"/>
              <a:t>Za jabolčno torto je najbolje uporabiti bolj čvrste sorte jabolk. Izogibajte se kašastim, ker pogosto razpadejo med mešanjem.</a:t>
            </a:r>
          </a:p>
        </p:txBody>
      </p:sp>
    </p:spTree>
    <p:extLst>
      <p:ext uri="{BB962C8B-B14F-4D97-AF65-F5344CB8AC3E}">
        <p14:creationId xmlns:p14="http://schemas.microsoft.com/office/powerpoint/2010/main" val="29684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733648"/>
          </a:xfrm>
        </p:spPr>
        <p:txBody>
          <a:bodyPr/>
          <a:lstStyle/>
          <a:p>
            <a:r>
              <a:rPr lang="sl-SI" u="sng" dirty="0" smtClean="0"/>
              <a:t>Pečena jabolka z medom, cimetom in smetano </a:t>
            </a:r>
            <a:endParaRPr lang="sl-SI" u="sng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>
          <a:xfrm>
            <a:off x="1613854" y="1052736"/>
            <a:ext cx="4480560" cy="737828"/>
          </a:xfrm>
        </p:spPr>
        <p:txBody>
          <a:bodyPr/>
          <a:lstStyle/>
          <a:p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>
          <a:xfrm>
            <a:off x="1613854" y="1786384"/>
            <a:ext cx="4480560" cy="3733799"/>
          </a:xfrm>
        </p:spPr>
        <p:txBody>
          <a:bodyPr/>
          <a:lstStyle/>
          <a:p>
            <a:r>
              <a:rPr lang="sl-SI" dirty="0" smtClean="0"/>
              <a:t>6 jabolk,</a:t>
            </a:r>
          </a:p>
          <a:p>
            <a:r>
              <a:rPr lang="sl-SI" dirty="0" smtClean="0"/>
              <a:t>6 čajnih žličk medu,</a:t>
            </a:r>
          </a:p>
          <a:p>
            <a:r>
              <a:rPr lang="sl-SI" dirty="0"/>
              <a:t>c</a:t>
            </a:r>
            <a:r>
              <a:rPr lang="sl-SI" dirty="0" smtClean="0"/>
              <a:t>imet,</a:t>
            </a:r>
          </a:p>
          <a:p>
            <a:r>
              <a:rPr lang="sl-SI" dirty="0"/>
              <a:t>m</a:t>
            </a:r>
            <a:r>
              <a:rPr lang="sl-SI" dirty="0" smtClean="0"/>
              <a:t>alo maščobe za pekač,</a:t>
            </a:r>
            <a:endParaRPr lang="sl-SI" dirty="0"/>
          </a:p>
          <a:p>
            <a:r>
              <a:rPr lang="sl-SI" dirty="0"/>
              <a:t>s</a:t>
            </a:r>
            <a:r>
              <a:rPr lang="sl-SI" dirty="0" smtClean="0"/>
              <a:t>ladka smetana.</a:t>
            </a: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>
          <a:xfrm>
            <a:off x="6227255" y="1052736"/>
            <a:ext cx="4480560" cy="737828"/>
          </a:xfrm>
        </p:spPr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quarter" idx="4"/>
          </p:nvPr>
        </p:nvSpPr>
        <p:spPr>
          <a:xfrm>
            <a:off x="6185687" y="1786383"/>
            <a:ext cx="4480560" cy="3733799"/>
          </a:xfrm>
        </p:spPr>
        <p:txBody>
          <a:bodyPr/>
          <a:lstStyle/>
          <a:p>
            <a:r>
              <a:rPr lang="sl-SI" dirty="0" smtClean="0"/>
              <a:t>Jabolkom odstranimo osrednji del in jih damo v pomaščen pekač.</a:t>
            </a:r>
          </a:p>
          <a:p>
            <a:r>
              <a:rPr lang="sl-SI" dirty="0" smtClean="0"/>
              <a:t>Pekač z jabolki postavimo v pečico, ki smo jo predhodno ogreli na 200 stopinj in pečemo 20 do 30 minut.</a:t>
            </a:r>
          </a:p>
          <a:p>
            <a:r>
              <a:rPr lang="sl-SI" dirty="0" smtClean="0"/>
              <a:t>Ko so jabolka pečena, jih vzamemo iz pečice, ohladimo, v osrednji del dodamo med, na vrh pa stepeno smetano, ki jo potresemo s cimetom.</a:t>
            </a:r>
          </a:p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39" y="4221088"/>
            <a:ext cx="3797025" cy="25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740543"/>
          </a:xfrm>
        </p:spPr>
        <p:txBody>
          <a:bodyPr>
            <a:normAutofit/>
          </a:bodyPr>
          <a:lstStyle/>
          <a:p>
            <a:pPr algn="ctr"/>
            <a:r>
              <a:rPr lang="sl-SI" u="sng" dirty="0" smtClean="0"/>
              <a:t>Jabolčne rože  (za polnoletne)      </a:t>
            </a:r>
            <a:endParaRPr lang="sl-SI" u="sng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>
          <a:xfrm>
            <a:off x="1534091" y="1004882"/>
            <a:ext cx="4480560" cy="737828"/>
          </a:xfrm>
        </p:spPr>
        <p:txBody>
          <a:bodyPr/>
          <a:lstStyle/>
          <a:p>
            <a:r>
              <a:rPr lang="sl-SI" dirty="0" smtClean="0"/>
              <a:t>Sestavine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>
          <a:xfrm>
            <a:off x="1198318" y="1742711"/>
            <a:ext cx="3239910" cy="327046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30 dag ostre moke,</a:t>
            </a:r>
          </a:p>
          <a:p>
            <a:r>
              <a:rPr lang="sl-SI" dirty="0" smtClean="0"/>
              <a:t>2 žlici masla,</a:t>
            </a:r>
          </a:p>
          <a:p>
            <a:r>
              <a:rPr lang="sl-SI" dirty="0" smtClean="0"/>
              <a:t>1 dc belega vina,</a:t>
            </a:r>
          </a:p>
          <a:p>
            <a:r>
              <a:rPr lang="sl-SI" dirty="0" smtClean="0"/>
              <a:t>4 kisla jabolka,</a:t>
            </a:r>
          </a:p>
          <a:p>
            <a:r>
              <a:rPr lang="sl-SI" dirty="0" smtClean="0"/>
              <a:t>1 lonček kisle smetane,</a:t>
            </a:r>
          </a:p>
          <a:p>
            <a:r>
              <a:rPr lang="sl-SI" dirty="0" smtClean="0"/>
              <a:t>cimet, sladkor, sol, </a:t>
            </a:r>
          </a:p>
          <a:p>
            <a:r>
              <a:rPr lang="sl-SI" dirty="0"/>
              <a:t>m</a:t>
            </a:r>
            <a:r>
              <a:rPr lang="sl-SI" dirty="0" smtClean="0"/>
              <a:t>leko po potrebi..</a:t>
            </a: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>
          <a:xfrm>
            <a:off x="6271455" y="1059631"/>
            <a:ext cx="4480560" cy="737828"/>
          </a:xfrm>
        </p:spPr>
        <p:txBody>
          <a:bodyPr>
            <a:noAutofit/>
          </a:bodyPr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quarter" idx="4"/>
          </p:nvPr>
        </p:nvSpPr>
        <p:spPr>
          <a:xfrm>
            <a:off x="5721678" y="1556792"/>
            <a:ext cx="5580114" cy="5184576"/>
          </a:xfrm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r>
              <a:rPr lang="sl-SI" dirty="0" smtClean="0"/>
              <a:t>Moko vsujemo v skledo in dodamo sol in stopljeno maslo.</a:t>
            </a:r>
          </a:p>
          <a:p>
            <a:r>
              <a:rPr lang="sl-SI" dirty="0" smtClean="0"/>
              <a:t>Vmešamo vino in po potrebi dolivamo mleko.</a:t>
            </a:r>
          </a:p>
          <a:p>
            <a:r>
              <a:rPr lang="sl-SI" dirty="0" smtClean="0"/>
              <a:t>Zamesimo gladko testo, ki se ne oprijema deske ter ga pustimo počivati pol ure.</a:t>
            </a:r>
          </a:p>
          <a:p>
            <a:r>
              <a:rPr lang="sl-SI" dirty="0" smtClean="0"/>
              <a:t>Jabolka olupimo in naribamo.</a:t>
            </a:r>
          </a:p>
          <a:p>
            <a:r>
              <a:rPr lang="sl-SI" dirty="0" smtClean="0"/>
              <a:t>Zmešamo jih s sladkorjem in dodamo malo cimeta.</a:t>
            </a:r>
          </a:p>
          <a:p>
            <a:r>
              <a:rPr lang="sl-SI" dirty="0" smtClean="0"/>
              <a:t>Testo razvaljamo 2 mm debelo. </a:t>
            </a:r>
          </a:p>
          <a:p>
            <a:r>
              <a:rPr lang="sl-SI" dirty="0" smtClean="0"/>
              <a:t>Namažemo ga z jabolki in zavijemo.</a:t>
            </a:r>
          </a:p>
          <a:p>
            <a:r>
              <a:rPr lang="sl-SI" dirty="0" smtClean="0"/>
              <a:t>Zavitek narežemo na 3-4 cm dolge rezine.</a:t>
            </a:r>
          </a:p>
          <a:p>
            <a:r>
              <a:rPr lang="sl-SI" dirty="0" smtClean="0"/>
              <a:t>Naložimo jih v modele za peko ali na pekač in pečemo pol ure na 200 stopinj.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82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45322"/>
            <a:ext cx="9865096" cy="66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urman 16 x 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3_TF02901023_TF02901023" id="{D979E618-7075-490B-8D8C-A18D55899E3E}" vid="{BAA61E7E-394E-43E7-8C4B-276DFDC11C85}"/>
    </a:ext>
  </a:extLst>
</a:theme>
</file>

<file path=ppt/theme/theme2.xml><?xml version="1.0" encoding="utf-8"?>
<a:theme xmlns:a="http://schemas.openxmlformats.org/drawingml/2006/main" name="Officeova t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Hrana – priprava za predstavitev (širok zaslon)</Template>
  <TotalTime>1692</TotalTime>
  <Words>1425</Words>
  <Application>Microsoft Office PowerPoint</Application>
  <PresentationFormat>Po meri</PresentationFormat>
  <Paragraphs>159</Paragraphs>
  <Slides>16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Cambria</vt:lpstr>
      <vt:lpstr>Gurman 16 x 9</vt:lpstr>
      <vt:lpstr>Vem, kaj jem</vt:lpstr>
      <vt:lpstr>Jedi z jabolki, cimetom in medom</vt:lpstr>
      <vt:lpstr>Jabolka, med in cimet</vt:lpstr>
      <vt:lpstr>Jabolčna pita</vt:lpstr>
      <vt:lpstr>Jabolčna torta z ajdo, skuto in medom</vt:lpstr>
      <vt:lpstr>PowerPointova predstavitev</vt:lpstr>
      <vt:lpstr>Pečena jabolka z medom, cimetom in smetano </vt:lpstr>
      <vt:lpstr>Jabolčne rože  (za polnoletne)      </vt:lpstr>
      <vt:lpstr>PowerPointova predstavitev</vt:lpstr>
      <vt:lpstr>Pecivo z jabolkom in medom</vt:lpstr>
      <vt:lpstr>Veseli december</vt:lpstr>
      <vt:lpstr>Piškoti za deljenje nasmehov</vt:lpstr>
      <vt:lpstr>PowerPointova predstavitev</vt:lpstr>
      <vt:lpstr>ZIMSKI KOLAČ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Vem, kaj jem</dc:title>
  <dc:creator>Uporabnik</dc:creator>
  <cp:lastModifiedBy>Uporabnik</cp:lastModifiedBy>
  <cp:revision>22</cp:revision>
  <dcterms:created xsi:type="dcterms:W3CDTF">2020-12-11T06:22:57Z</dcterms:created>
  <dcterms:modified xsi:type="dcterms:W3CDTF">2020-12-13T17:18:43Z</dcterms:modified>
</cp:coreProperties>
</file>