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howGuides="1">
      <p:cViewPr varScale="1">
        <p:scale>
          <a:sx n="86" d="100"/>
          <a:sy n="86" d="100"/>
        </p:scale>
        <p:origin x="56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A3CE57-40DC-43C6-B8B2-11061B0A6A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4BD039F-D0BF-415D-B954-4BF87FE22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A6CF98C-6B04-4534-B999-2BDB6A496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6. 05. 2020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A6DEF65-E1B7-44E9-8FCC-EB57F2F6F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8A21A0D-97B3-4EC6-83B3-490D10AD5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1947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243407-990D-493D-81B6-EFADE4B39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4ABF7285-D09C-4701-80E2-90199B71A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EDFB743-3CAA-46F5-9EBF-AA70E9D34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6. 05. 2020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727ECB8-9A24-4438-BD22-94AE2F52B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D181BF3-270B-4AF2-A857-255E58D0F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4754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4D726F36-7B13-4792-91C2-6715EF1C0B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7E6E9A7D-A310-4846-945E-AD477B553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BDF1DC1-D785-4025-A29F-771F33A9B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6. 05. 2020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288247A-C2AC-439A-A83A-C1667751B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3C09B84-A770-4024-83FF-0E6FAD4AD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2189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A4EF9FF-B2D0-48BE-946F-9D95C0733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C27E273-8580-4778-8040-86F3A0844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15F5116-0E53-45DD-92A1-C0C19087D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6. 05. 2020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49A31F2-A54D-44C4-8AAB-D4499060C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8D35480-A666-4A65-8E11-C1D1F066C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00502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0D8227-B492-49B8-AF43-CCDDB7AC3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7DF7641-9052-4095-9E6F-085A68FF1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C3D8A8F-A6CD-4562-BF22-F003A483D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6. 05. 2020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DECE8C6-8940-4805-B2B7-451F54E3A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5AC085E-2D62-4156-82F7-43B8741E4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6153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0FD750-55D2-4B1D-B782-55FFB93DB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4D82637-254B-4AB6-BAF1-1A33CFCD3F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410025B-5EBA-4476-8EF9-C0877F2F1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E763CA0-7AC5-4A50-A045-AE0A2340F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6. 05. 2020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4598E1F-3088-41B3-9167-860AE8BA2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F581883-81C3-4595-97E7-24C1A3CEA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2889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4793FF-3F7B-4CC5-B610-C60E4E1B8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4645FC8-420E-4967-A2F8-3993D0DD0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FEC36C7-AC3F-41D1-B423-AEE9A4696E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948ECC32-4657-4D35-8114-58050D60FD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8A3A5430-2237-40EF-A78D-7735770A0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47DDBC83-12C4-40CE-A737-5D807FA63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6. 05. 2020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7929EB94-E9C3-4201-ACC2-1CB0FD0A8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83C0A044-6911-4DA3-A9AF-C8FD8040D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270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0A24DC-19FE-4D01-B205-789C40DA9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EFBE86D9-9CEC-41F5-B401-DF747E981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6. 05. 2020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1F07A02C-6C65-438F-B88B-89DA38000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EF2E6BAF-E35C-43A4-B4EB-5C1B13556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7934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16AE9F35-CFBB-46FC-B6BE-024ADC075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6. 05. 2020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FBA9E0C7-3FB7-4290-9A2E-FE0A0AEEB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6FAEDD77-5D62-4ACA-8116-7CD2039E8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4590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7A0212-1485-40C8-BB5E-D8A2BE517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A80F415-6E8A-47EA-8397-19E60A530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6D7CAE9-789B-4039-B77D-8392D12CF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1AEE6A8-CFAC-47C4-8BCA-97385749D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6. 05. 2020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E3EE617B-A097-4535-B6DC-C272DEBAB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9850311-6303-466E-8F80-1E3D5D81B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2078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B3857EA-BF5B-41A3-A3D2-A7D0EA110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520E0E2E-C4BA-4949-A500-904F9FCFC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77C9895-4067-48F3-A052-82013DF81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B5E5164-B9D5-45F4-8116-ED0AB5C04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6. 05. 2020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656C539-1B29-4C95-BAEB-9DF7B15E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58C82B9-DE18-4C89-A7D7-732DEED31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265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E9EE14BC-2E13-4BB0-956B-86E1A6A2E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098F836-2D66-4961-9558-78CBB3467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93D2C93-AEA2-4F16-9C65-A68A4621D6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F4B87-A76E-4A1B-89F5-9CE0AFC78A2C}" type="datetimeFigureOut">
              <a:rPr lang="sl-SI" smtClean="0"/>
              <a:t>6. 05. 2020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6E7670E-2E75-4769-A793-EC9F44EEED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7D7AC87-CEF9-48AE-8900-40B7373F4C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88418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het.colorado.edu/sims/html/circuit-construction-kit-dc/latest/circuit-construction-kit-dc_sl.html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7F587E3-8925-4E15-8768-BB4990E36C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095" y="851517"/>
            <a:ext cx="5238466" cy="2991416"/>
          </a:xfrm>
        </p:spPr>
        <p:txBody>
          <a:bodyPr anchor="b">
            <a:normAutofit fontScale="90000"/>
          </a:bodyPr>
          <a:lstStyle/>
          <a:p>
            <a:pPr algn="l"/>
            <a:r>
              <a:rPr lang="sl-SI" sz="4700" dirty="0"/>
              <a:t>EKSPERIMENTALNO DELO 7. razred:</a:t>
            </a:r>
            <a:br>
              <a:rPr lang="sl-SI" sz="4700" dirty="0"/>
            </a:br>
            <a:r>
              <a:rPr lang="sl-SI" sz="4700" dirty="0"/>
              <a:t>INTERAKTIVNA ZBIRKA </a:t>
            </a:r>
            <a:r>
              <a:rPr lang="sl-SI" sz="47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PhET</a:t>
            </a:r>
            <a:r>
              <a:rPr lang="sl-SI" sz="4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INTERACTIVE SIMULATIONS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DE2D16E-F7D6-4BB3-B22A-8B0DF8AE72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096" y="3842932"/>
            <a:ext cx="4167115" cy="2163551"/>
          </a:xfrm>
        </p:spPr>
        <p:txBody>
          <a:bodyPr anchor="t">
            <a:normAutofit/>
          </a:bodyPr>
          <a:lstStyle/>
          <a:p>
            <a:pPr algn="l"/>
            <a:r>
              <a:rPr lang="sl-SI" dirty="0"/>
              <a:t>Martin Knuplež,</a:t>
            </a:r>
          </a:p>
          <a:p>
            <a:pPr algn="l"/>
            <a:r>
              <a:rPr lang="sl-SI" dirty="0"/>
              <a:t>OŠBI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87A3EDB-EE09-4CA2-80B1-E0C4AAF03A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1503" y="3151536"/>
            <a:ext cx="3217333" cy="1172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536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B6F93C-2D74-4082-A0CE-00BDEA2E0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626" y="150124"/>
            <a:ext cx="10515600" cy="683891"/>
          </a:xfrm>
        </p:spPr>
        <p:txBody>
          <a:bodyPr>
            <a:normAutofit fontScale="90000"/>
          </a:bodyPr>
          <a:lstStyle/>
          <a:p>
            <a:r>
              <a:rPr lang="sl-SI" dirty="0"/>
              <a:t>Merjenje električnega toka in napetosti</a:t>
            </a:r>
          </a:p>
        </p:txBody>
      </p:sp>
      <p:graphicFrame>
        <p:nvGraphicFramePr>
          <p:cNvPr id="5" name="Tabela 9">
            <a:extLst>
              <a:ext uri="{FF2B5EF4-FFF2-40B4-BE49-F238E27FC236}">
                <a16:creationId xmlns:a16="http://schemas.microsoft.com/office/drawing/2014/main" id="{B7D4FF38-7E11-4D1F-B8FB-7EF29BD6B6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9546123"/>
              </p:ext>
            </p:extLst>
          </p:nvPr>
        </p:nvGraphicFramePr>
        <p:xfrm>
          <a:off x="4547828" y="3439108"/>
          <a:ext cx="186924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4620">
                  <a:extLst>
                    <a:ext uri="{9D8B030D-6E8A-4147-A177-3AD203B41FA5}">
                      <a16:colId xmlns:a16="http://schemas.microsoft.com/office/drawing/2014/main" val="2738531306"/>
                    </a:ext>
                  </a:extLst>
                </a:gridCol>
                <a:gridCol w="934620">
                  <a:extLst>
                    <a:ext uri="{9D8B030D-6E8A-4147-A177-3AD203B41FA5}">
                      <a16:colId xmlns:a16="http://schemas.microsoft.com/office/drawing/2014/main" val="24306488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U[V]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I [A]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992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1471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5,0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1185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9164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68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40,0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415795"/>
                  </a:ext>
                </a:extLst>
              </a:tr>
            </a:tbl>
          </a:graphicData>
        </a:graphic>
      </p:graphicFrame>
      <p:pic>
        <p:nvPicPr>
          <p:cNvPr id="11" name="Slika 10">
            <a:extLst>
              <a:ext uri="{FF2B5EF4-FFF2-40B4-BE49-F238E27FC236}">
                <a16:creationId xmlns:a16="http://schemas.microsoft.com/office/drawing/2014/main" id="{3FF4C29D-6861-4521-8996-9044E6C41B3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626" y="3439108"/>
            <a:ext cx="4233047" cy="2644077"/>
          </a:xfrm>
          <a:prstGeom prst="rect">
            <a:avLst/>
          </a:prstGeom>
        </p:spPr>
      </p:pic>
      <p:cxnSp>
        <p:nvCxnSpPr>
          <p:cNvPr id="13" name="Raven puščični povezovalnik 12">
            <a:extLst>
              <a:ext uri="{FF2B5EF4-FFF2-40B4-BE49-F238E27FC236}">
                <a16:creationId xmlns:a16="http://schemas.microsoft.com/office/drawing/2014/main" id="{094A26F1-C881-423A-AF63-2396014DB14B}"/>
              </a:ext>
            </a:extLst>
          </p:cNvPr>
          <p:cNvCxnSpPr/>
          <p:nvPr/>
        </p:nvCxnSpPr>
        <p:spPr>
          <a:xfrm>
            <a:off x="7536160" y="5985284"/>
            <a:ext cx="375085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en puščični povezovalnik 20">
            <a:extLst>
              <a:ext uri="{FF2B5EF4-FFF2-40B4-BE49-F238E27FC236}">
                <a16:creationId xmlns:a16="http://schemas.microsoft.com/office/drawing/2014/main" id="{48CCB361-4474-4FE7-9205-2A645C251813}"/>
              </a:ext>
            </a:extLst>
          </p:cNvPr>
          <p:cNvCxnSpPr>
            <a:cxnSpLocks/>
          </p:cNvCxnSpPr>
          <p:nvPr/>
        </p:nvCxnSpPr>
        <p:spPr>
          <a:xfrm flipV="1">
            <a:off x="7824192" y="3439108"/>
            <a:ext cx="0" cy="280464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070FF549-DD96-494D-A73E-FF0975E7D5E4}"/>
              </a:ext>
            </a:extLst>
          </p:cNvPr>
          <p:cNvSpPr txBox="1"/>
          <p:nvPr/>
        </p:nvSpPr>
        <p:spPr>
          <a:xfrm>
            <a:off x="407368" y="1088740"/>
            <a:ext cx="9135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1. Sestavi električni krog iz vira napetosti (baterije), žarnice, vodnikov, ampermetra in voltmetra. 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1C60DB7C-81F6-4091-BA2F-66128512CB1B}"/>
              </a:ext>
            </a:extLst>
          </p:cNvPr>
          <p:cNvSpPr txBox="1"/>
          <p:nvPr/>
        </p:nvSpPr>
        <p:spPr>
          <a:xfrm>
            <a:off x="407367" y="1528131"/>
            <a:ext cx="4591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2. Nariši podatkovno tabelo za tok in napetost. </a:t>
            </a: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46988A4B-EAFD-45DE-988C-72459A89FB7B}"/>
              </a:ext>
            </a:extLst>
          </p:cNvPr>
          <p:cNvSpPr txBox="1"/>
          <p:nvPr/>
        </p:nvSpPr>
        <p:spPr>
          <a:xfrm>
            <a:off x="401848" y="1943784"/>
            <a:ext cx="9754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3. Spreminjaj električno napetost. Začni z vrednostjo 0. Zapisuj velikosti tokov ob posamezni napetosti. </a:t>
            </a: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14DDBB45-E7AD-4593-A34E-28FE9613C7CA}"/>
              </a:ext>
            </a:extLst>
          </p:cNvPr>
          <p:cNvSpPr txBox="1"/>
          <p:nvPr/>
        </p:nvSpPr>
        <p:spPr>
          <a:xfrm>
            <a:off x="401848" y="2422092"/>
            <a:ext cx="5129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4. Nariši graf odvisnosti toka od napetosti (graf I(U)). 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1BE1FFFA-38D6-41F8-A609-964540AE09DA}"/>
              </a:ext>
            </a:extLst>
          </p:cNvPr>
          <p:cNvSpPr txBox="1"/>
          <p:nvPr/>
        </p:nvSpPr>
        <p:spPr>
          <a:xfrm>
            <a:off x="8688288" y="359314"/>
            <a:ext cx="3176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highlight>
                  <a:srgbClr val="FFFF00"/>
                </a:highlight>
              </a:rPr>
              <a:t>Nalogo prepiši in rešuj v zvezku!</a:t>
            </a:r>
          </a:p>
        </p:txBody>
      </p:sp>
    </p:spTree>
    <p:extLst>
      <p:ext uri="{BB962C8B-B14F-4D97-AF65-F5344CB8AC3E}">
        <p14:creationId xmlns:p14="http://schemas.microsoft.com/office/powerpoint/2010/main" val="1771496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75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25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75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26" grpId="0"/>
      <p:bldP spid="27" grpId="0"/>
      <p:bldP spid="28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900854-CAB4-4F0B-ABD9-DD07B2517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88" y="224644"/>
            <a:ext cx="10515600" cy="543595"/>
          </a:xfrm>
        </p:spPr>
        <p:txBody>
          <a:bodyPr>
            <a:normAutofit fontScale="90000"/>
          </a:bodyPr>
          <a:lstStyle/>
          <a:p>
            <a:r>
              <a:rPr lang="sl-SI" dirty="0"/>
              <a:t>SPLETNA POVEZAVA DO INTERAKTIVNE ZBIRKE</a:t>
            </a:r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948B32A6-863C-4D24-9145-9BB66F1C6974}"/>
              </a:ext>
            </a:extLst>
          </p:cNvPr>
          <p:cNvSpPr/>
          <p:nvPr/>
        </p:nvSpPr>
        <p:spPr>
          <a:xfrm>
            <a:off x="803412" y="980728"/>
            <a:ext cx="101531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hlinkClick r:id="rId2"/>
              </a:rPr>
              <a:t>https://phet.colorado.edu/sims/html/circuit-construction-kit-dc/latest/circuit-construction-kit-dc_sl.html</a:t>
            </a:r>
            <a:endParaRPr lang="sl-SI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CA47203B-4AF5-494D-8E01-85D54270F4B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5965" y="1628799"/>
            <a:ext cx="5654910" cy="2952327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D7244A4F-B011-4E4B-8D60-2F686ABE721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5184" y="1565750"/>
            <a:ext cx="5784788" cy="3015377"/>
          </a:xfrm>
          <a:prstGeom prst="rect">
            <a:avLst/>
          </a:prstGeom>
        </p:spPr>
      </p:pic>
      <p:sp>
        <p:nvSpPr>
          <p:cNvPr id="6" name="Oblaček govora: pravokotnik z zaobljenimi vogali 5">
            <a:extLst>
              <a:ext uri="{FF2B5EF4-FFF2-40B4-BE49-F238E27FC236}">
                <a16:creationId xmlns:a16="http://schemas.microsoft.com/office/drawing/2014/main" id="{4499916A-4128-42D3-8150-48446E401B9A}"/>
              </a:ext>
            </a:extLst>
          </p:cNvPr>
          <p:cNvSpPr/>
          <p:nvPr/>
        </p:nvSpPr>
        <p:spPr>
          <a:xfrm>
            <a:off x="587388" y="5337212"/>
            <a:ext cx="2340260" cy="1152128"/>
          </a:xfrm>
          <a:prstGeom prst="wedgeRoundRectCallout">
            <a:avLst>
              <a:gd name="adj1" fmla="val 51583"/>
              <a:gd name="adj2" fmla="val -16917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Začetno okno,</a:t>
            </a:r>
          </a:p>
          <a:p>
            <a:pPr algn="ctr"/>
            <a:r>
              <a:rPr lang="sl-SI" dirty="0">
                <a:solidFill>
                  <a:schemeClr val="tx1"/>
                </a:solidFill>
              </a:rPr>
              <a:t>izbira zahtevnosti</a:t>
            </a:r>
          </a:p>
          <a:p>
            <a:pPr algn="ctr"/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7" name="Oblaček govora: pravokotnik z zaobljenimi vogali 6">
            <a:extLst>
              <a:ext uri="{FF2B5EF4-FFF2-40B4-BE49-F238E27FC236}">
                <a16:creationId xmlns:a16="http://schemas.microsoft.com/office/drawing/2014/main" id="{CB1EEBEC-7456-4938-85F4-FD0643032726}"/>
              </a:ext>
            </a:extLst>
          </p:cNvPr>
          <p:cNvSpPr/>
          <p:nvPr/>
        </p:nvSpPr>
        <p:spPr>
          <a:xfrm>
            <a:off x="5735960" y="5337212"/>
            <a:ext cx="3024336" cy="1152128"/>
          </a:xfrm>
          <a:prstGeom prst="wedgeRoundRectCallout">
            <a:avLst>
              <a:gd name="adj1" fmla="val 51583"/>
              <a:gd name="adj2" fmla="val -16917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Okno za eksperimentiranje na stopnji zahtevnosti</a:t>
            </a:r>
          </a:p>
          <a:p>
            <a:pPr algn="ctr"/>
            <a:r>
              <a:rPr lang="sl-SI" b="1" dirty="0">
                <a:solidFill>
                  <a:schemeClr val="tx1"/>
                </a:solidFill>
              </a:rPr>
              <a:t>Uvod</a:t>
            </a:r>
          </a:p>
          <a:p>
            <a:pPr algn="ctr"/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27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5188D8-30BC-475F-A739-F8F133D86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52636"/>
            <a:ext cx="10515600" cy="759619"/>
          </a:xfrm>
        </p:spPr>
        <p:txBody>
          <a:bodyPr/>
          <a:lstStyle/>
          <a:p>
            <a:r>
              <a:rPr lang="sl-SI" dirty="0"/>
              <a:t>0KNO „NAPREDNO“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740EC34C-AE5E-4D2B-B0D6-4B217249095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9748" y="980728"/>
            <a:ext cx="10632504" cy="5557900"/>
          </a:xfrm>
          <a:prstGeom prst="rect">
            <a:avLst/>
          </a:prstGeom>
        </p:spPr>
      </p:pic>
      <p:sp>
        <p:nvSpPr>
          <p:cNvPr id="4" name="Oblaček govora: pravokotnik z zaobljenimi vogali 3">
            <a:extLst>
              <a:ext uri="{FF2B5EF4-FFF2-40B4-BE49-F238E27FC236}">
                <a16:creationId xmlns:a16="http://schemas.microsoft.com/office/drawing/2014/main" id="{0786C93F-E193-4702-8EC8-54FF501246B6}"/>
              </a:ext>
            </a:extLst>
          </p:cNvPr>
          <p:cNvSpPr/>
          <p:nvPr/>
        </p:nvSpPr>
        <p:spPr>
          <a:xfrm>
            <a:off x="1991544" y="1772816"/>
            <a:ext cx="1440160" cy="864096"/>
          </a:xfrm>
          <a:prstGeom prst="wedgeRoundRectCallout">
            <a:avLst>
              <a:gd name="adj1" fmla="val -81356"/>
              <a:gd name="adj2" fmla="val 95377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Električni gradniki</a:t>
            </a:r>
          </a:p>
        </p:txBody>
      </p:sp>
      <p:sp>
        <p:nvSpPr>
          <p:cNvPr id="5" name="Oblaček govora: pravokotnik z zaobljenimi vogali 4">
            <a:extLst>
              <a:ext uri="{FF2B5EF4-FFF2-40B4-BE49-F238E27FC236}">
                <a16:creationId xmlns:a16="http://schemas.microsoft.com/office/drawing/2014/main" id="{D25DFFE7-5F70-4AE1-A2D6-6E0489819892}"/>
              </a:ext>
            </a:extLst>
          </p:cNvPr>
          <p:cNvSpPr/>
          <p:nvPr/>
        </p:nvSpPr>
        <p:spPr>
          <a:xfrm>
            <a:off x="6636060" y="1296624"/>
            <a:ext cx="1440160" cy="864096"/>
          </a:xfrm>
          <a:prstGeom prst="wedgeRoundRectCallout">
            <a:avLst>
              <a:gd name="adj1" fmla="val 141794"/>
              <a:gd name="adj2" fmla="val -325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Nastavitve prikaza</a:t>
            </a:r>
          </a:p>
        </p:txBody>
      </p:sp>
      <p:sp>
        <p:nvSpPr>
          <p:cNvPr id="6" name="Oblaček govora: pravokotnik z zaobljenimi vogali 5">
            <a:extLst>
              <a:ext uri="{FF2B5EF4-FFF2-40B4-BE49-F238E27FC236}">
                <a16:creationId xmlns:a16="http://schemas.microsoft.com/office/drawing/2014/main" id="{04BA08EF-1954-46BA-88D0-DD534A02ACE3}"/>
              </a:ext>
            </a:extLst>
          </p:cNvPr>
          <p:cNvSpPr/>
          <p:nvPr/>
        </p:nvSpPr>
        <p:spPr>
          <a:xfrm>
            <a:off x="6701898" y="2348880"/>
            <a:ext cx="1440160" cy="864096"/>
          </a:xfrm>
          <a:prstGeom prst="wedgeRoundRectCallout">
            <a:avLst>
              <a:gd name="adj1" fmla="val 141794"/>
              <a:gd name="adj2" fmla="val -325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Merilni inštrumenti</a:t>
            </a:r>
          </a:p>
        </p:txBody>
      </p:sp>
      <p:sp>
        <p:nvSpPr>
          <p:cNvPr id="7" name="Oblaček govora: pravokotnik z zaobljenimi vogali 6">
            <a:extLst>
              <a:ext uri="{FF2B5EF4-FFF2-40B4-BE49-F238E27FC236}">
                <a16:creationId xmlns:a16="http://schemas.microsoft.com/office/drawing/2014/main" id="{C10F4BA9-5A1F-4DAC-8BE2-9B6BEECDC22E}"/>
              </a:ext>
            </a:extLst>
          </p:cNvPr>
          <p:cNvSpPr/>
          <p:nvPr/>
        </p:nvSpPr>
        <p:spPr>
          <a:xfrm>
            <a:off x="6701898" y="3429000"/>
            <a:ext cx="1440160" cy="1296144"/>
          </a:xfrm>
          <a:prstGeom prst="wedgeRoundRectCallout">
            <a:avLst>
              <a:gd name="adj1" fmla="val 111588"/>
              <a:gd name="adj2" fmla="val -3612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Vključiš upor žice in upor baterije</a:t>
            </a:r>
          </a:p>
        </p:txBody>
      </p:sp>
      <p:sp>
        <p:nvSpPr>
          <p:cNvPr id="8" name="Levi zaviti oklepaj 7">
            <a:extLst>
              <a:ext uri="{FF2B5EF4-FFF2-40B4-BE49-F238E27FC236}">
                <a16:creationId xmlns:a16="http://schemas.microsoft.com/office/drawing/2014/main" id="{2712E6D3-5782-457D-A444-78CF804FA60C}"/>
              </a:ext>
            </a:extLst>
          </p:cNvPr>
          <p:cNvSpPr/>
          <p:nvPr/>
        </p:nvSpPr>
        <p:spPr>
          <a:xfrm>
            <a:off x="9192344" y="3104964"/>
            <a:ext cx="216024" cy="972108"/>
          </a:xfrm>
          <a:prstGeom prst="leftBrace">
            <a:avLst>
              <a:gd name="adj1" fmla="val 8333"/>
              <a:gd name="adj2" fmla="val 50913"/>
            </a:avLst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Oblaček govora: pravokotnik z zaobljenimi vogali 8">
            <a:extLst>
              <a:ext uri="{FF2B5EF4-FFF2-40B4-BE49-F238E27FC236}">
                <a16:creationId xmlns:a16="http://schemas.microsoft.com/office/drawing/2014/main" id="{08536F68-C184-4627-A8E4-6989F47529D2}"/>
              </a:ext>
            </a:extLst>
          </p:cNvPr>
          <p:cNvSpPr/>
          <p:nvPr/>
        </p:nvSpPr>
        <p:spPr>
          <a:xfrm>
            <a:off x="6788460" y="4941168"/>
            <a:ext cx="1440160" cy="1440160"/>
          </a:xfrm>
          <a:prstGeom prst="wedgeRoundRectCallout">
            <a:avLst>
              <a:gd name="adj1" fmla="val 141794"/>
              <a:gd name="adj2" fmla="val -3407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Prikaz risbe z gradniki ali sheme vezave</a:t>
            </a:r>
          </a:p>
        </p:txBody>
      </p:sp>
      <p:sp>
        <p:nvSpPr>
          <p:cNvPr id="11" name="Oblaček govora: pravokotnik z zaobljenimi vogali 10">
            <a:extLst>
              <a:ext uri="{FF2B5EF4-FFF2-40B4-BE49-F238E27FC236}">
                <a16:creationId xmlns:a16="http://schemas.microsoft.com/office/drawing/2014/main" id="{950E822D-FD4C-4AEB-8F51-B8C0B37F3A2E}"/>
              </a:ext>
            </a:extLst>
          </p:cNvPr>
          <p:cNvSpPr/>
          <p:nvPr/>
        </p:nvSpPr>
        <p:spPr>
          <a:xfrm>
            <a:off x="8580276" y="5517232"/>
            <a:ext cx="1440160" cy="864096"/>
          </a:xfrm>
          <a:prstGeom prst="wedgeRoundRectCallout">
            <a:avLst>
              <a:gd name="adj1" fmla="val 115339"/>
              <a:gd name="adj2" fmla="val -1953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Izbriše ves električni krog</a:t>
            </a:r>
          </a:p>
        </p:txBody>
      </p:sp>
    </p:spTree>
    <p:extLst>
      <p:ext uri="{BB962C8B-B14F-4D97-AF65-F5344CB8AC3E}">
        <p14:creationId xmlns:p14="http://schemas.microsoft.com/office/powerpoint/2010/main" val="221294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25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425B2AD-48E5-43E2-AFF4-AB14941CE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499916"/>
          </a:xfrm>
        </p:spPr>
        <p:txBody>
          <a:bodyPr>
            <a:normAutofit fontScale="90000"/>
          </a:bodyPr>
          <a:lstStyle/>
          <a:p>
            <a:r>
              <a:rPr lang="sl-SI" dirty="0"/>
              <a:t>DELO Z GRADNIKI</a:t>
            </a:r>
          </a:p>
        </p:txBody>
      </p:sp>
      <p:grpSp>
        <p:nvGrpSpPr>
          <p:cNvPr id="29" name="Skupina 28">
            <a:extLst>
              <a:ext uri="{FF2B5EF4-FFF2-40B4-BE49-F238E27FC236}">
                <a16:creationId xmlns:a16="http://schemas.microsoft.com/office/drawing/2014/main" id="{BDB9C4FC-8040-4907-9E5F-FF70283608C1}"/>
              </a:ext>
            </a:extLst>
          </p:cNvPr>
          <p:cNvGrpSpPr/>
          <p:nvPr/>
        </p:nvGrpSpPr>
        <p:grpSpPr>
          <a:xfrm>
            <a:off x="193524" y="1677493"/>
            <a:ext cx="2392887" cy="4953429"/>
            <a:chOff x="193524" y="1677493"/>
            <a:chExt cx="2392887" cy="4953429"/>
          </a:xfrm>
        </p:grpSpPr>
        <p:pic>
          <p:nvPicPr>
            <p:cNvPr id="19" name="Slika 18">
              <a:extLst>
                <a:ext uri="{FF2B5EF4-FFF2-40B4-BE49-F238E27FC236}">
                  <a16:creationId xmlns:a16="http://schemas.microsoft.com/office/drawing/2014/main" id="{CEED1C93-CA58-4B51-A30D-F9015664B0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93524" y="1677493"/>
              <a:ext cx="2392887" cy="495342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7" name="Slika 16">
              <a:extLst>
                <a:ext uri="{FF2B5EF4-FFF2-40B4-BE49-F238E27FC236}">
                  <a16:creationId xmlns:a16="http://schemas.microsoft.com/office/drawing/2014/main" id="{47ECE5A1-F5A8-454C-99E6-A1C6112A13D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6884" t="28566" r="27353" b="45623"/>
            <a:stretch/>
          </p:blipFill>
          <p:spPr>
            <a:xfrm rot="15648204">
              <a:off x="1590625" y="3377080"/>
              <a:ext cx="722159" cy="402345"/>
            </a:xfrm>
            <a:prstGeom prst="rect">
              <a:avLst/>
            </a:prstGeom>
          </p:spPr>
        </p:pic>
      </p:grpSp>
      <p:pic>
        <p:nvPicPr>
          <p:cNvPr id="20" name="Slika 19">
            <a:extLst>
              <a:ext uri="{FF2B5EF4-FFF2-40B4-BE49-F238E27FC236}">
                <a16:creationId xmlns:a16="http://schemas.microsoft.com/office/drawing/2014/main" id="{70872E0B-31B6-4461-9D8B-D40B6F21D8F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29956" y="5075200"/>
            <a:ext cx="4268285" cy="15547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Slika 20">
            <a:extLst>
              <a:ext uri="{FF2B5EF4-FFF2-40B4-BE49-F238E27FC236}">
                <a16:creationId xmlns:a16="http://schemas.microsoft.com/office/drawing/2014/main" id="{B6B9759B-8C14-4DA7-BE66-83744739EAD2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7466" y="1967849"/>
            <a:ext cx="4256081" cy="27270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Slika 21">
            <a:extLst>
              <a:ext uri="{FF2B5EF4-FFF2-40B4-BE49-F238E27FC236}">
                <a16:creationId xmlns:a16="http://schemas.microsoft.com/office/drawing/2014/main" id="{28C07DE0-49D2-455E-8C39-8E921F453538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4535" y="1000793"/>
            <a:ext cx="4238172" cy="19341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" name="Oblaček govora: pravokotnik z zaobljenimi vogali 23">
            <a:extLst>
              <a:ext uri="{FF2B5EF4-FFF2-40B4-BE49-F238E27FC236}">
                <a16:creationId xmlns:a16="http://schemas.microsoft.com/office/drawing/2014/main" id="{AEB7469E-3980-461B-8E36-86ED66ABFEDF}"/>
              </a:ext>
            </a:extLst>
          </p:cNvPr>
          <p:cNvSpPr/>
          <p:nvPr/>
        </p:nvSpPr>
        <p:spPr>
          <a:xfrm>
            <a:off x="2099556" y="1014535"/>
            <a:ext cx="2226544" cy="1515381"/>
          </a:xfrm>
          <a:prstGeom prst="wedgeRoundRectCallout">
            <a:avLst>
              <a:gd name="adj1" fmla="val -81356"/>
              <a:gd name="adj2" fmla="val 95377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Dodajanje gradnikov v električni krog (klikni in premakni na ustrezno mesto).</a:t>
            </a:r>
          </a:p>
        </p:txBody>
      </p:sp>
      <p:sp>
        <p:nvSpPr>
          <p:cNvPr id="25" name="Oblaček govora: pravokotnik z zaobljenimi vogali 24">
            <a:extLst>
              <a:ext uri="{FF2B5EF4-FFF2-40B4-BE49-F238E27FC236}">
                <a16:creationId xmlns:a16="http://schemas.microsoft.com/office/drawing/2014/main" id="{D13AB697-4BCD-43C5-8C35-DDA72EF0837D}"/>
              </a:ext>
            </a:extLst>
          </p:cNvPr>
          <p:cNvSpPr/>
          <p:nvPr/>
        </p:nvSpPr>
        <p:spPr>
          <a:xfrm>
            <a:off x="2988046" y="2679409"/>
            <a:ext cx="1440160" cy="1877566"/>
          </a:xfrm>
          <a:prstGeom prst="wedgeRoundRectCallout">
            <a:avLst>
              <a:gd name="adj1" fmla="val 55550"/>
              <a:gd name="adj2" fmla="val 81222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Ko klikneš na gradnik na polju za vezave, se odprejo nastavitve.</a:t>
            </a:r>
          </a:p>
        </p:txBody>
      </p:sp>
      <p:pic>
        <p:nvPicPr>
          <p:cNvPr id="27" name="Slika 26">
            <a:extLst>
              <a:ext uri="{FF2B5EF4-FFF2-40B4-BE49-F238E27FC236}">
                <a16:creationId xmlns:a16="http://schemas.microsoft.com/office/drawing/2014/main" id="{7582DE83-B56A-40B6-A295-C64D4E4C6D5E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76220" y="5314028"/>
            <a:ext cx="2944926" cy="1315963"/>
          </a:xfrm>
          <a:prstGeom prst="rect">
            <a:avLst/>
          </a:prstGeom>
        </p:spPr>
      </p:pic>
      <p:sp>
        <p:nvSpPr>
          <p:cNvPr id="28" name="Oblaček govora: pravokotnik z zaobljenimi vogali 27">
            <a:extLst>
              <a:ext uri="{FF2B5EF4-FFF2-40B4-BE49-F238E27FC236}">
                <a16:creationId xmlns:a16="http://schemas.microsoft.com/office/drawing/2014/main" id="{E0AB4D97-A80D-41AA-ADEF-A9585E0AB862}"/>
              </a:ext>
            </a:extLst>
          </p:cNvPr>
          <p:cNvSpPr/>
          <p:nvPr/>
        </p:nvSpPr>
        <p:spPr>
          <a:xfrm>
            <a:off x="9771932" y="3189661"/>
            <a:ext cx="2226544" cy="1769501"/>
          </a:xfrm>
          <a:prstGeom prst="wedgeRoundRectCallout">
            <a:avLst>
              <a:gd name="adj1" fmla="val -58683"/>
              <a:gd name="adj2" fmla="val 9034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Premikanje gradnikov: ko je gradnik izbran, ga premakneš (klikni in premakni na ustrezno mesto).</a:t>
            </a:r>
          </a:p>
        </p:txBody>
      </p:sp>
    </p:spTree>
    <p:extLst>
      <p:ext uri="{BB962C8B-B14F-4D97-AF65-F5344CB8AC3E}">
        <p14:creationId xmlns:p14="http://schemas.microsoft.com/office/powerpoint/2010/main" val="144987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75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25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4" grpId="0" animBg="1"/>
      <p:bldP spid="25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6E9D839-8B92-43A1-AE58-FAD370CD2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3179"/>
          </a:xfrm>
        </p:spPr>
        <p:txBody>
          <a:bodyPr>
            <a:normAutofit fontScale="90000"/>
          </a:bodyPr>
          <a:lstStyle/>
          <a:p>
            <a:r>
              <a:rPr lang="sl-SI" dirty="0"/>
              <a:t>DELO Z VODNIKI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6EE9794-1A0B-47CF-BF50-2E260124B10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6707" y="3844991"/>
            <a:ext cx="2637026" cy="2500333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D6DC4E4F-AE85-40EE-80EB-36939131BF9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8112" y="2626631"/>
            <a:ext cx="2641449" cy="971108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C9BE3F93-6AF1-49F3-80F9-EC91C4B3AF2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78903" y="1429377"/>
            <a:ext cx="2728564" cy="894388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3D1694D6-9219-4FB5-B0D5-89B8A3E94B42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9843" r="20111"/>
          <a:stretch/>
        </p:blipFill>
        <p:spPr>
          <a:xfrm>
            <a:off x="6087141" y="2690573"/>
            <a:ext cx="2737424" cy="1700872"/>
          </a:xfrm>
          <a:prstGeom prst="rect">
            <a:avLst/>
          </a:prstGeom>
        </p:spPr>
      </p:pic>
      <p:grpSp>
        <p:nvGrpSpPr>
          <p:cNvPr id="22" name="Skupina 21">
            <a:extLst>
              <a:ext uri="{FF2B5EF4-FFF2-40B4-BE49-F238E27FC236}">
                <a16:creationId xmlns:a16="http://schemas.microsoft.com/office/drawing/2014/main" id="{DD42AEE3-1490-4BD1-BEA8-DEC6AF48B8E2}"/>
              </a:ext>
            </a:extLst>
          </p:cNvPr>
          <p:cNvGrpSpPr/>
          <p:nvPr/>
        </p:nvGrpSpPr>
        <p:grpSpPr>
          <a:xfrm>
            <a:off x="352286" y="1556792"/>
            <a:ext cx="2641447" cy="1110890"/>
            <a:chOff x="352286" y="1556792"/>
            <a:chExt cx="2641447" cy="1110890"/>
          </a:xfrm>
        </p:grpSpPr>
        <p:pic>
          <p:nvPicPr>
            <p:cNvPr id="3" name="Slika 2">
              <a:extLst>
                <a:ext uri="{FF2B5EF4-FFF2-40B4-BE49-F238E27FC236}">
                  <a16:creationId xmlns:a16="http://schemas.microsoft.com/office/drawing/2014/main" id="{F19B5673-75BF-49B0-ADD8-47555D82A7A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2286" y="1556792"/>
              <a:ext cx="2641447" cy="864899"/>
            </a:xfrm>
            <a:prstGeom prst="rect">
              <a:avLst/>
            </a:prstGeom>
          </p:spPr>
        </p:pic>
        <p:pic>
          <p:nvPicPr>
            <p:cNvPr id="13" name="Slika 12">
              <a:extLst>
                <a:ext uri="{FF2B5EF4-FFF2-40B4-BE49-F238E27FC236}">
                  <a16:creationId xmlns:a16="http://schemas.microsoft.com/office/drawing/2014/main" id="{C1CB6901-C34E-4BCA-9AEE-F55C3E9667E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6884" t="28566" r="27353" b="45623"/>
            <a:stretch/>
          </p:blipFill>
          <p:spPr>
            <a:xfrm rot="15648204">
              <a:off x="2335071" y="2199844"/>
              <a:ext cx="600893" cy="334783"/>
            </a:xfrm>
            <a:prstGeom prst="rect">
              <a:avLst/>
            </a:prstGeom>
          </p:spPr>
        </p:pic>
      </p:grpSp>
      <p:sp>
        <p:nvSpPr>
          <p:cNvPr id="14" name="Oblaček govora: pravokotnik z zaobljenimi vogali 13">
            <a:extLst>
              <a:ext uri="{FF2B5EF4-FFF2-40B4-BE49-F238E27FC236}">
                <a16:creationId xmlns:a16="http://schemas.microsoft.com/office/drawing/2014/main" id="{3881CDE1-B456-45D5-8E8D-68DCBC82F785}"/>
              </a:ext>
            </a:extLst>
          </p:cNvPr>
          <p:cNvSpPr/>
          <p:nvPr/>
        </p:nvSpPr>
        <p:spPr>
          <a:xfrm>
            <a:off x="3684611" y="1205603"/>
            <a:ext cx="1440160" cy="1304318"/>
          </a:xfrm>
          <a:prstGeom prst="wedgeRoundRectCallout">
            <a:avLst>
              <a:gd name="adj1" fmla="val -102520"/>
              <a:gd name="adj2" fmla="val 23081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Dodajanje vodnika (klik-drži premikaj)</a:t>
            </a:r>
          </a:p>
        </p:txBody>
      </p:sp>
      <p:sp>
        <p:nvSpPr>
          <p:cNvPr id="15" name="Oblaček govora: pravokotnik z zaobljenimi vogali 14">
            <a:extLst>
              <a:ext uri="{FF2B5EF4-FFF2-40B4-BE49-F238E27FC236}">
                <a16:creationId xmlns:a16="http://schemas.microsoft.com/office/drawing/2014/main" id="{5480E9D2-FDFE-4AD6-8BF5-12CDB7EA7911}"/>
              </a:ext>
            </a:extLst>
          </p:cNvPr>
          <p:cNvSpPr/>
          <p:nvPr/>
        </p:nvSpPr>
        <p:spPr>
          <a:xfrm>
            <a:off x="3684611" y="2717220"/>
            <a:ext cx="1440160" cy="864096"/>
          </a:xfrm>
          <a:prstGeom prst="wedgeRoundRectCallout">
            <a:avLst>
              <a:gd name="adj1" fmla="val -109134"/>
              <a:gd name="adj2" fmla="val 1711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Spoj vodnika</a:t>
            </a:r>
          </a:p>
        </p:txBody>
      </p:sp>
      <p:sp>
        <p:nvSpPr>
          <p:cNvPr id="16" name="Oblaček govora: pravokotnik z zaobljenimi vogali 15">
            <a:extLst>
              <a:ext uri="{FF2B5EF4-FFF2-40B4-BE49-F238E27FC236}">
                <a16:creationId xmlns:a16="http://schemas.microsoft.com/office/drawing/2014/main" id="{869C8A66-484E-4CB2-9072-A5C95F34568C}"/>
              </a:ext>
            </a:extLst>
          </p:cNvPr>
          <p:cNvSpPr/>
          <p:nvPr/>
        </p:nvSpPr>
        <p:spPr>
          <a:xfrm>
            <a:off x="3597476" y="4337719"/>
            <a:ext cx="2326013" cy="1836204"/>
          </a:xfrm>
          <a:prstGeom prst="wedgeRoundRectCallout">
            <a:avLst>
              <a:gd name="adj1" fmla="val -94422"/>
              <a:gd name="adj2" fmla="val 50402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Odstranjevanje (brisanje) vodnika: klikni na vodnik, da se rumeno obrobi nato pa klikni na koš.</a:t>
            </a:r>
          </a:p>
        </p:txBody>
      </p:sp>
      <p:sp>
        <p:nvSpPr>
          <p:cNvPr id="17" name="Oblaček govora: pravokotnik z zaobljenimi vogali 16">
            <a:extLst>
              <a:ext uri="{FF2B5EF4-FFF2-40B4-BE49-F238E27FC236}">
                <a16:creationId xmlns:a16="http://schemas.microsoft.com/office/drawing/2014/main" id="{7E375B03-7BCA-491D-A071-9DD746F49CF2}"/>
              </a:ext>
            </a:extLst>
          </p:cNvPr>
          <p:cNvSpPr/>
          <p:nvPr/>
        </p:nvSpPr>
        <p:spPr>
          <a:xfrm>
            <a:off x="9513701" y="267335"/>
            <a:ext cx="2326013" cy="1836204"/>
          </a:xfrm>
          <a:prstGeom prst="wedgeRoundRectCallout">
            <a:avLst>
              <a:gd name="adj1" fmla="val -94422"/>
              <a:gd name="adj2" fmla="val 50402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Podaljševanje (krajšanje) vodnika: klikni v krožec na koncu vodnika in vleci v smeri vodnika naprej ali nazaj.</a:t>
            </a:r>
          </a:p>
        </p:txBody>
      </p:sp>
      <p:pic>
        <p:nvPicPr>
          <p:cNvPr id="18" name="Slika 17">
            <a:extLst>
              <a:ext uri="{FF2B5EF4-FFF2-40B4-BE49-F238E27FC236}">
                <a16:creationId xmlns:a16="http://schemas.microsoft.com/office/drawing/2014/main" id="{E7A8905D-212C-4DC9-9022-CA70FFA0FF3F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000" y="4528574"/>
            <a:ext cx="2728564" cy="1953626"/>
          </a:xfrm>
          <a:prstGeom prst="rect">
            <a:avLst/>
          </a:prstGeom>
        </p:spPr>
      </p:pic>
      <p:sp>
        <p:nvSpPr>
          <p:cNvPr id="19" name="Desni zaviti oklepaj 18">
            <a:extLst>
              <a:ext uri="{FF2B5EF4-FFF2-40B4-BE49-F238E27FC236}">
                <a16:creationId xmlns:a16="http://schemas.microsoft.com/office/drawing/2014/main" id="{CB3EB2AD-738F-4201-8E74-89C21F234BF3}"/>
              </a:ext>
            </a:extLst>
          </p:cNvPr>
          <p:cNvSpPr/>
          <p:nvPr/>
        </p:nvSpPr>
        <p:spPr>
          <a:xfrm>
            <a:off x="8727899" y="3429000"/>
            <a:ext cx="394828" cy="2016224"/>
          </a:xfrm>
          <a:prstGeom prst="rightBrace">
            <a:avLst>
              <a:gd name="adj1" fmla="val 8333"/>
              <a:gd name="adj2" fmla="val 52362"/>
            </a:avLst>
          </a:prstGeom>
          <a:noFill/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0" name="Oblaček govora: pravokotnik z zaobljenimi vogali 19">
            <a:extLst>
              <a:ext uri="{FF2B5EF4-FFF2-40B4-BE49-F238E27FC236}">
                <a16:creationId xmlns:a16="http://schemas.microsoft.com/office/drawing/2014/main" id="{6B6C2933-EEE5-4C01-84A0-44D6D140BE80}"/>
              </a:ext>
            </a:extLst>
          </p:cNvPr>
          <p:cNvSpPr/>
          <p:nvPr/>
        </p:nvSpPr>
        <p:spPr>
          <a:xfrm>
            <a:off x="9530798" y="3861048"/>
            <a:ext cx="2326013" cy="2186123"/>
          </a:xfrm>
          <a:prstGeom prst="wedgeRoundRectCallout">
            <a:avLst>
              <a:gd name="adj1" fmla="val -69033"/>
              <a:gd name="adj2" fmla="val -2229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Spreminjanje smeri vodnika: dodaj nov vodnik, klikni v krožec na koncu vodnika in vleci v smeri, ki bi jo naj imel vodnik.</a:t>
            </a:r>
          </a:p>
        </p:txBody>
      </p:sp>
    </p:spTree>
    <p:extLst>
      <p:ext uri="{BB962C8B-B14F-4D97-AF65-F5344CB8AC3E}">
        <p14:creationId xmlns:p14="http://schemas.microsoft.com/office/powerpoint/2010/main" val="40177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75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25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75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25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B6F93C-2D74-4082-A0CE-00BDEA2E0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626" y="150124"/>
            <a:ext cx="10515600" cy="683891"/>
          </a:xfrm>
        </p:spPr>
        <p:txBody>
          <a:bodyPr>
            <a:normAutofit fontScale="90000"/>
          </a:bodyPr>
          <a:lstStyle/>
          <a:p>
            <a:r>
              <a:rPr lang="sl-SI" dirty="0"/>
              <a:t>ELEKTRIČNI KROG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31D3EC39-46CD-4E0E-83BD-63E385B56AC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9916" y="2056462"/>
            <a:ext cx="2056622" cy="1234969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7F2F0F7F-1C9C-40D1-B842-9BFD310D4A7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3372" y="2733998"/>
            <a:ext cx="3996445" cy="2967658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E3F9460D-AB73-4E57-B5E1-5B7B7316155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52184" y="1722675"/>
            <a:ext cx="3632568" cy="3412650"/>
          </a:xfrm>
          <a:prstGeom prst="rect">
            <a:avLst/>
          </a:prstGeom>
        </p:spPr>
      </p:pic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E7CE8802-55E6-40BD-A672-0345DB55B3F9}"/>
              </a:ext>
            </a:extLst>
          </p:cNvPr>
          <p:cNvSpPr txBox="1"/>
          <p:nvPr/>
        </p:nvSpPr>
        <p:spPr>
          <a:xfrm>
            <a:off x="238626" y="2269786"/>
            <a:ext cx="4311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Sestavi električni krog, kot ga prikazuje slika.</a:t>
            </a:r>
          </a:p>
        </p:txBody>
      </p:sp>
      <p:sp>
        <p:nvSpPr>
          <p:cNvPr id="11" name="Oblaček govora: pravokotnik z zaobljenimi vogali 10">
            <a:extLst>
              <a:ext uri="{FF2B5EF4-FFF2-40B4-BE49-F238E27FC236}">
                <a16:creationId xmlns:a16="http://schemas.microsoft.com/office/drawing/2014/main" id="{1E68645D-4588-4C55-9225-2D545C24E694}"/>
              </a:ext>
            </a:extLst>
          </p:cNvPr>
          <p:cNvSpPr/>
          <p:nvPr/>
        </p:nvSpPr>
        <p:spPr>
          <a:xfrm>
            <a:off x="5339916" y="463817"/>
            <a:ext cx="2196244" cy="864096"/>
          </a:xfrm>
          <a:prstGeom prst="wedgeRoundRectCallout">
            <a:avLst>
              <a:gd name="adj1" fmla="val -9189"/>
              <a:gd name="adj2" fmla="val 126241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Vklop – izklop stikala: klikni na stikalo!</a:t>
            </a:r>
          </a:p>
        </p:txBody>
      </p:sp>
      <p:sp>
        <p:nvSpPr>
          <p:cNvPr id="12" name="Oblaček govora: pravokotnik z zaobljenimi vogali 11">
            <a:extLst>
              <a:ext uri="{FF2B5EF4-FFF2-40B4-BE49-F238E27FC236}">
                <a16:creationId xmlns:a16="http://schemas.microsoft.com/office/drawing/2014/main" id="{AC45BD6F-9FB3-4686-9661-9F1C0F47CE8B}"/>
              </a:ext>
            </a:extLst>
          </p:cNvPr>
          <p:cNvSpPr/>
          <p:nvPr/>
        </p:nvSpPr>
        <p:spPr>
          <a:xfrm>
            <a:off x="6654062" y="5632833"/>
            <a:ext cx="2196244" cy="1039712"/>
          </a:xfrm>
          <a:prstGeom prst="wedgeRoundRectCallout">
            <a:avLst>
              <a:gd name="adj1" fmla="val 59140"/>
              <a:gd name="adj2" fmla="val -10289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Spreminjaj električno napetost izvira (baterije) </a:t>
            </a:r>
          </a:p>
        </p:txBody>
      </p:sp>
    </p:spTree>
    <p:extLst>
      <p:ext uri="{BB962C8B-B14F-4D97-AF65-F5344CB8AC3E}">
        <p14:creationId xmlns:p14="http://schemas.microsoft.com/office/powerpoint/2010/main" val="3308235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25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7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B6F93C-2D74-4082-A0CE-00BDEA2E0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626" y="150124"/>
            <a:ext cx="10515600" cy="683891"/>
          </a:xfrm>
        </p:spPr>
        <p:txBody>
          <a:bodyPr>
            <a:normAutofit fontScale="90000"/>
          </a:bodyPr>
          <a:lstStyle/>
          <a:p>
            <a:r>
              <a:rPr lang="sl-SI" dirty="0"/>
              <a:t>SESTAVI ELEKTRIČNI KROG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7F2F0F7F-1C9C-40D1-B842-9BFD310D4A7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2044" y="1268760"/>
            <a:ext cx="3787789" cy="2812715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EFA9699E-8D8C-4529-849D-2BF2D3FD37B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0636" y="1268760"/>
            <a:ext cx="3787790" cy="2827910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03BBC358-B44E-4B04-9257-045DD1AE63D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626" y="1268760"/>
            <a:ext cx="1196444" cy="4953429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A48E135A-F166-465A-911B-390AEDB0437A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31867" y="4762985"/>
            <a:ext cx="2621507" cy="1729890"/>
          </a:xfrm>
          <a:prstGeom prst="rect">
            <a:avLst/>
          </a:prstGeom>
        </p:spPr>
      </p:pic>
      <p:sp>
        <p:nvSpPr>
          <p:cNvPr id="9" name="Oblaček govora: pravokotnik z zaobljenimi vogali 8">
            <a:extLst>
              <a:ext uri="{FF2B5EF4-FFF2-40B4-BE49-F238E27FC236}">
                <a16:creationId xmlns:a16="http://schemas.microsoft.com/office/drawing/2014/main" id="{D57D9BE2-DED2-4257-A172-C22663848B32}"/>
              </a:ext>
            </a:extLst>
          </p:cNvPr>
          <p:cNvSpPr/>
          <p:nvPr/>
        </p:nvSpPr>
        <p:spPr>
          <a:xfrm>
            <a:off x="10513214" y="3565732"/>
            <a:ext cx="1440160" cy="864096"/>
          </a:xfrm>
          <a:prstGeom prst="wedgeRoundRectCallout">
            <a:avLst>
              <a:gd name="adj1" fmla="val -17201"/>
              <a:gd name="adj2" fmla="val 109707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Prikaz sheme</a:t>
            </a:r>
          </a:p>
        </p:txBody>
      </p:sp>
      <p:sp>
        <p:nvSpPr>
          <p:cNvPr id="10" name="Oblaček govora: pravokotnik z zaobljenimi vogali 9">
            <a:extLst>
              <a:ext uri="{FF2B5EF4-FFF2-40B4-BE49-F238E27FC236}">
                <a16:creationId xmlns:a16="http://schemas.microsoft.com/office/drawing/2014/main" id="{25D4A022-32B2-485C-82E2-A90C0210F6F3}"/>
              </a:ext>
            </a:extLst>
          </p:cNvPr>
          <p:cNvSpPr/>
          <p:nvPr/>
        </p:nvSpPr>
        <p:spPr>
          <a:xfrm>
            <a:off x="1882044" y="4977171"/>
            <a:ext cx="1440160" cy="1515703"/>
          </a:xfrm>
          <a:prstGeom prst="wedgeRoundRectCallout">
            <a:avLst>
              <a:gd name="adj1" fmla="val -87308"/>
              <a:gd name="adj2" fmla="val -50128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Tudi v meniju gradnikov se pojavijo simboli</a:t>
            </a:r>
          </a:p>
        </p:txBody>
      </p:sp>
      <p:sp>
        <p:nvSpPr>
          <p:cNvPr id="3" name="Puščica: desno 2">
            <a:extLst>
              <a:ext uri="{FF2B5EF4-FFF2-40B4-BE49-F238E27FC236}">
                <a16:creationId xmlns:a16="http://schemas.microsoft.com/office/drawing/2014/main" id="{A7FFD1A2-2A62-4DD1-8D12-6418ED0C2A0E}"/>
              </a:ext>
            </a:extLst>
          </p:cNvPr>
          <p:cNvSpPr/>
          <p:nvPr/>
        </p:nvSpPr>
        <p:spPr>
          <a:xfrm>
            <a:off x="5754923" y="2614061"/>
            <a:ext cx="666015" cy="3578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0806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7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25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B6F93C-2D74-4082-A0CE-00BDEA2E0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626" y="150124"/>
            <a:ext cx="10515600" cy="683891"/>
          </a:xfrm>
        </p:spPr>
        <p:txBody>
          <a:bodyPr>
            <a:normAutofit fontScale="90000"/>
          </a:bodyPr>
          <a:lstStyle/>
          <a:p>
            <a:r>
              <a:rPr lang="sl-SI" dirty="0"/>
              <a:t>VEZAVA AMPERMETRA V ELEKTRIČNI KROG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7F2F0F7F-1C9C-40D1-B842-9BFD310D4A7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4310" y="1048974"/>
            <a:ext cx="1980220" cy="1470461"/>
          </a:xfrm>
          <a:prstGeom prst="rect">
            <a:avLst/>
          </a:prstGeom>
        </p:spPr>
      </p:pic>
      <p:sp>
        <p:nvSpPr>
          <p:cNvPr id="3" name="Puščica: desno 2">
            <a:extLst>
              <a:ext uri="{FF2B5EF4-FFF2-40B4-BE49-F238E27FC236}">
                <a16:creationId xmlns:a16="http://schemas.microsoft.com/office/drawing/2014/main" id="{A7FFD1A2-2A62-4DD1-8D12-6418ED0C2A0E}"/>
              </a:ext>
            </a:extLst>
          </p:cNvPr>
          <p:cNvSpPr/>
          <p:nvPr/>
        </p:nvSpPr>
        <p:spPr>
          <a:xfrm>
            <a:off x="5721381" y="1376628"/>
            <a:ext cx="666015" cy="3578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11" name="Slika 10">
            <a:extLst>
              <a:ext uri="{FF2B5EF4-FFF2-40B4-BE49-F238E27FC236}">
                <a16:creationId xmlns:a16="http://schemas.microsoft.com/office/drawing/2014/main" id="{003531B7-F694-4FFD-834B-A816F752BDB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19032" y="1082058"/>
            <a:ext cx="2162367" cy="1419736"/>
          </a:xfrm>
          <a:prstGeom prst="rect">
            <a:avLst/>
          </a:prstGeom>
        </p:spPr>
      </p:pic>
      <p:pic>
        <p:nvPicPr>
          <p:cNvPr id="12" name="Slika 11">
            <a:extLst>
              <a:ext uri="{FF2B5EF4-FFF2-40B4-BE49-F238E27FC236}">
                <a16:creationId xmlns:a16="http://schemas.microsoft.com/office/drawing/2014/main" id="{9CA0AD9D-BB9F-4B17-BF76-BB76A2BAE47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62873" y="1045916"/>
            <a:ext cx="2323934" cy="1454366"/>
          </a:xfrm>
          <a:prstGeom prst="rect">
            <a:avLst/>
          </a:prstGeom>
        </p:spPr>
      </p:pic>
      <p:sp>
        <p:nvSpPr>
          <p:cNvPr id="9" name="Oblaček govora: pravokotnik z zaobljenimi vogali 8">
            <a:extLst>
              <a:ext uri="{FF2B5EF4-FFF2-40B4-BE49-F238E27FC236}">
                <a16:creationId xmlns:a16="http://schemas.microsoft.com/office/drawing/2014/main" id="{D57D9BE2-DED2-4257-A172-C22663848B32}"/>
              </a:ext>
            </a:extLst>
          </p:cNvPr>
          <p:cNvSpPr/>
          <p:nvPr/>
        </p:nvSpPr>
        <p:spPr>
          <a:xfrm>
            <a:off x="5199651" y="2634921"/>
            <a:ext cx="2597508" cy="614059"/>
          </a:xfrm>
          <a:prstGeom prst="wedgeRoundRectCallout">
            <a:avLst>
              <a:gd name="adj1" fmla="val -46111"/>
              <a:gd name="adj2" fmla="val -158154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Škarjice na  rumenem polju razklenejo vodnike.</a:t>
            </a:r>
          </a:p>
        </p:txBody>
      </p:sp>
      <p:sp>
        <p:nvSpPr>
          <p:cNvPr id="17" name="Oblaček govora: pravokotnik z zaobljenimi vogali 16">
            <a:extLst>
              <a:ext uri="{FF2B5EF4-FFF2-40B4-BE49-F238E27FC236}">
                <a16:creationId xmlns:a16="http://schemas.microsoft.com/office/drawing/2014/main" id="{7389BDAC-404C-4B1A-B6DF-00727442E6D5}"/>
              </a:ext>
            </a:extLst>
          </p:cNvPr>
          <p:cNvSpPr/>
          <p:nvPr/>
        </p:nvSpPr>
        <p:spPr>
          <a:xfrm>
            <a:off x="8652284" y="2630231"/>
            <a:ext cx="2597508" cy="614059"/>
          </a:xfrm>
          <a:prstGeom prst="wedgeRoundRectCallout">
            <a:avLst>
              <a:gd name="adj1" fmla="val -50145"/>
              <a:gd name="adj2" fmla="val -16125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Navpični vodnik lahko skrajšaš </a:t>
            </a:r>
          </a:p>
        </p:txBody>
      </p:sp>
    </p:spTree>
    <p:extLst>
      <p:ext uri="{BB962C8B-B14F-4D97-AF65-F5344CB8AC3E}">
        <p14:creationId xmlns:p14="http://schemas.microsoft.com/office/powerpoint/2010/main" val="3736634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75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9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B6F93C-2D74-4082-A0CE-00BDEA2E0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626" y="150124"/>
            <a:ext cx="10515600" cy="683891"/>
          </a:xfrm>
        </p:spPr>
        <p:txBody>
          <a:bodyPr>
            <a:normAutofit fontScale="90000"/>
          </a:bodyPr>
          <a:lstStyle/>
          <a:p>
            <a:r>
              <a:rPr lang="sl-SI" dirty="0"/>
              <a:t>VEZAVA VOLTMETRA V ELEKTRIČNI KROG</a:t>
            </a:r>
          </a:p>
        </p:txBody>
      </p:sp>
      <p:sp>
        <p:nvSpPr>
          <p:cNvPr id="18" name="Oblaček govora: pravokotnik z zaobljenimi vogali 17">
            <a:extLst>
              <a:ext uri="{FF2B5EF4-FFF2-40B4-BE49-F238E27FC236}">
                <a16:creationId xmlns:a16="http://schemas.microsoft.com/office/drawing/2014/main" id="{34B9052E-DC5D-4B8A-84BD-AA2EE9F4C280}"/>
              </a:ext>
            </a:extLst>
          </p:cNvPr>
          <p:cNvSpPr/>
          <p:nvPr/>
        </p:nvSpPr>
        <p:spPr>
          <a:xfrm>
            <a:off x="5500109" y="5265204"/>
            <a:ext cx="2597508" cy="1227142"/>
          </a:xfrm>
          <a:prstGeom prst="wedgeRoundRectCallout">
            <a:avLst>
              <a:gd name="adj1" fmla="val 77100"/>
              <a:gd name="adj2" fmla="val -4019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Voltmeter lahko prestaviš kamor koli na polju.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DC4DEAE6-20DE-4A8C-9058-13690350FA6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4290" y="1680529"/>
            <a:ext cx="2780514" cy="2666295"/>
          </a:xfrm>
          <a:prstGeom prst="rect">
            <a:avLst/>
          </a:prstGeom>
        </p:spPr>
      </p:pic>
      <p:grpSp>
        <p:nvGrpSpPr>
          <p:cNvPr id="7" name="Skupina 6">
            <a:extLst>
              <a:ext uri="{FF2B5EF4-FFF2-40B4-BE49-F238E27FC236}">
                <a16:creationId xmlns:a16="http://schemas.microsoft.com/office/drawing/2014/main" id="{71C3321F-986D-4CA7-B33A-376C0782D58E}"/>
              </a:ext>
            </a:extLst>
          </p:cNvPr>
          <p:cNvGrpSpPr/>
          <p:nvPr/>
        </p:nvGrpSpPr>
        <p:grpSpPr>
          <a:xfrm>
            <a:off x="4868291" y="1637841"/>
            <a:ext cx="2665697" cy="2751670"/>
            <a:chOff x="3816709" y="2324591"/>
            <a:chExt cx="2681696" cy="3007742"/>
          </a:xfrm>
        </p:grpSpPr>
        <p:pic>
          <p:nvPicPr>
            <p:cNvPr id="6" name="Slika 5">
              <a:extLst>
                <a:ext uri="{FF2B5EF4-FFF2-40B4-BE49-F238E27FC236}">
                  <a16:creationId xmlns:a16="http://schemas.microsoft.com/office/drawing/2014/main" id="{98D09B84-946F-48CA-A9F8-F9CDD551010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816709" y="2384884"/>
              <a:ext cx="2681696" cy="2947449"/>
            </a:xfrm>
            <a:prstGeom prst="rect">
              <a:avLst/>
            </a:prstGeom>
          </p:spPr>
        </p:pic>
        <p:sp>
          <p:nvSpPr>
            <p:cNvPr id="22" name="Pravokotnik 21">
              <a:extLst>
                <a:ext uri="{FF2B5EF4-FFF2-40B4-BE49-F238E27FC236}">
                  <a16:creationId xmlns:a16="http://schemas.microsoft.com/office/drawing/2014/main" id="{F376EE37-CD09-4220-9243-1142956AFE95}"/>
                </a:ext>
              </a:extLst>
            </p:cNvPr>
            <p:cNvSpPr/>
            <p:nvPr/>
          </p:nvSpPr>
          <p:spPr>
            <a:xfrm rot="16375757" flipH="1">
              <a:off x="4078606" y="2491184"/>
              <a:ext cx="1102628" cy="7694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l-SI" sz="4400" dirty="0">
                  <a:ln>
                    <a:solidFill>
                      <a:srgbClr val="FFFF00"/>
                    </a:solidFill>
                  </a:ln>
                  <a:solidFill>
                    <a:schemeClr val="bg1"/>
                  </a:solidFill>
                  <a:sym typeface="Wingdings 2" panose="05020102010507070707" pitchFamily="18" charset="2"/>
                </a:rPr>
                <a:t></a:t>
              </a:r>
              <a:endParaRPr lang="sl-SI" sz="6000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pic>
        <p:nvPicPr>
          <p:cNvPr id="8" name="Slika 7">
            <a:extLst>
              <a:ext uri="{FF2B5EF4-FFF2-40B4-BE49-F238E27FC236}">
                <a16:creationId xmlns:a16="http://schemas.microsoft.com/office/drawing/2014/main" id="{AD3A4FEE-64BA-43F7-B43A-D6E4EC4AACD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43172" y="1680528"/>
            <a:ext cx="2834538" cy="2666295"/>
          </a:xfrm>
          <a:prstGeom prst="rect">
            <a:avLst/>
          </a:prstGeom>
        </p:spPr>
      </p:pic>
      <p:grpSp>
        <p:nvGrpSpPr>
          <p:cNvPr id="25" name="Skupina 24">
            <a:extLst>
              <a:ext uri="{FF2B5EF4-FFF2-40B4-BE49-F238E27FC236}">
                <a16:creationId xmlns:a16="http://schemas.microsoft.com/office/drawing/2014/main" id="{B4102C54-C14D-4745-A64F-EC891D35D101}"/>
              </a:ext>
            </a:extLst>
          </p:cNvPr>
          <p:cNvGrpSpPr/>
          <p:nvPr/>
        </p:nvGrpSpPr>
        <p:grpSpPr>
          <a:xfrm>
            <a:off x="8843172" y="4623652"/>
            <a:ext cx="2834538" cy="2045708"/>
            <a:chOff x="3492515" y="4304908"/>
            <a:chExt cx="2927521" cy="2119707"/>
          </a:xfrm>
        </p:grpSpPr>
        <p:pic>
          <p:nvPicPr>
            <p:cNvPr id="23" name="Slika 22">
              <a:extLst>
                <a:ext uri="{FF2B5EF4-FFF2-40B4-BE49-F238E27FC236}">
                  <a16:creationId xmlns:a16="http://schemas.microsoft.com/office/drawing/2014/main" id="{A86E905F-557E-48B0-9BFE-C4ABA1E06A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92515" y="4304908"/>
              <a:ext cx="2927521" cy="2119707"/>
            </a:xfrm>
            <a:prstGeom prst="rect">
              <a:avLst/>
            </a:prstGeom>
          </p:spPr>
        </p:pic>
        <p:sp>
          <p:nvSpPr>
            <p:cNvPr id="24" name="Pravokotnik 23">
              <a:extLst>
                <a:ext uri="{FF2B5EF4-FFF2-40B4-BE49-F238E27FC236}">
                  <a16:creationId xmlns:a16="http://schemas.microsoft.com/office/drawing/2014/main" id="{03A7CFE1-8A72-40B4-906F-511DD9813831}"/>
                </a:ext>
              </a:extLst>
            </p:cNvPr>
            <p:cNvSpPr/>
            <p:nvPr/>
          </p:nvSpPr>
          <p:spPr>
            <a:xfrm rot="16375757" flipH="1">
              <a:off x="3551052" y="4682698"/>
              <a:ext cx="1008753" cy="7648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l-SI" sz="4400" dirty="0">
                  <a:ln>
                    <a:solidFill>
                      <a:srgbClr val="FFFF00"/>
                    </a:solidFill>
                  </a:ln>
                  <a:solidFill>
                    <a:schemeClr val="bg1"/>
                  </a:solidFill>
                  <a:sym typeface="Wingdings 2" panose="05020102010507070707" pitchFamily="18" charset="2"/>
                </a:rPr>
                <a:t></a:t>
              </a:r>
              <a:endParaRPr lang="sl-SI" sz="6000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</a:endParaRPr>
            </a:p>
          </p:txBody>
        </p:sp>
      </p:grpSp>
      <p:sp>
        <p:nvSpPr>
          <p:cNvPr id="19" name="Oblaček govora: pravokotnik z zaobljenimi vogali 18">
            <a:extLst>
              <a:ext uri="{FF2B5EF4-FFF2-40B4-BE49-F238E27FC236}">
                <a16:creationId xmlns:a16="http://schemas.microsoft.com/office/drawing/2014/main" id="{0ADAB93F-6C41-4194-A7B5-852EB0FCFA6C}"/>
              </a:ext>
            </a:extLst>
          </p:cNvPr>
          <p:cNvSpPr/>
          <p:nvPr/>
        </p:nvSpPr>
        <p:spPr>
          <a:xfrm>
            <a:off x="904982" y="934973"/>
            <a:ext cx="1600496" cy="614059"/>
          </a:xfrm>
          <a:prstGeom prst="wedgeRoundRectCallout">
            <a:avLst>
              <a:gd name="adj1" fmla="val 15914"/>
              <a:gd name="adj2" fmla="val 12260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Dodajanje voltmetra.</a:t>
            </a:r>
          </a:p>
        </p:txBody>
      </p:sp>
      <p:sp>
        <p:nvSpPr>
          <p:cNvPr id="17" name="Oblaček govora: pravokotnik z zaobljenimi vogali 16">
            <a:extLst>
              <a:ext uri="{FF2B5EF4-FFF2-40B4-BE49-F238E27FC236}">
                <a16:creationId xmlns:a16="http://schemas.microsoft.com/office/drawing/2014/main" id="{7389BDAC-404C-4B1A-B6DF-00727442E6D5}"/>
              </a:ext>
            </a:extLst>
          </p:cNvPr>
          <p:cNvSpPr/>
          <p:nvPr/>
        </p:nvSpPr>
        <p:spPr>
          <a:xfrm>
            <a:off x="4032665" y="967874"/>
            <a:ext cx="2927521" cy="614059"/>
          </a:xfrm>
          <a:prstGeom prst="wedgeRoundRectCallout">
            <a:avLst>
              <a:gd name="adj1" fmla="val -1636"/>
              <a:gd name="adj2" fmla="val 11019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Merilni konici premakni na ustrezno mesto.</a:t>
            </a:r>
          </a:p>
        </p:txBody>
      </p:sp>
      <p:sp>
        <p:nvSpPr>
          <p:cNvPr id="9" name="Oblaček govora: pravokotnik z zaobljenimi vogali 8">
            <a:extLst>
              <a:ext uri="{FF2B5EF4-FFF2-40B4-BE49-F238E27FC236}">
                <a16:creationId xmlns:a16="http://schemas.microsoft.com/office/drawing/2014/main" id="{D57D9BE2-DED2-4257-A172-C22663848B32}"/>
              </a:ext>
            </a:extLst>
          </p:cNvPr>
          <p:cNvSpPr/>
          <p:nvPr/>
        </p:nvSpPr>
        <p:spPr>
          <a:xfrm>
            <a:off x="8689510" y="930788"/>
            <a:ext cx="2597508" cy="614059"/>
          </a:xfrm>
          <a:prstGeom prst="wedgeRoundRectCallout">
            <a:avLst>
              <a:gd name="adj1" fmla="val -2474"/>
              <a:gd name="adj2" fmla="val 147424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Vključi stikalo in izmeri električno napetost.</a:t>
            </a:r>
          </a:p>
        </p:txBody>
      </p:sp>
    </p:spTree>
    <p:extLst>
      <p:ext uri="{BB962C8B-B14F-4D97-AF65-F5344CB8AC3E}">
        <p14:creationId xmlns:p14="http://schemas.microsoft.com/office/powerpoint/2010/main" val="4076910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75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25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 animBg="1"/>
      <p:bldP spid="19" grpId="0" animBg="1"/>
      <p:bldP spid="17" grpId="0" animBg="1"/>
      <p:bldP spid="9" grpId="0" animBg="1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373</Words>
  <Application>Microsoft Office PowerPoint</Application>
  <PresentationFormat>Širokozaslonsko</PresentationFormat>
  <Paragraphs>56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Officeova tema</vt:lpstr>
      <vt:lpstr>EKSPERIMENTALNO DELO 7. razred: INTERAKTIVNA ZBIRKA PhET INTERACTIVE SIMULATIONS</vt:lpstr>
      <vt:lpstr>SPLETNA POVEZAVA DO INTERAKTIVNE ZBIRKE</vt:lpstr>
      <vt:lpstr>0KNO „NAPREDNO“</vt:lpstr>
      <vt:lpstr>DELO Z GRADNIKI</vt:lpstr>
      <vt:lpstr>DELO Z VODNIKI</vt:lpstr>
      <vt:lpstr>ELEKTRIČNI KROG</vt:lpstr>
      <vt:lpstr>SESTAVI ELEKTRIČNI KROG</vt:lpstr>
      <vt:lpstr>VEZAVA AMPERMETRA V ELEKTRIČNI KROG</vt:lpstr>
      <vt:lpstr>VEZAVA VOLTMETRA V ELEKTRIČNI KROG</vt:lpstr>
      <vt:lpstr>Merjenje električnega toka in napetosti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EKSPERIMENTALNO DELO: VIRTUALNA ZBIRKA</dc:title>
  <dc:creator>Martin Knuplež</dc:creator>
  <cp:lastModifiedBy>Martin Knuplež</cp:lastModifiedBy>
  <cp:revision>37</cp:revision>
  <dcterms:created xsi:type="dcterms:W3CDTF">2020-03-30T06:33:09Z</dcterms:created>
  <dcterms:modified xsi:type="dcterms:W3CDTF">2020-05-06T12:35:15Z</dcterms:modified>
</cp:coreProperties>
</file>