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271" r:id="rId3"/>
    <p:sldId id="272" r:id="rId4"/>
    <p:sldId id="273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0F38F8-DE9E-467E-84A7-8E66B873F815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3A373-DA8E-40D4-9052-7E400BA4EAD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3356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854D3CB-E23F-45DE-8D52-CB74137E58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C53A759-3AD7-4CED-A4C6-7BFE965C2B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FD80423-5CD5-4FCE-AAEE-85D03B4FE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1DBC824-43F9-49A5-9846-812F579D0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9E83529-4380-43C7-A5A6-7698FD123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0357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E20954-F1A5-4C30-BDE4-71E321C3A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D9DD165-9353-4298-8408-A0BDF5D13E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03C5ADB-E155-4C2D-BCC1-F056D1E32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804DED5-14EB-4E71-8F00-23A3808A0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8DDB6B5-55F4-46AA-941D-3FCA5E0AD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3476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C5D332B0-28FF-47B7-9F27-6B3DA44BCF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C2EE19F-2286-4C26-BF26-03205F2D0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4F8A80D-F6B2-4285-98D0-22BD7248A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A9FCEA0-F26E-4E75-B78A-165D30B6D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9F4806A-16AA-4500-80F9-5C27F2AF1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8795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8ED83-C335-4FA4-BDA6-179399F756AF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9600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372B-98C9-45C1-B3E4-0BB45466FF19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30022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FC54D-B943-45B3-B5E2-99D8C109FCA4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425642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95B58-2672-420F-A83F-490BC50CA272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8401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1E4B-E72E-4AA2-ADB0-98F0264233BE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220316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E36E0-6D9A-4190-9200-1A7B025678ED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81243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1BB38-EF53-41DB-B574-B2714CC58532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968589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A22FC-E472-4603-8085-7E8C7182AB6E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6177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47179B8-463C-47F8-BD3E-7978712D5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49A1578-9D37-46CE-A401-E36F0DC66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99ABD8A-0EAD-448F-A857-2C2FEFCEC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5A0D537-312F-419C-8942-6EC483CED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332041A-CF60-42A4-BC69-8AB7E08E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373578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8CC9E-CCC7-4B27-9C8A-D0E9DAFC469C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1092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803D-59A1-47A9-A29E-85B68C4F61F4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206530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667A5-1DA1-48F3-B53A-014B6633B534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18166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60F46EE-0725-4714-940F-B07F36FE9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AC5A338-44FB-491E-9AD5-EE7CF9C460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31FF0B8-1CB8-4919-B08D-645F363C3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F491ECA-C27D-459C-AEAB-C7B2E0D00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C801C16-A9CC-41E4-858D-48D8C18FD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0035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433EC1-69C5-449D-8B96-DCC27E195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EB05AFD-CAF2-4A2A-9F63-CA94393E7D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C4D24DF6-557C-4ABB-A633-26A66EACCC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8A4AA0F1-840C-45B9-A741-45508AD13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912AD9F-F609-42C2-A263-2E1E0D01A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B771790E-A822-4533-AB62-8BCF72B8E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311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B53DD1-AA7D-4273-AE3B-279BD2BB2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95D4C92-68B5-4BBC-B144-4B3975EDF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BF9D5A4-ED44-4595-8518-91BBB9D9F5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717AFDF4-16D2-42B3-B339-D9FFD2EB10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7AE40605-3935-43DB-8A9B-E0CB50DA8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40ED7143-0B24-436E-8D17-DFB7E111A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E6C17AED-345B-4C7A-9CA2-D5B081FFA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08E00EDB-7C22-48A5-A6AB-E0B56D569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83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D8EDB8-4F61-4899-9E5F-213F65412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2E2211D5-40C6-4450-BF26-B8E8D6BCF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8CDE4DFC-AD18-4E92-8554-9768FD996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76EC8894-FDF7-4133-A176-6658DF558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91329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D1FD7A58-173A-4964-A56C-7409DFE01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D94A64EC-2E1F-4F37-8DEB-AB52C760B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3F04447F-336D-49F8-923F-02CE4E558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0453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880F6F7-C77D-48A3-AD85-72DCA9ABA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8E266ED-AF03-4E7E-95C8-90643ED3A3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0F068D4-9B7B-435C-BC16-88B34DCC49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8CB97A23-E02A-4952-88C4-305041026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1FD7DCC-097C-4819-A1F9-BF7810E59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28F120F-9CD4-45C4-B855-2EB4C2C9E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014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20F1B20-C29B-4E33-A840-ECBB636C9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FBF87F70-6A22-4E40-AEB2-2D4FAFFFC0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948059C7-6DB0-4D4F-AA3F-34DB5CBA0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9947BAAE-1DCE-4025-AD0D-9AC03C29B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AAB9676-0600-443E-BAF3-223AEEDF4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637E2AC-8F5B-4F37-83B7-9DED12D56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0378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5A9ACA45-A6CB-445F-9300-BB27DAA4F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DC9103C-8D9C-4D87-8979-0E9299A9A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D04A771-6612-4B12-A78B-B2F4DCF1D8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F2E89-322A-49CC-837A-597AFF876553}" type="datetimeFigureOut">
              <a:rPr lang="sl-SI" smtClean="0"/>
              <a:t>7. 02. 2022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3176079-29DB-400A-A842-9F8934148E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AE631D9-E343-4F36-83D3-FEA5D3E353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57E88-F9DC-4903-A300-A3CF8A42E9F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4255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fld id="{9E51A5B0-DD74-4BC7-96D3-901634CACEF2}" type="datetime1">
              <a:rPr lang="sl-SI" smtClean="0">
                <a:solidFill>
                  <a:srgbClr val="D34817">
                    <a:lumMod val="40000"/>
                    <a:lumOff val="60000"/>
                  </a:srgbClr>
                </a:solidFill>
              </a:rPr>
              <a:pPr/>
              <a:t>7. 02. 2022</a:t>
            </a:fld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endParaRPr lang="sl-SI">
              <a:solidFill>
                <a:srgbClr val="D34817">
                  <a:lumMod val="40000"/>
                  <a:lumOff val="6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7173A467-C450-4630-8011-AFCFCC803065}" type="slidenum">
              <a:rPr lang="sl-SI" smtClean="0">
                <a:solidFill>
                  <a:srgbClr val="D34817">
                    <a:lumMod val="60000"/>
                    <a:lumOff val="40000"/>
                  </a:srgbClr>
                </a:solidFill>
              </a:rPr>
              <a:pPr/>
              <a:t>‹#›</a:t>
            </a:fld>
            <a:endParaRPr lang="sl-SI">
              <a:solidFill>
                <a:srgbClr val="D34817">
                  <a:lumMod val="60000"/>
                  <a:lumOff val="4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74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480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300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2707" y="184029"/>
            <a:ext cx="10829581" cy="829523"/>
          </a:xfrm>
        </p:spPr>
        <p:txBody>
          <a:bodyPr>
            <a:normAutofit/>
          </a:bodyPr>
          <a:lstStyle/>
          <a:p>
            <a:r>
              <a:rPr lang="sl-SI" sz="4000" dirty="0"/>
              <a:t>2.1.1 Vrste obremenitev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/>
              <p:cNvSpPr>
                <a:spLocks noGrp="1"/>
              </p:cNvSpPr>
              <p:nvPr>
                <p:ph idx="1"/>
              </p:nvPr>
            </p:nvSpPr>
            <p:spPr>
              <a:xfrm>
                <a:off x="661012" y="1013552"/>
                <a:ext cx="10388906" cy="5585552"/>
              </a:xfrm>
            </p:spPr>
            <p:txBody>
              <a:bodyPr>
                <a:normAutofit/>
              </a:bodyPr>
              <a:lstStyle/>
              <a:p>
                <a:pPr marL="274320" lvl="1" indent="0">
                  <a:buNone/>
                </a:pPr>
                <a:r>
                  <a:rPr lang="sl-SI" sz="2000" b="1" dirty="0"/>
                  <a:t>Obremenitve so vse zunanje sile (točkovne F in enakomerno razporejene sile q) in momenti M, ki povzročajo deformacije telesa. Obnašanje teles je odvisno od vrste obremenitev. Nosilci so lahko obremenjeni s statično ali dinamično obremenitvijo.</a:t>
                </a:r>
              </a:p>
              <a:p>
                <a:pPr marL="274320" lvl="1" indent="0">
                  <a:buNone/>
                </a:pPr>
                <a:endParaRPr lang="sl-SI" sz="2000" b="1" dirty="0"/>
              </a:p>
              <a:p>
                <a:pPr lvl="1"/>
                <a:r>
                  <a:rPr lang="sl-SI" sz="2000" b="1" dirty="0">
                    <a:solidFill>
                      <a:schemeClr val="accent1"/>
                    </a:solidFill>
                  </a:rPr>
                  <a:t>Statična obremenitev (obremenitveni primer I)                                   </a:t>
                </a:r>
                <a:r>
                  <a:rPr lang="sl-SI" sz="2000" b="1" dirty="0">
                    <a:solidFill>
                      <a:schemeClr val="tx2"/>
                    </a:solidFill>
                  </a:rPr>
                  <a:t>Velikost obremenitve naraste od 0 do največje vrednosti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sz="20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sz="20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𝑭</m:t>
                        </m:r>
                      </m:e>
                      <m:sub>
                        <m:r>
                          <a:rPr lang="sl-SI" sz="20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𝒎𝒂𝒌𝒔</m:t>
                        </m:r>
                      </m:sub>
                    </m:sSub>
                  </m:oMath>
                </a14:m>
                <a:r>
                  <a:rPr lang="sl-SI" sz="2000" b="1" dirty="0">
                    <a:solidFill>
                      <a:schemeClr val="tx2"/>
                    </a:solidFill>
                  </a:rPr>
                  <a:t>, ki se s časom spreminja. Takšno obremenitev imenujemo tudi mirujoča obremenitev. Pojavlja se kot teža nosilcev, obremenitev zaradi teže snega, sile vetra…</a:t>
                </a:r>
              </a:p>
              <a:p>
                <a:pPr marL="274320" lvl="1" indent="0">
                  <a:buNone/>
                </a:pPr>
                <a:endParaRPr lang="sl-SI" sz="2200" b="1" dirty="0">
                  <a:solidFill>
                    <a:schemeClr val="tx2"/>
                  </a:solidFill>
                </a:endParaRPr>
              </a:p>
            </p:txBody>
          </p:sp>
        </mc:Choice>
        <mc:Fallback xmlns="">
          <p:sp>
            <p:nvSpPr>
              <p:cNvPr id="3" name="Označba mesta vsebin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1012" y="1013552"/>
                <a:ext cx="10388906" cy="5585552"/>
              </a:xfrm>
              <a:blipFill rotWithShape="0">
                <a:blip r:embed="rId2"/>
                <a:stretch>
                  <a:fillRect t="-109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7880" y="3712684"/>
            <a:ext cx="5394773" cy="314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956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15248" y="308472"/>
            <a:ext cx="10080434" cy="6367750"/>
          </a:xfrm>
        </p:spPr>
        <p:txBody>
          <a:bodyPr>
            <a:normAutofit/>
          </a:bodyPr>
          <a:lstStyle/>
          <a:p>
            <a:r>
              <a:rPr lang="sl-SI" sz="2200" b="1" dirty="0">
                <a:solidFill>
                  <a:schemeClr val="accent1"/>
                </a:solidFill>
                <a:ea typeface="Cambria Math" panose="02040503050406030204" pitchFamily="18" charset="0"/>
              </a:rPr>
              <a:t>Dinamična obremenitev                                                                      </a:t>
            </a:r>
            <a:r>
              <a:rPr lang="sl-SI" sz="2200" b="1" dirty="0" err="1">
                <a:solidFill>
                  <a:schemeClr val="tx2"/>
                </a:solidFill>
                <a:ea typeface="Cambria Math" panose="02040503050406030204" pitchFamily="18" charset="0"/>
              </a:rPr>
              <a:t>Obremenitev</a:t>
            </a:r>
            <a:r>
              <a:rPr lang="sl-SI" sz="2200" b="1" dirty="0">
                <a:solidFill>
                  <a:schemeClr val="tx2"/>
                </a:solidFill>
                <a:ea typeface="Cambria Math" panose="02040503050406030204" pitchFamily="18" charset="0"/>
              </a:rPr>
              <a:t> se s časom spreminja po velikosti in smeri. Ločimo tri vrste dinamičnih obremenitev:</a:t>
            </a:r>
          </a:p>
          <a:p>
            <a:pPr lvl="1"/>
            <a:r>
              <a:rPr lang="sl-SI" sz="2000" b="1" dirty="0">
                <a:solidFill>
                  <a:schemeClr val="accent1"/>
                </a:solidFill>
                <a:ea typeface="Cambria Math" panose="02040503050406030204" pitchFamily="18" charset="0"/>
              </a:rPr>
              <a:t>Utripna obremenitev (obremenitveni primer II)                                        </a:t>
            </a:r>
            <a:r>
              <a:rPr lang="sl-SI" sz="2000" b="1" dirty="0">
                <a:solidFill>
                  <a:schemeClr val="tx2"/>
                </a:solidFill>
                <a:ea typeface="Cambria Math" panose="02040503050406030204" pitchFamily="18" charset="0"/>
              </a:rPr>
              <a:t>Obremenitev raste od vrednosti 0 do maksimalne vrednosti, nato spet pade na 0. Takšne obremenitve prenašajo vrvi dvigal, vzmeti avtomobilskega sedeža, kavelj žerjava…</a:t>
            </a:r>
          </a:p>
          <a:p>
            <a:pPr marL="274320" lvl="1" indent="0">
              <a:buNone/>
            </a:pPr>
            <a:endParaRPr lang="sl-SI" sz="2000" b="1" dirty="0">
              <a:solidFill>
                <a:schemeClr val="tx2"/>
              </a:solidFill>
              <a:ea typeface="Cambria Math" panose="02040503050406030204" pitchFamily="18" charset="0"/>
            </a:endParaRPr>
          </a:p>
          <a:p>
            <a:pPr lvl="1"/>
            <a:r>
              <a:rPr lang="sl-SI" sz="2000" b="1" dirty="0">
                <a:solidFill>
                  <a:schemeClr val="accent1"/>
                </a:solidFill>
                <a:ea typeface="Cambria Math" panose="02040503050406030204" pitchFamily="18" charset="0"/>
              </a:rPr>
              <a:t>Izmenična obremenitev (obremenitveni primer II)                                        </a:t>
            </a:r>
            <a:r>
              <a:rPr lang="sl-SI" sz="2000" b="1" dirty="0">
                <a:solidFill>
                  <a:schemeClr val="tx2"/>
                </a:solidFill>
                <a:ea typeface="Cambria Math" panose="02040503050406030204" pitchFamily="18" charset="0"/>
              </a:rPr>
              <a:t>Obremenitev raste od vrednosti 0 do maksimalne vrednosti, nato pade na 0 in raste v negativni smeri do maksimalne obremenitve, nato spet pade na 0. Celotni ciklus se ponavlja. Takšne obremenitve se pojavijo v ojnici batnega stroja, gredeh, rotirajočih oseh…</a:t>
            </a:r>
            <a:endParaRPr lang="sl-SI" sz="2000" b="1" dirty="0">
              <a:solidFill>
                <a:schemeClr val="accent1"/>
              </a:solidFill>
              <a:ea typeface="Cambria Math" panose="02040503050406030204" pitchFamily="18" charset="0"/>
            </a:endParaRPr>
          </a:p>
          <a:p>
            <a:pPr lvl="1"/>
            <a:endParaRPr lang="sl-SI" sz="2000" b="1" dirty="0">
              <a:solidFill>
                <a:schemeClr val="tx2"/>
              </a:solidFill>
              <a:ea typeface="Cambria Math" panose="02040503050406030204" pitchFamily="18" charset="0"/>
            </a:endParaRPr>
          </a:p>
          <a:p>
            <a:pPr lvl="1"/>
            <a:r>
              <a:rPr lang="sl-SI" sz="2000" b="1" dirty="0">
                <a:solidFill>
                  <a:schemeClr val="accent1"/>
                </a:solidFill>
                <a:ea typeface="Cambria Math" panose="02040503050406030204" pitchFamily="18" charset="0"/>
              </a:rPr>
              <a:t>Kombinirana obremenitev </a:t>
            </a:r>
            <a:r>
              <a:rPr lang="sl-SI" sz="2000" b="1" dirty="0">
                <a:solidFill>
                  <a:schemeClr val="tx2"/>
                </a:solidFill>
                <a:ea typeface="Cambria Math" panose="02040503050406030204" pitchFamily="18" charset="0"/>
              </a:rPr>
              <a:t>je sestavljena iz statične in utripne ali izmenične obremenitve. Ta obremenitev se pojavi v tetivi loka, ko izstrelimo puščico, v nosilnem stebru žičnice, ko prek njega zapelje gondola… </a:t>
            </a:r>
          </a:p>
          <a:p>
            <a:pPr marL="274320" lvl="1" indent="0">
              <a:buNone/>
            </a:pPr>
            <a:endParaRPr lang="sl-SI" sz="2000" b="1" dirty="0">
              <a:solidFill>
                <a:schemeClr val="accent1"/>
              </a:solidFill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/>
          </a:p>
          <a:p>
            <a:pPr marL="0" indent="0">
              <a:buNone/>
            </a:pPr>
            <a:endParaRPr lang="sl-SI" b="1" dirty="0"/>
          </a:p>
          <a:p>
            <a:pPr marL="0" indent="0">
              <a:buNone/>
            </a:pPr>
            <a:endParaRPr lang="sl-SI" b="1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1396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15248" y="308472"/>
            <a:ext cx="10080434" cy="63677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l-SI" b="1" dirty="0"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sl-SI" b="1" dirty="0"/>
          </a:p>
          <a:p>
            <a:pPr marL="0" indent="0">
              <a:buNone/>
            </a:pPr>
            <a:endParaRPr lang="sl-SI" b="1" dirty="0"/>
          </a:p>
          <a:p>
            <a:pPr marL="0" indent="0">
              <a:buNone/>
            </a:pPr>
            <a:endParaRPr lang="sl-SI" b="1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173A467-C450-4630-8011-AFCFCC803065}" type="slidenum">
              <a:rPr kumimoji="0" lang="sl-SI" sz="3600" b="0" i="0" u="none" strike="noStrike" kern="1200" cap="none" spc="0" normalizeH="0" baseline="0" noProof="0" smtClean="0">
                <a:ln>
                  <a:noFill/>
                </a:ln>
                <a:solidFill>
                  <a:srgbClr val="D34817">
                    <a:lumMod val="60000"/>
                    <a:lumOff val="40000"/>
                  </a:srgbClr>
                </a:solidFill>
                <a:effectLst/>
                <a:uLnTx/>
                <a:uFillTx/>
                <a:latin typeface="Century Schoolbook" panose="020406040505050203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sl-SI" sz="3600" b="0" i="0" u="none" strike="noStrike" kern="1200" cap="none" spc="0" normalizeH="0" baseline="0" noProof="0">
              <a:ln>
                <a:noFill/>
              </a:ln>
              <a:solidFill>
                <a:srgbClr val="D34817">
                  <a:lumMod val="60000"/>
                  <a:lumOff val="40000"/>
                </a:srgbClr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2828" y="81577"/>
            <a:ext cx="5370012" cy="3292125"/>
          </a:xfrm>
          <a:prstGeom prst="rect">
            <a:avLst/>
          </a:prstGeom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090" y="81577"/>
            <a:ext cx="5303980" cy="3292125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8090" y="3511357"/>
            <a:ext cx="4519693" cy="334664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PoljeZBesedilom 7"/>
              <p:cNvSpPr txBox="1"/>
              <p:nvPr/>
            </p:nvSpPr>
            <p:spPr>
              <a:xfrm>
                <a:off x="5122844" y="4239573"/>
                <a:ext cx="5938091" cy="1554272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sl-SI" sz="1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96464"/>
                    </a:solidFill>
                    <a:effectLst/>
                    <a:uLnTx/>
                    <a:uFillTx/>
                    <a:latin typeface="Century Schoolbook" panose="02040604050505020304"/>
                    <a:ea typeface="+mn-ea"/>
                    <a:cs typeface="+mn-cs"/>
                  </a:rPr>
                  <a:t>Oznake na slikah od 2.1 do 2.4 pomenijo: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sl-SI" sz="19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9646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sl-SI" sz="19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9646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𝑭</m:t>
                        </m:r>
                      </m:e>
                      <m:sub>
                        <m:r>
                          <a:rPr kumimoji="0" lang="sl-SI" sz="19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9646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𝒂</m:t>
                        </m:r>
                      </m:sub>
                    </m:sSub>
                  </m:oMath>
                </a14:m>
                <a:r>
                  <a:rPr kumimoji="0" lang="sl-SI" sz="1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96464"/>
                    </a:solidFill>
                    <a:effectLst/>
                    <a:uLnTx/>
                    <a:uFillTx/>
                    <a:latin typeface="Century Schoolbook" panose="02040604050505020304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kumimoji="0" lang="sl-SI" sz="1900" b="1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69646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sl-SI" sz="1900" b="1" i="1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69646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𝑵</m:t>
                        </m:r>
                      </m:e>
                    </m:d>
                  </m:oMath>
                </a14:m>
                <a:r>
                  <a:rPr kumimoji="0" lang="sl-SI" sz="1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96464"/>
                    </a:solidFill>
                    <a:effectLst/>
                    <a:uLnTx/>
                    <a:uFillTx/>
                    <a:latin typeface="Century Schoolbook" panose="02040604050505020304"/>
                    <a:ea typeface="+mn-ea"/>
                    <a:cs typeface="+mn-cs"/>
                  </a:rPr>
                  <a:t>  amplitudna obremenitev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sl-SI" sz="19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69646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sl-SI" sz="19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69646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𝑭</m:t>
                        </m:r>
                      </m:e>
                      <m:sub>
                        <m:r>
                          <a:rPr kumimoji="0" lang="sl-SI" sz="19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9646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𝒎𝒂𝒌𝒔</m:t>
                        </m:r>
                      </m:sub>
                    </m:sSub>
                  </m:oMath>
                </a14:m>
                <a:r>
                  <a:rPr kumimoji="0" lang="sl-SI" sz="1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96464"/>
                    </a:solidFill>
                    <a:effectLst/>
                    <a:uLnTx/>
                    <a:uFillTx/>
                    <a:latin typeface="Century Schoolbook" panose="02040604050505020304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kumimoji="0" lang="sl-SI" sz="19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69646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sl-SI" sz="19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69646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𝑵</m:t>
                        </m:r>
                      </m:e>
                    </m:d>
                  </m:oMath>
                </a14:m>
                <a:r>
                  <a:rPr kumimoji="0" lang="sl-SI" sz="1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96464"/>
                    </a:solidFill>
                    <a:effectLst/>
                    <a:uLnTx/>
                    <a:uFillTx/>
                    <a:latin typeface="Century Schoolbook" panose="02040604050505020304"/>
                    <a:ea typeface="+mn-ea"/>
                    <a:cs typeface="+mn-cs"/>
                  </a:rPr>
                  <a:t>  maksimalna obremenitev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sl-SI" sz="19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69646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sl-SI" sz="19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69646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𝑭</m:t>
                        </m:r>
                      </m:e>
                      <m:sub>
                        <m:r>
                          <a:rPr kumimoji="0" lang="sl-SI" sz="19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9646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𝒔𝒓</m:t>
                        </m:r>
                      </m:sub>
                    </m:sSub>
                  </m:oMath>
                </a14:m>
                <a:r>
                  <a:rPr kumimoji="0" lang="sl-SI" sz="1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96464"/>
                    </a:solidFill>
                    <a:effectLst/>
                    <a:uLnTx/>
                    <a:uFillTx/>
                    <a:latin typeface="Century Schoolbook" panose="02040604050505020304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kumimoji="0" lang="sl-SI" sz="19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69646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sl-SI" sz="19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69646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𝑵</m:t>
                        </m:r>
                      </m:e>
                    </m:d>
                  </m:oMath>
                </a14:m>
                <a:r>
                  <a:rPr kumimoji="0" lang="sl-SI" sz="1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96464"/>
                    </a:solidFill>
                    <a:effectLst/>
                    <a:uLnTx/>
                    <a:uFillTx/>
                    <a:latin typeface="Century Schoolbook" panose="02040604050505020304"/>
                    <a:ea typeface="+mn-ea"/>
                    <a:cs typeface="+mn-cs"/>
                  </a:rPr>
                  <a:t>  srednja obremenitev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kumimoji="0" lang="sl-SI" sz="19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69646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sSubPr>
                      <m:e>
                        <m:r>
                          <a:rPr kumimoji="0" lang="sl-SI" sz="1900" b="1" i="1" u="none" strike="noStrike" kern="1200" cap="none" spc="0" normalizeH="0" baseline="0" noProof="0">
                            <a:ln>
                              <a:noFill/>
                            </a:ln>
                            <a:solidFill>
                              <a:srgbClr val="69646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𝑭</m:t>
                        </m:r>
                      </m:e>
                      <m:sub>
                        <m:r>
                          <a:rPr kumimoji="0" lang="sl-SI" sz="1900" b="1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rgbClr val="69646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𝒎𝒊𝒏</m:t>
                        </m:r>
                      </m:sub>
                    </m:sSub>
                  </m:oMath>
                </a14:m>
                <a:r>
                  <a:rPr kumimoji="0" lang="sl-SI" sz="1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96464"/>
                    </a:solidFill>
                    <a:effectLst/>
                    <a:uLnTx/>
                    <a:uFillTx/>
                    <a:latin typeface="Century Schoolbook" panose="02040604050505020304"/>
                    <a:ea typeface="+mn-ea"/>
                    <a:cs typeface="+mn-cs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kumimoji="0" lang="sl-SI" sz="19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69646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</m:ctrlPr>
                      </m:dPr>
                      <m:e>
                        <m:r>
                          <a:rPr kumimoji="0" lang="sl-SI" sz="1900" b="1" i="1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696464"/>
                            </a:solidFill>
                            <a:effectLst/>
                            <a:uLnTx/>
                            <a:uFillTx/>
                            <a:latin typeface="Cambria Math" panose="02040503050406030204" pitchFamily="18" charset="0"/>
                            <a:ea typeface="+mn-ea"/>
                            <a:cs typeface="+mn-cs"/>
                          </a:rPr>
                          <m:t>𝑵</m:t>
                        </m:r>
                      </m:e>
                    </m:d>
                  </m:oMath>
                </a14:m>
                <a:r>
                  <a:rPr kumimoji="0" lang="sl-SI" sz="19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96464"/>
                    </a:solidFill>
                    <a:effectLst/>
                    <a:uLnTx/>
                    <a:uFillTx/>
                    <a:latin typeface="Century Schoolbook" panose="02040604050505020304"/>
                    <a:ea typeface="+mn-ea"/>
                    <a:cs typeface="+mn-cs"/>
                  </a:rPr>
                  <a:t>  minimalna obremenitev</a:t>
                </a:r>
              </a:p>
            </p:txBody>
          </p:sp>
        </mc:Choice>
        <mc:Fallback xmlns="">
          <p:sp>
            <p:nvSpPr>
              <p:cNvPr id="8" name="PoljeZBesedilom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2844" y="4239573"/>
                <a:ext cx="5938091" cy="1554272"/>
              </a:xfrm>
              <a:prstGeom prst="rect">
                <a:avLst/>
              </a:prstGeom>
              <a:blipFill rotWithShape="0">
                <a:blip r:embed="rId5"/>
                <a:stretch>
                  <a:fillRect l="-820" t="-1556" b="-5447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8114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View">
  <a:themeElements>
    <a:clrScheme name="View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</Words>
  <Application>Microsoft Office PowerPoint</Application>
  <PresentationFormat>Širokozaslonsko</PresentationFormat>
  <Paragraphs>43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Century Schoolbook</vt:lpstr>
      <vt:lpstr>Wingdings 2</vt:lpstr>
      <vt:lpstr>Officeova tema</vt:lpstr>
      <vt:lpstr>View</vt:lpstr>
      <vt:lpstr>2.1.1 Vrste obremenitev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3.2.2 Sestavljanje sil – rezultanta dveh in več vzporednih sil</dc:title>
  <dc:creator>Vouk, Gaja</dc:creator>
  <cp:lastModifiedBy>Vouk, Gaja</cp:lastModifiedBy>
  <cp:revision>13</cp:revision>
  <dcterms:created xsi:type="dcterms:W3CDTF">2022-02-07T18:07:31Z</dcterms:created>
  <dcterms:modified xsi:type="dcterms:W3CDTF">2022-02-07T18:42:32Z</dcterms:modified>
</cp:coreProperties>
</file>