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6"/>
  </p:notesMasterIdLst>
  <p:sldIdLst>
    <p:sldId id="256" r:id="rId2"/>
    <p:sldId id="292" r:id="rId3"/>
    <p:sldId id="259" r:id="rId4"/>
    <p:sldId id="260" r:id="rId5"/>
    <p:sldId id="262" r:id="rId6"/>
    <p:sldId id="293" r:id="rId7"/>
    <p:sldId id="294" r:id="rId8"/>
    <p:sldId id="286" r:id="rId9"/>
    <p:sldId id="287" r:id="rId10"/>
    <p:sldId id="291" r:id="rId11"/>
    <p:sldId id="288" r:id="rId12"/>
    <p:sldId id="289" r:id="rId13"/>
    <p:sldId id="290" r:id="rId14"/>
    <p:sldId id="279"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Lato Hairline" panose="020B0604020202020204" charset="-18"/>
      <p:regular r:id="rId21"/>
      <p:bold r:id="rId22"/>
      <p:italic r:id="rId23"/>
      <p:boldItalic r:id="rId24"/>
    </p:embeddedFont>
    <p:embeddedFont>
      <p:font typeface="Lato Light" panose="020B0604020202020204" charset="-18"/>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567CC2-69FF-4C3F-84CD-974E1FD7A560}">
  <a:tblStyle styleId="{E3567CC2-69FF-4C3F-84CD-974E1FD7A56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pic>
        <p:nvPicPr>
          <p:cNvPr id="10" name="Google Shape;10;p2" descr="paint_transparent1.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4095677" cy="5143500"/>
          </a:xfrm>
          <a:prstGeom prst="rect">
            <a:avLst/>
          </a:prstGeom>
          <a:noFill/>
          <a:ln>
            <a:noFill/>
          </a:ln>
        </p:spPr>
      </p:pic>
      <p:sp>
        <p:nvSpPr>
          <p:cNvPr id="11" name="Google Shape;11;p2"/>
          <p:cNvSpPr txBox="1">
            <a:spLocks noGrp="1"/>
          </p:cNvSpPr>
          <p:nvPr>
            <p:ph type="ctrTitle"/>
          </p:nvPr>
        </p:nvSpPr>
        <p:spPr>
          <a:xfrm>
            <a:off x="3208125" y="3287225"/>
            <a:ext cx="5250300" cy="11598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4.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67925" y="0"/>
            <a:ext cx="4576075" cy="5143524"/>
          </a:xfrm>
          <a:prstGeom prst="rect">
            <a:avLst/>
          </a:prstGeom>
          <a:noFill/>
          <a:ln>
            <a:noFill/>
          </a:ln>
        </p:spPr>
      </p:pic>
      <p:sp>
        <p:nvSpPr>
          <p:cNvPr id="14" name="Google Shape;14;p3"/>
          <p:cNvSpPr/>
          <p:nvPr/>
        </p:nvSpPr>
        <p:spPr>
          <a:xfrm>
            <a:off x="0" y="-150"/>
            <a:ext cx="5300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685800" y="2878750"/>
            <a:ext cx="39147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 name="Google Shape;16;p3"/>
          <p:cNvSpPr txBox="1">
            <a:spLocks noGrp="1"/>
          </p:cNvSpPr>
          <p:nvPr>
            <p:ph type="subTitle" idx="1"/>
          </p:nvPr>
        </p:nvSpPr>
        <p:spPr>
          <a:xfrm>
            <a:off x="685800" y="4135454"/>
            <a:ext cx="3914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7"/>
        <p:cNvGrpSpPr/>
        <p:nvPr/>
      </p:nvGrpSpPr>
      <p:grpSpPr>
        <a:xfrm>
          <a:off x="0" y="0"/>
          <a:ext cx="0" cy="0"/>
          <a:chOff x="0" y="0"/>
          <a:chExt cx="0" cy="0"/>
        </a:xfrm>
      </p:grpSpPr>
      <p:pic>
        <p:nvPicPr>
          <p:cNvPr id="18" name="Google Shape;18;p4" descr="paint_transparent4.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2"/>
            <a:ext cx="9144000" cy="5143513"/>
          </a:xfrm>
          <a:prstGeom prst="rect">
            <a:avLst/>
          </a:prstGeom>
          <a:noFill/>
          <a:ln>
            <a:noFill/>
          </a:ln>
        </p:spPr>
      </p:pic>
      <p:sp>
        <p:nvSpPr>
          <p:cNvPr id="19" name="Google Shape;19;p4"/>
          <p:cNvSpPr txBox="1">
            <a:spLocks noGrp="1"/>
          </p:cNvSpPr>
          <p:nvPr>
            <p:ph type="body" idx="1"/>
          </p:nvPr>
        </p:nvSpPr>
        <p:spPr>
          <a:xfrm>
            <a:off x="2483350" y="836125"/>
            <a:ext cx="4177200" cy="34713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rgbClr val="FFFFFF"/>
              </a:buClr>
              <a:buSzPts val="2400"/>
              <a:buChar char="×"/>
              <a:defRPr sz="2400" i="1">
                <a:solidFill>
                  <a:srgbClr val="FFFFFF"/>
                </a:solidFill>
              </a:defRPr>
            </a:lvl1pPr>
            <a:lvl2pPr marL="914400" lvl="1" indent="-381000" algn="ctr" rtl="0">
              <a:spcBef>
                <a:spcPts val="0"/>
              </a:spcBef>
              <a:spcAft>
                <a:spcPts val="0"/>
              </a:spcAft>
              <a:buClr>
                <a:srgbClr val="FFFFFF"/>
              </a:buClr>
              <a:buSzPts val="2400"/>
              <a:buChar char="×"/>
              <a:defRPr sz="2400" i="1">
                <a:solidFill>
                  <a:srgbClr val="FFFFFF"/>
                </a:solidFill>
              </a:defRPr>
            </a:lvl2pPr>
            <a:lvl3pPr marL="1371600" lvl="2" indent="-381000" algn="ctr" rtl="0">
              <a:spcBef>
                <a:spcPts val="0"/>
              </a:spcBef>
              <a:spcAft>
                <a:spcPts val="0"/>
              </a:spcAft>
              <a:buClr>
                <a:srgbClr val="FFFFFF"/>
              </a:buClr>
              <a:buSzPts val="2400"/>
              <a:buChar char="×"/>
              <a:defRPr sz="2400" i="1">
                <a:solidFill>
                  <a:srgbClr val="FFFFFF"/>
                </a:solidFill>
              </a:defRPr>
            </a:lvl3pPr>
            <a:lvl4pPr marL="1828800" lvl="3" indent="-381000" algn="ctr" rtl="0">
              <a:spcBef>
                <a:spcPts val="0"/>
              </a:spcBef>
              <a:spcAft>
                <a:spcPts val="0"/>
              </a:spcAft>
              <a:buClr>
                <a:srgbClr val="FFFFFF"/>
              </a:buClr>
              <a:buSzPts val="2400"/>
              <a:buChar char="×"/>
              <a:defRPr sz="2400" i="1">
                <a:solidFill>
                  <a:srgbClr val="FFFFFF"/>
                </a:solidFill>
              </a:defRPr>
            </a:lvl4pPr>
            <a:lvl5pPr marL="2286000" lvl="4" indent="-381000" algn="ctr" rtl="0">
              <a:spcBef>
                <a:spcPts val="0"/>
              </a:spcBef>
              <a:spcAft>
                <a:spcPts val="0"/>
              </a:spcAft>
              <a:buClr>
                <a:srgbClr val="FFFFFF"/>
              </a:buClr>
              <a:buSzPts val="2400"/>
              <a:buChar char="○"/>
              <a:defRPr sz="2400" i="1">
                <a:solidFill>
                  <a:srgbClr val="FFFFFF"/>
                </a:solidFill>
              </a:defRPr>
            </a:lvl5pPr>
            <a:lvl6pPr marL="2743200" lvl="5" indent="-381000" algn="ctr" rtl="0">
              <a:spcBef>
                <a:spcPts val="0"/>
              </a:spcBef>
              <a:spcAft>
                <a:spcPts val="0"/>
              </a:spcAft>
              <a:buClr>
                <a:srgbClr val="FFFFFF"/>
              </a:buClr>
              <a:buSzPts val="2400"/>
              <a:buChar char="■"/>
              <a:defRPr sz="2400" i="1">
                <a:solidFill>
                  <a:srgbClr val="FFFFFF"/>
                </a:solidFill>
              </a:defRPr>
            </a:lvl6pPr>
            <a:lvl7pPr marL="3200400" lvl="6" indent="-381000" algn="ctr" rtl="0">
              <a:spcBef>
                <a:spcPts val="0"/>
              </a:spcBef>
              <a:spcAft>
                <a:spcPts val="0"/>
              </a:spcAft>
              <a:buClr>
                <a:srgbClr val="FFFFFF"/>
              </a:buClr>
              <a:buSzPts val="2400"/>
              <a:buChar char="●"/>
              <a:defRPr sz="2400" i="1">
                <a:solidFill>
                  <a:srgbClr val="FFFFFF"/>
                </a:solidFill>
              </a:defRPr>
            </a:lvl7pPr>
            <a:lvl8pPr marL="3657600" lvl="7" indent="-381000" algn="ctr" rtl="0">
              <a:spcBef>
                <a:spcPts val="0"/>
              </a:spcBef>
              <a:spcAft>
                <a:spcPts val="0"/>
              </a:spcAft>
              <a:buClr>
                <a:srgbClr val="FFFFFF"/>
              </a:buClr>
              <a:buSzPts val="2400"/>
              <a:buChar char="○"/>
              <a:defRPr sz="2400" i="1">
                <a:solidFill>
                  <a:srgbClr val="FFFFFF"/>
                </a:solidFill>
              </a:defRPr>
            </a:lvl8pPr>
            <a:lvl9pPr marL="4114800" lvl="8" indent="-381000" algn="ctr">
              <a:spcBef>
                <a:spcPts val="0"/>
              </a:spcBef>
              <a:spcAft>
                <a:spcPts val="0"/>
              </a:spcAft>
              <a:buClr>
                <a:srgbClr val="FFFFFF"/>
              </a:buClr>
              <a:buSzPts val="2400"/>
              <a:buChar char="■"/>
              <a:defRPr sz="2400" i="1">
                <a:solidFill>
                  <a:srgbClr val="FFFFFF"/>
                </a:solidFill>
              </a:defRPr>
            </a:lvl9pPr>
          </a:lstStyle>
          <a:p>
            <a:endParaRPr/>
          </a:p>
        </p:txBody>
      </p:sp>
      <p:sp>
        <p:nvSpPr>
          <p:cNvPr id="20" name="Google Shape;20;p4"/>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1"/>
        <p:cNvGrpSpPr/>
        <p:nvPr/>
      </p:nvGrpSpPr>
      <p:grpSpPr>
        <a:xfrm>
          <a:off x="0" y="0"/>
          <a:ext cx="0" cy="0"/>
          <a:chOff x="0" y="0"/>
          <a:chExt cx="0" cy="0"/>
        </a:xfrm>
      </p:grpSpPr>
      <p:pic>
        <p:nvPicPr>
          <p:cNvPr id="22" name="Google Shape;22;p5" descr="paint_transparent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23" name="Google Shape;23;p5"/>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a:endParaRPr/>
          </a:p>
        </p:txBody>
      </p:sp>
      <p:sp>
        <p:nvSpPr>
          <p:cNvPr id="24" name="Google Shape;24;p5"/>
          <p:cNvSpPr txBox="1">
            <a:spLocks noGrp="1"/>
          </p:cNvSpPr>
          <p:nvPr>
            <p:ph type="body" idx="1"/>
          </p:nvPr>
        </p:nvSpPr>
        <p:spPr>
          <a:xfrm>
            <a:off x="457200" y="2244400"/>
            <a:ext cx="5511300" cy="26052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28" name="Google Shape;28;p6"/>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211825"/>
            <a:ext cx="2675100" cy="26379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211825"/>
            <a:ext cx="2675100" cy="26379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1" name="Google Shape;31;p6"/>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2"/>
        <p:cNvGrpSpPr/>
        <p:nvPr/>
      </p:nvGrpSpPr>
      <p:grpSpPr>
        <a:xfrm>
          <a:off x="0" y="0"/>
          <a:ext cx="0" cy="0"/>
          <a:chOff x="0" y="0"/>
          <a:chExt cx="0" cy="0"/>
        </a:xfrm>
      </p:grpSpPr>
      <p:pic>
        <p:nvPicPr>
          <p:cNvPr id="33" name="Google Shape;33;p7" descr="paint_transparent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34" name="Google Shape;34;p7"/>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 name="Google Shape;35;p7"/>
          <p:cNvSpPr txBox="1">
            <a:spLocks noGrp="1"/>
          </p:cNvSpPr>
          <p:nvPr>
            <p:ph type="body" idx="1"/>
          </p:nvPr>
        </p:nvSpPr>
        <p:spPr>
          <a:xfrm>
            <a:off x="489775"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7"/>
          <p:cNvSpPr txBox="1">
            <a:spLocks noGrp="1"/>
          </p:cNvSpPr>
          <p:nvPr>
            <p:ph type="body" idx="2"/>
          </p:nvPr>
        </p:nvSpPr>
        <p:spPr>
          <a:xfrm>
            <a:off x="2415136"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 name="Google Shape;37;p7"/>
          <p:cNvSpPr txBox="1">
            <a:spLocks noGrp="1"/>
          </p:cNvSpPr>
          <p:nvPr>
            <p:ph type="body" idx="3"/>
          </p:nvPr>
        </p:nvSpPr>
        <p:spPr>
          <a:xfrm>
            <a:off x="4340497"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9"/>
        <p:cNvGrpSpPr/>
        <p:nvPr/>
      </p:nvGrpSpPr>
      <p:grpSpPr>
        <a:xfrm>
          <a:off x="0" y="0"/>
          <a:ext cx="0" cy="0"/>
          <a:chOff x="0" y="0"/>
          <a:chExt cx="0" cy="0"/>
        </a:xfrm>
      </p:grpSpPr>
      <p:pic>
        <p:nvPicPr>
          <p:cNvPr id="40" name="Google Shape;40;p8" descr="paint_transparent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41" name="Google Shape;41;p8"/>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2" name="Google Shape;42;p8"/>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3"/>
        <p:cNvGrpSpPr/>
        <p:nvPr/>
      </p:nvGrpSpPr>
      <p:grpSpPr>
        <a:xfrm>
          <a:off x="0" y="0"/>
          <a:ext cx="0" cy="0"/>
          <a:chOff x="0" y="0"/>
          <a:chExt cx="0" cy="0"/>
        </a:xfrm>
      </p:grpSpPr>
      <p:pic>
        <p:nvPicPr>
          <p:cNvPr id="44" name="Google Shape;44;p9" descr="paint_transparent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45" name="Google Shape;45;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400"/>
              <a:buNone/>
              <a:defRPr sz="1400"/>
            </a:lvl1pPr>
          </a:lstStyle>
          <a:p>
            <a:endParaRPr/>
          </a:p>
        </p:txBody>
      </p:sp>
      <p:sp>
        <p:nvSpPr>
          <p:cNvPr id="46" name="Google Shape;46;p9"/>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ircle" type="blank">
  <p:cSld name="BLANK">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7"/>
        <p:cNvGrpSpPr/>
        <p:nvPr/>
      </p:nvGrpSpPr>
      <p:grpSpPr>
        <a:xfrm>
          <a:off x="0" y="0"/>
          <a:ext cx="0" cy="0"/>
          <a:chOff x="0" y="0"/>
          <a:chExt cx="0" cy="0"/>
        </a:xfrm>
      </p:grpSpPr>
      <p:pic>
        <p:nvPicPr>
          <p:cNvPr id="48" name="Google Shape;48;p10" descr="paint_transparent4.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0" cy="5143513"/>
          </a:xfrm>
          <a:prstGeom prst="rect">
            <a:avLst/>
          </a:prstGeom>
          <a:noFill/>
          <a:ln>
            <a:noFill/>
          </a:ln>
        </p:spPr>
      </p:pic>
      <p:sp>
        <p:nvSpPr>
          <p:cNvPr id="49" name="Google Shape;49;p1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1pPr>
            <a:lvl2pPr lvl="1">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2pPr>
            <a:lvl3pPr lvl="2">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3pPr>
            <a:lvl4pPr lvl="3">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4pPr>
            <a:lvl5pPr lvl="4">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5pPr>
            <a:lvl6pPr lvl="5">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6pPr>
            <a:lvl7pPr lvl="6">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7pPr>
            <a:lvl8pPr lvl="7">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8pPr>
            <a:lvl9pPr lvl="8">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9pPr>
          </a:lstStyle>
          <a:p>
            <a:endParaRPr/>
          </a:p>
        </p:txBody>
      </p:sp>
      <p:sp>
        <p:nvSpPr>
          <p:cNvPr id="7" name="Google Shape;7;p1"/>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chemeClr val="lt2"/>
              </a:buClr>
              <a:buSzPts val="1800"/>
              <a:buFont typeface="Lato Light"/>
              <a:buChar char="×"/>
              <a:defRPr sz="1800">
                <a:solidFill>
                  <a:schemeClr val="dk2"/>
                </a:solidFill>
                <a:latin typeface="Lato Light"/>
                <a:ea typeface="Lato Light"/>
                <a:cs typeface="Lato Light"/>
                <a:sym typeface="Lato Light"/>
              </a:defRPr>
            </a:lvl1pPr>
            <a:lvl2pPr marL="914400" lvl="1" indent="-342900">
              <a:spcBef>
                <a:spcPts val="0"/>
              </a:spcBef>
              <a:spcAft>
                <a:spcPts val="0"/>
              </a:spcAft>
              <a:buClr>
                <a:schemeClr val="lt2"/>
              </a:buClr>
              <a:buSzPts val="1800"/>
              <a:buFont typeface="Lato Light"/>
              <a:buChar char="×"/>
              <a:defRPr sz="1800">
                <a:solidFill>
                  <a:schemeClr val="dk2"/>
                </a:solidFill>
                <a:latin typeface="Lato Light"/>
                <a:ea typeface="Lato Light"/>
                <a:cs typeface="Lato Light"/>
                <a:sym typeface="Lato Light"/>
              </a:defRPr>
            </a:lvl2pPr>
            <a:lvl3pPr marL="1371600" lvl="2" indent="-342900">
              <a:spcBef>
                <a:spcPts val="0"/>
              </a:spcBef>
              <a:spcAft>
                <a:spcPts val="0"/>
              </a:spcAft>
              <a:buClr>
                <a:schemeClr val="lt2"/>
              </a:buClr>
              <a:buSzPts val="1800"/>
              <a:buFont typeface="Lato Light"/>
              <a:buChar char="×"/>
              <a:defRPr sz="1800">
                <a:solidFill>
                  <a:schemeClr val="dk2"/>
                </a:solidFill>
                <a:latin typeface="Lato Light"/>
                <a:ea typeface="Lato Light"/>
                <a:cs typeface="Lato Light"/>
                <a:sym typeface="Lato Light"/>
              </a:defRPr>
            </a:lvl3pPr>
            <a:lvl4pPr marL="1828800" lvl="3"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4pPr>
            <a:lvl5pPr marL="2286000" lvl="4"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5pPr>
            <a:lvl6pPr marL="2743200" lvl="5"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6pPr>
            <a:lvl7pPr marL="3200400" lvl="6"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7pPr>
            <a:lvl8pPr marL="3657600" lvl="7"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8pPr>
            <a:lvl9pPr marL="4114800" lvl="8"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lvl="0" algn="r">
              <a:buNone/>
              <a:defRPr sz="1800">
                <a:solidFill>
                  <a:schemeClr val="lt1"/>
                </a:solidFill>
                <a:latin typeface="Lato Light"/>
                <a:ea typeface="Lato Light"/>
                <a:cs typeface="Lato Light"/>
                <a:sym typeface="Lato Light"/>
              </a:defRPr>
            </a:lvl1pPr>
            <a:lvl2pPr lvl="1" algn="r">
              <a:buNone/>
              <a:defRPr sz="1800">
                <a:solidFill>
                  <a:schemeClr val="lt1"/>
                </a:solidFill>
                <a:latin typeface="Lato Light"/>
                <a:ea typeface="Lato Light"/>
                <a:cs typeface="Lato Light"/>
                <a:sym typeface="Lato Light"/>
              </a:defRPr>
            </a:lvl2pPr>
            <a:lvl3pPr lvl="2" algn="r">
              <a:buNone/>
              <a:defRPr sz="1800">
                <a:solidFill>
                  <a:schemeClr val="lt1"/>
                </a:solidFill>
                <a:latin typeface="Lato Light"/>
                <a:ea typeface="Lato Light"/>
                <a:cs typeface="Lato Light"/>
                <a:sym typeface="Lato Light"/>
              </a:defRPr>
            </a:lvl3pPr>
            <a:lvl4pPr lvl="3" algn="r">
              <a:buNone/>
              <a:defRPr sz="1800">
                <a:solidFill>
                  <a:schemeClr val="lt1"/>
                </a:solidFill>
                <a:latin typeface="Lato Light"/>
                <a:ea typeface="Lato Light"/>
                <a:cs typeface="Lato Light"/>
                <a:sym typeface="Lato Light"/>
              </a:defRPr>
            </a:lvl4pPr>
            <a:lvl5pPr lvl="4" algn="r">
              <a:buNone/>
              <a:defRPr sz="1800">
                <a:solidFill>
                  <a:schemeClr val="lt1"/>
                </a:solidFill>
                <a:latin typeface="Lato Light"/>
                <a:ea typeface="Lato Light"/>
                <a:cs typeface="Lato Light"/>
                <a:sym typeface="Lato Light"/>
              </a:defRPr>
            </a:lvl5pPr>
            <a:lvl6pPr lvl="5" algn="r">
              <a:buNone/>
              <a:defRPr sz="1800">
                <a:solidFill>
                  <a:schemeClr val="lt1"/>
                </a:solidFill>
                <a:latin typeface="Lato Light"/>
                <a:ea typeface="Lato Light"/>
                <a:cs typeface="Lato Light"/>
                <a:sym typeface="Lato Light"/>
              </a:defRPr>
            </a:lvl6pPr>
            <a:lvl7pPr lvl="6" algn="r">
              <a:buNone/>
              <a:defRPr sz="1800">
                <a:solidFill>
                  <a:schemeClr val="lt1"/>
                </a:solidFill>
                <a:latin typeface="Lato Light"/>
                <a:ea typeface="Lato Light"/>
                <a:cs typeface="Lato Light"/>
                <a:sym typeface="Lato Light"/>
              </a:defRPr>
            </a:lvl7pPr>
            <a:lvl8pPr lvl="7" algn="r">
              <a:buNone/>
              <a:defRPr sz="1800">
                <a:solidFill>
                  <a:schemeClr val="lt1"/>
                </a:solidFill>
                <a:latin typeface="Lato Light"/>
                <a:ea typeface="Lato Light"/>
                <a:cs typeface="Lato Light"/>
                <a:sym typeface="Lato Light"/>
              </a:defRPr>
            </a:lvl8pPr>
            <a:lvl9pPr lvl="8" algn="r">
              <a:buNone/>
              <a:defRPr sz="1800">
                <a:solidFill>
                  <a:schemeClr val="lt1"/>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5.xml"/><Relationship Id="rId7" Type="http://schemas.openxmlformats.org/officeDocument/2006/relationships/image" Target="../media/image63.jpeg"/><Relationship Id="rId12"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2.jpeg"/><Relationship Id="rId11" Type="http://schemas.openxmlformats.org/officeDocument/2006/relationships/image" Target="../media/image66.jpeg"/><Relationship Id="rId5" Type="http://schemas.openxmlformats.org/officeDocument/2006/relationships/image" Target="../media/image61.jpeg"/><Relationship Id="rId10" Type="http://schemas.openxmlformats.org/officeDocument/2006/relationships/image" Target="../media/image11.jpeg"/><Relationship Id="rId4" Type="http://schemas.openxmlformats.org/officeDocument/2006/relationships/image" Target="../media/image60.jpe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7.xml"/><Relationship Id="rId7" Type="http://schemas.openxmlformats.org/officeDocument/2006/relationships/image" Target="../media/image70.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slideLayout" Target="../slideLayouts/slideLayout5.xml"/><Relationship Id="rId7" Type="http://schemas.openxmlformats.org/officeDocument/2006/relationships/image" Target="../media/image75.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4.jpeg"/><Relationship Id="rId11" Type="http://schemas.openxmlformats.org/officeDocument/2006/relationships/image" Target="../media/image12.pn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image" Target="../media/image80.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9.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5.xml"/><Relationship Id="rId7" Type="http://schemas.openxmlformats.org/officeDocument/2006/relationships/image" Target="../media/image22.jpeg"/><Relationship Id="rId12"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notesSlide" Target="../notesSlides/notesSlide3.xml"/><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slideLayout" Target="../slideLayouts/slideLayout6.xml"/><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audio" Target="../media/media5.m4a"/><Relationship Id="rId16" Type="http://schemas.openxmlformats.org/officeDocument/2006/relationships/image" Target="../media/image12.png"/><Relationship Id="rId1" Type="http://schemas.microsoft.com/office/2007/relationships/media" Target="../media/media5.m4a"/><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jpeg"/><Relationship Id="rId4" Type="http://schemas.openxmlformats.org/officeDocument/2006/relationships/notesSlide" Target="../notesSlides/notesSlide4.xml"/><Relationship Id="rId9" Type="http://schemas.openxmlformats.org/officeDocument/2006/relationships/image" Target="../media/image31.jpeg"/><Relationship Id="rId14"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4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6.xml"/><Relationship Id="rId7" Type="http://schemas.openxmlformats.org/officeDocument/2006/relationships/image" Target="../media/image45.jpeg"/><Relationship Id="rId12"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53.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slideLayout" Target="../slideLayouts/slideLayout8.xml"/><Relationship Id="rId7" Type="http://schemas.openxmlformats.org/officeDocument/2006/relationships/image" Target="../media/image57.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12.png"/><Relationship Id="rId4" Type="http://schemas.openxmlformats.org/officeDocument/2006/relationships/image" Target="../media/image54.png"/><Relationship Id="rId9"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p:nvPr>
        </p:nvSpPr>
        <p:spPr>
          <a:xfrm>
            <a:off x="2007476" y="2081048"/>
            <a:ext cx="6450949" cy="2365977"/>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sl-SI" dirty="0" smtClean="0"/>
              <a:t>GRAFIKA-ODTISKOVANJE</a:t>
            </a:r>
            <a:br>
              <a:rPr lang="sl-SI" dirty="0" smtClean="0"/>
            </a:br>
            <a:r>
              <a:rPr lang="sl-SI" dirty="0" smtClean="0"/>
              <a:t>VISOKI TISK</a:t>
            </a:r>
            <a:br>
              <a:rPr lang="sl-SI" dirty="0" smtClean="0"/>
            </a:br>
            <a:r>
              <a:rPr lang="sl-SI" sz="2400" dirty="0" smtClean="0"/>
              <a:t>KAKO IZDELATI  BARVE IZ NARAVNIH SESTAVIN</a:t>
            </a:r>
            <a:br>
              <a:rPr lang="sl-SI" sz="2400" dirty="0" smtClean="0"/>
            </a:br>
            <a:r>
              <a:rPr lang="sl-SI" sz="2400" dirty="0" smtClean="0">
                <a:solidFill>
                  <a:srgbClr val="FFC000"/>
                </a:solidFill>
              </a:rPr>
              <a:t>NARAVNA BARVILA</a:t>
            </a:r>
            <a:endParaRPr sz="2400" dirty="0">
              <a:solidFill>
                <a:srgbClr val="FFC000"/>
              </a:solidFill>
            </a:endParaRPr>
          </a:p>
        </p:txBody>
      </p:sp>
      <p:pic>
        <p:nvPicPr>
          <p:cNvPr id="3" name="Slika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8764567">
            <a:off x="349470" y="650857"/>
            <a:ext cx="1644867" cy="1061545"/>
          </a:xfrm>
          <a:prstGeom prst="rect">
            <a:avLst/>
          </a:prstGeom>
        </p:spPr>
      </p:pic>
      <p:pic>
        <p:nvPicPr>
          <p:cNvPr id="4" name="Slika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8698915">
            <a:off x="206917" y="2922449"/>
            <a:ext cx="1644867" cy="1061545"/>
          </a:xfrm>
          <a:prstGeom prst="rect">
            <a:avLst/>
          </a:prstGeom>
        </p:spPr>
      </p:pic>
      <p:pic>
        <p:nvPicPr>
          <p:cNvPr id="7"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504503" y="231229"/>
            <a:ext cx="5511300" cy="620110"/>
          </a:xfrm>
        </p:spPr>
        <p:txBody>
          <a:bodyPr/>
          <a:lstStyle/>
          <a:p>
            <a:r>
              <a:rPr lang="sl-SI" sz="1600" dirty="0" smtClean="0">
                <a:solidFill>
                  <a:srgbClr val="FF0000"/>
                </a:solidFill>
                <a:latin typeface="+mj-lt"/>
              </a:rPr>
              <a:t>ČE SE NE ZNAJDEŠ Z „KUHINJSKIMI“ BARVAMI IMAŠ TUDI DRUGE MOŽNOSTI:</a:t>
            </a:r>
            <a:endParaRPr lang="sl-SI" sz="1600" dirty="0">
              <a:solidFill>
                <a:srgbClr val="FF0000"/>
              </a:solidFill>
              <a:latin typeface="+mj-lt"/>
            </a:endParaRPr>
          </a:p>
        </p:txBody>
      </p:sp>
      <p:sp>
        <p:nvSpPr>
          <p:cNvPr id="6" name="Označba mesta besedila 5"/>
          <p:cNvSpPr>
            <a:spLocks noGrp="1"/>
          </p:cNvSpPr>
          <p:nvPr>
            <p:ph type="body" idx="1"/>
          </p:nvPr>
        </p:nvSpPr>
        <p:spPr>
          <a:xfrm>
            <a:off x="220717" y="851339"/>
            <a:ext cx="2911583" cy="3998386"/>
          </a:xfrm>
          <a:ln>
            <a:solidFill>
              <a:srgbClr val="FF0000"/>
            </a:solidFill>
          </a:ln>
        </p:spPr>
        <p:txBody>
          <a:bodyPr/>
          <a:lstStyle/>
          <a:p>
            <a:r>
              <a:rPr lang="sl-SI" dirty="0" smtClean="0">
                <a:solidFill>
                  <a:schemeClr val="tx1"/>
                </a:solidFill>
                <a:latin typeface="+mn-lt"/>
              </a:rPr>
              <a:t>LAHKO UPORABIŠ FLOMASTRE KI JIH IMAŠ DOMA.</a:t>
            </a:r>
            <a:endParaRPr lang="sl-SI" dirty="0">
              <a:solidFill>
                <a:schemeClr val="tx1"/>
              </a:solidFill>
              <a:latin typeface="+mn-lt"/>
            </a:endParaRPr>
          </a:p>
        </p:txBody>
      </p:sp>
      <p:sp>
        <p:nvSpPr>
          <p:cNvPr id="7" name="Označba mesta besedila 6"/>
          <p:cNvSpPr>
            <a:spLocks noGrp="1"/>
          </p:cNvSpPr>
          <p:nvPr>
            <p:ph type="body" idx="2"/>
          </p:nvPr>
        </p:nvSpPr>
        <p:spPr>
          <a:xfrm>
            <a:off x="3293406" y="851339"/>
            <a:ext cx="2918208" cy="3998386"/>
          </a:xfrm>
          <a:ln>
            <a:solidFill>
              <a:srgbClr val="FF0000"/>
            </a:solidFill>
          </a:ln>
        </p:spPr>
        <p:txBody>
          <a:bodyPr/>
          <a:lstStyle/>
          <a:p>
            <a:r>
              <a:rPr lang="sl-SI" dirty="0" smtClean="0">
                <a:solidFill>
                  <a:schemeClr val="tx1"/>
                </a:solidFill>
                <a:latin typeface="+mj-lt"/>
              </a:rPr>
              <a:t>LAHKO UPORABIŠ ŠMINKE, BARVILA ALI SENČILA ZA VEKE</a:t>
            </a:r>
            <a:r>
              <a:rPr lang="sl-SI" dirty="0" smtClean="0">
                <a:latin typeface="+mj-lt"/>
              </a:rPr>
              <a:t>.</a:t>
            </a:r>
            <a:endParaRPr lang="sl-SI" dirty="0">
              <a:latin typeface="+mj-lt"/>
            </a:endParaRPr>
          </a:p>
        </p:txBody>
      </p:sp>
      <p:sp>
        <p:nvSpPr>
          <p:cNvPr id="3" name="Označba mesta številke diapozitiva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pic>
        <p:nvPicPr>
          <p:cNvPr id="8" name="Slika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503" y="1755232"/>
            <a:ext cx="1152432" cy="998483"/>
          </a:xfrm>
          <a:prstGeom prst="rect">
            <a:avLst/>
          </a:prstGeom>
        </p:spPr>
      </p:pic>
      <p:pic>
        <p:nvPicPr>
          <p:cNvPr id="9" name="Slika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81665" y="1781503"/>
            <a:ext cx="1182306" cy="924913"/>
          </a:xfrm>
          <a:prstGeom prst="rect">
            <a:avLst/>
          </a:prstGeom>
        </p:spPr>
      </p:pic>
      <p:pic>
        <p:nvPicPr>
          <p:cNvPr id="10" name="Slika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3804" y="2922274"/>
            <a:ext cx="1378329" cy="1875299"/>
          </a:xfrm>
          <a:prstGeom prst="rect">
            <a:avLst/>
          </a:prstGeom>
        </p:spPr>
      </p:pic>
      <p:pic>
        <p:nvPicPr>
          <p:cNvPr id="11" name="Slika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95958" y="2753715"/>
            <a:ext cx="1114096" cy="1376859"/>
          </a:xfrm>
          <a:prstGeom prst="rect">
            <a:avLst/>
          </a:prstGeom>
        </p:spPr>
      </p:pic>
      <p:pic>
        <p:nvPicPr>
          <p:cNvPr id="12" name="Slika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41298" y="1781503"/>
            <a:ext cx="1062751" cy="1192923"/>
          </a:xfrm>
          <a:prstGeom prst="rect">
            <a:avLst/>
          </a:prstGeom>
        </p:spPr>
      </p:pic>
      <p:pic>
        <p:nvPicPr>
          <p:cNvPr id="17" name="Slika 1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871160" y="3068759"/>
            <a:ext cx="1215018" cy="1671661"/>
          </a:xfrm>
          <a:prstGeom prst="rect">
            <a:avLst/>
          </a:prstGeom>
        </p:spPr>
      </p:pic>
      <p:pic>
        <p:nvPicPr>
          <p:cNvPr id="18" name="Slika 1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5400000">
            <a:off x="1652753" y="3392218"/>
            <a:ext cx="1644867" cy="1061545"/>
          </a:xfrm>
          <a:prstGeom prst="rect">
            <a:avLst/>
          </a:prstGeom>
        </p:spPr>
      </p:pic>
      <p:pic>
        <p:nvPicPr>
          <p:cNvPr id="19" name="Picture 6" descr="Standing Cartoon Mother Clipar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524536" y="1396329"/>
            <a:ext cx="1430278" cy="2485570"/>
          </a:xfrm>
          <a:prstGeom prst="rect">
            <a:avLst/>
          </a:prstGeom>
          <a:noFill/>
          <a:extLst>
            <a:ext uri="{909E8E84-426E-40DD-AFC4-6F175D3DCCD1}">
              <a14:hiddenFill xmlns:a14="http://schemas.microsoft.com/office/drawing/2010/main">
                <a:solidFill>
                  <a:srgbClr val="FFFFFF"/>
                </a:solidFill>
              </a14:hiddenFill>
            </a:ext>
          </a:extLst>
        </p:spPr>
      </p:pic>
      <p:sp>
        <p:nvSpPr>
          <p:cNvPr id="21" name="Ovalni oblaček 20"/>
          <p:cNvSpPr/>
          <p:nvPr/>
        </p:nvSpPr>
        <p:spPr>
          <a:xfrm>
            <a:off x="7956332" y="154179"/>
            <a:ext cx="998482" cy="103349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r>
              <a:rPr lang="sl-SI" sz="1000" b="1" dirty="0" smtClean="0">
                <a:ln/>
                <a:solidFill>
                  <a:schemeClr val="accent4"/>
                </a:solidFill>
              </a:rPr>
              <a:t>ŠMINKA</a:t>
            </a:r>
            <a:endParaRPr lang="sl-SI" sz="1000" b="1" dirty="0">
              <a:ln/>
              <a:solidFill>
                <a:schemeClr val="accent4"/>
              </a:solidFill>
            </a:endParaRPr>
          </a:p>
        </p:txBody>
      </p:sp>
      <p:sp>
        <p:nvSpPr>
          <p:cNvPr id="23" name="Srce 22"/>
          <p:cNvSpPr/>
          <p:nvPr/>
        </p:nvSpPr>
        <p:spPr>
          <a:xfrm flipH="1">
            <a:off x="8324442" y="803310"/>
            <a:ext cx="312283" cy="25749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rgbClr val="FF0000"/>
              </a:solidFill>
            </a:endParaRPr>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985221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73573"/>
            <a:ext cx="6035824" cy="6202799"/>
          </a:xfrm>
        </p:spPr>
        <p:txBody>
          <a:bodyPr/>
          <a:lstStyle/>
          <a:p>
            <a:pPr>
              <a:lnSpc>
                <a:spcPct val="107000"/>
              </a:lnSpc>
              <a:spcAft>
                <a:spcPts val="800"/>
              </a:spcAft>
            </a:pPr>
            <a:r>
              <a:rPr lang="sl-SI" sz="1600" dirty="0" smtClean="0">
                <a:solidFill>
                  <a:srgbClr val="FF0000"/>
                </a:solidFill>
                <a:latin typeface="+mj-lt"/>
              </a:rPr>
              <a:t>ENAKOMERNO </a:t>
            </a:r>
            <a:r>
              <a:rPr lang="sl-SI" sz="1600" dirty="0">
                <a:solidFill>
                  <a:srgbClr val="FF0000"/>
                </a:solidFill>
                <a:latin typeface="+mj-lt"/>
              </a:rPr>
              <a:t>PONAVLJAJOČI SE VZORCI  </a:t>
            </a:r>
            <a:r>
              <a:rPr lang="sl-SI" sz="1600" dirty="0" smtClean="0">
                <a:solidFill>
                  <a:srgbClr val="FF0000"/>
                </a:solidFill>
                <a:latin typeface="+mj-lt"/>
              </a:rPr>
              <a:t> </a:t>
            </a:r>
            <a:br>
              <a:rPr lang="sl-SI" sz="1600" dirty="0" smtClean="0">
                <a:solidFill>
                  <a:srgbClr val="FF0000"/>
                </a:solidFill>
                <a:latin typeface="+mj-lt"/>
              </a:rPr>
            </a:br>
            <a:r>
              <a:rPr lang="sl-SI" sz="1200" dirty="0">
                <a:latin typeface="+mj-lt"/>
              </a:rPr>
              <a:t/>
            </a:r>
            <a:br>
              <a:rPr lang="sl-SI" sz="1200" dirty="0">
                <a:latin typeface="+mj-lt"/>
              </a:rPr>
            </a:br>
            <a:r>
              <a:rPr lang="sl-SI" sz="1200" dirty="0">
                <a:latin typeface="+mj-lt"/>
              </a:rPr>
              <a:t>V UVODU SMO VELIKO IZVEDELI KDAJ, KAKO, IZ ČESA SO USTVARJALI </a:t>
            </a:r>
            <a:r>
              <a:rPr lang="sl-SI" sz="1200" dirty="0" smtClean="0">
                <a:latin typeface="+mj-lt"/>
              </a:rPr>
              <a:t>NEKOČ IZ </a:t>
            </a:r>
            <a:r>
              <a:rPr lang="sl-SI" sz="1200" dirty="0">
                <a:latin typeface="+mj-lt"/>
              </a:rPr>
              <a:t>PRAZGODOVINE  IN </a:t>
            </a:r>
            <a:r>
              <a:rPr lang="sl-SI" sz="1200" dirty="0" smtClean="0">
                <a:latin typeface="+mj-lt"/>
              </a:rPr>
              <a:t>TAKO SO SE SPORAZUMEVALI </a:t>
            </a:r>
            <a:r>
              <a:rPr lang="sl-SI" sz="1200" dirty="0">
                <a:latin typeface="+mj-lt"/>
              </a:rPr>
              <a:t>LJUDJE</a:t>
            </a:r>
            <a:r>
              <a:rPr lang="sl-SI" sz="1200" dirty="0" smtClean="0">
                <a:latin typeface="+mj-lt"/>
              </a:rPr>
              <a:t>.</a:t>
            </a:r>
            <a:br>
              <a:rPr lang="sl-SI" sz="1200" dirty="0" smtClean="0">
                <a:latin typeface="+mj-lt"/>
              </a:rPr>
            </a:br>
            <a:r>
              <a:rPr lang="sl-SI" sz="1200" b="1" u="sng" dirty="0" smtClean="0">
                <a:latin typeface="+mj-lt"/>
              </a:rPr>
              <a:t>SEDAJ </a:t>
            </a:r>
            <a:r>
              <a:rPr lang="sl-SI" sz="1200" b="1" u="sng" dirty="0">
                <a:latin typeface="+mj-lt"/>
              </a:rPr>
              <a:t>PA PREBERITE O LIKOVNI NALOGI IN TEHNIKI. </a:t>
            </a:r>
            <a:r>
              <a:rPr lang="sl-SI" sz="1200" b="1" u="sng" dirty="0" smtClean="0">
                <a:latin typeface="+mj-lt"/>
              </a:rPr>
              <a:t>(OB POMOČI STARŠEV)</a:t>
            </a:r>
            <a:r>
              <a:rPr lang="sl-SI" sz="1200" dirty="0">
                <a:latin typeface="+mj-lt"/>
              </a:rPr>
              <a:t/>
            </a:r>
            <a:br>
              <a:rPr lang="sl-SI" sz="1200" dirty="0">
                <a:latin typeface="+mj-lt"/>
              </a:rPr>
            </a:br>
            <a:r>
              <a:rPr lang="sl-SI" sz="1200" dirty="0">
                <a:latin typeface="+mj-lt"/>
              </a:rPr>
              <a:t> </a:t>
            </a:r>
            <a:br>
              <a:rPr lang="sl-SI" sz="1200" dirty="0">
                <a:latin typeface="+mj-lt"/>
              </a:rPr>
            </a:br>
            <a:r>
              <a:rPr lang="sl-SI" sz="1200" b="1" u="sng" dirty="0">
                <a:solidFill>
                  <a:srgbClr val="FF0000"/>
                </a:solidFill>
                <a:latin typeface="+mj-lt"/>
              </a:rPr>
              <a:t>LIKOVNA TEHNIKA</a:t>
            </a:r>
            <a:r>
              <a:rPr lang="sl-SI" sz="1200" b="1" dirty="0">
                <a:solidFill>
                  <a:srgbClr val="FF0000"/>
                </a:solidFill>
                <a:latin typeface="+mj-lt"/>
              </a:rPr>
              <a:t>: </a:t>
            </a:r>
            <a:r>
              <a:rPr lang="sl-SI" sz="1200" dirty="0" smtClean="0">
                <a:latin typeface="+mj-lt"/>
              </a:rPr>
              <a:t>VISOKI TISK. RITMIČNO </a:t>
            </a:r>
            <a:r>
              <a:rPr lang="sl-SI" sz="1200" dirty="0">
                <a:latin typeface="+mj-lt"/>
              </a:rPr>
              <a:t>RAZPOREJANJE NARISANIH ELEMENTOV. </a:t>
            </a:r>
            <a:br>
              <a:rPr lang="sl-SI" sz="1200" dirty="0">
                <a:latin typeface="+mj-lt"/>
              </a:rPr>
            </a:br>
            <a:r>
              <a:rPr lang="sl-SI" sz="1200" dirty="0">
                <a:latin typeface="+mj-lt"/>
              </a:rPr>
              <a:t>DANES BOMO USTVARJALI </a:t>
            </a:r>
            <a:r>
              <a:rPr lang="sl-SI" sz="2000" dirty="0">
                <a:latin typeface="+mj-lt"/>
              </a:rPr>
              <a:t>RITEM</a:t>
            </a:r>
            <a:r>
              <a:rPr lang="sl-SI" sz="1200" dirty="0">
                <a:latin typeface="+mj-lt"/>
              </a:rPr>
              <a:t> S POMOČJO PEČATNIKOV, NAREJENIH IZ KROMPIRJA. PREPUSTITE SE LASTNI DOMIŠLJIJI IN USTVARJALNOSTI.  RISALNI PAPIR BO DANES POSTAL OVIJALNI PAPIR. OKRASILI GA BOMO Z ODTISKOVANJEM S PEČATNIKI, KI JIH BOMO IZDELALI IZ KROMPIRJA. IZDELATE LAHKO PEČATNIKE KATEREKOLI BARVE IN OBLIKE. IZBERITE TAKŠNE, DA BO VIDETI UBRANOST MED NJIMI. </a:t>
            </a:r>
            <a:r>
              <a:rPr lang="sl-SI" sz="1200" dirty="0">
                <a:solidFill>
                  <a:srgbClr val="92D050"/>
                </a:solidFill>
                <a:latin typeface="+mj-lt"/>
              </a:rPr>
              <a:t>OBLIKE IN BARVE LAHKO</a:t>
            </a:r>
            <a:r>
              <a:rPr lang="sl-SI" sz="1600" dirty="0">
                <a:solidFill>
                  <a:srgbClr val="92D050"/>
                </a:solidFill>
                <a:latin typeface="+mj-lt"/>
              </a:rPr>
              <a:t> </a:t>
            </a:r>
            <a:r>
              <a:rPr lang="sl-SI" sz="1600" dirty="0">
                <a:solidFill>
                  <a:schemeClr val="accent3">
                    <a:lumMod val="60000"/>
                    <a:lumOff val="40000"/>
                  </a:schemeClr>
                </a:solidFill>
                <a:latin typeface="+mj-lt"/>
              </a:rPr>
              <a:t>PONAVLJATE</a:t>
            </a:r>
            <a:r>
              <a:rPr lang="sl-SI" sz="1600" dirty="0">
                <a:solidFill>
                  <a:srgbClr val="92D050"/>
                </a:solidFill>
                <a:latin typeface="+mj-lt"/>
              </a:rPr>
              <a:t> </a:t>
            </a:r>
            <a:r>
              <a:rPr lang="sl-SI" sz="1200" dirty="0">
                <a:solidFill>
                  <a:srgbClr val="92D050"/>
                </a:solidFill>
                <a:latin typeface="+mj-lt"/>
              </a:rPr>
              <a:t>IN </a:t>
            </a:r>
            <a:r>
              <a:rPr lang="sl-SI" sz="1600" dirty="0">
                <a:solidFill>
                  <a:srgbClr val="92D050"/>
                </a:solidFill>
                <a:latin typeface="+mj-lt"/>
              </a:rPr>
              <a:t>IZMENJUJETE</a:t>
            </a:r>
            <a:r>
              <a:rPr lang="sl-SI" sz="1200" dirty="0">
                <a:solidFill>
                  <a:srgbClr val="92D050"/>
                </a:solidFill>
                <a:latin typeface="+mj-lt"/>
              </a:rPr>
              <a:t>. </a:t>
            </a:r>
            <a:r>
              <a:rPr lang="sl-SI" sz="1200" dirty="0">
                <a:latin typeface="+mj-lt"/>
              </a:rPr>
              <a:t>POTRUDITE SE, DA BO IMEL OVIJALNI PAPIR ZANIMIV IN LEP VZOREC. </a:t>
            </a:r>
            <a:r>
              <a:rPr lang="sl-SI" sz="1200" dirty="0">
                <a:solidFill>
                  <a:schemeClr val="tx1"/>
                </a:solidFill>
                <a:latin typeface="+mj-lt"/>
              </a:rPr>
              <a:t/>
            </a:r>
            <a:br>
              <a:rPr lang="sl-SI" sz="1200" dirty="0">
                <a:solidFill>
                  <a:schemeClr val="tx1"/>
                </a:solidFill>
                <a:latin typeface="+mj-lt"/>
              </a:rPr>
            </a:br>
            <a:r>
              <a:rPr lang="sl-SI" sz="1600" dirty="0">
                <a:solidFill>
                  <a:schemeClr val="accent3">
                    <a:lumMod val="60000"/>
                    <a:lumOff val="40000"/>
                  </a:schemeClr>
                </a:solidFill>
                <a:latin typeface="+mj-lt"/>
              </a:rPr>
              <a:t>PONAVLJANJE</a:t>
            </a:r>
            <a:r>
              <a:rPr lang="sl-SI" sz="1200" dirty="0">
                <a:solidFill>
                  <a:srgbClr val="92D050"/>
                </a:solidFill>
                <a:latin typeface="+mj-lt"/>
              </a:rPr>
              <a:t> JE LAHKO PO </a:t>
            </a:r>
            <a:r>
              <a:rPr lang="sl-SI" sz="1600" dirty="0">
                <a:solidFill>
                  <a:srgbClr val="92D050"/>
                </a:solidFill>
                <a:latin typeface="+mj-lt"/>
              </a:rPr>
              <a:t>OBLIKI, VELIKOSTI IN BARVI</a:t>
            </a:r>
            <a:r>
              <a:rPr lang="sl-SI" sz="1200" dirty="0">
                <a:solidFill>
                  <a:srgbClr val="92D050"/>
                </a:solidFill>
                <a:latin typeface="+mj-lt"/>
              </a:rPr>
              <a:t>. </a:t>
            </a:r>
            <a:r>
              <a:rPr lang="sl-SI" sz="1200" dirty="0">
                <a:latin typeface="+mj-lt"/>
              </a:rPr>
              <a:t/>
            </a:r>
            <a:br>
              <a:rPr lang="sl-SI" sz="1200" dirty="0">
                <a:latin typeface="+mj-lt"/>
              </a:rPr>
            </a:br>
            <a:r>
              <a:rPr lang="sl-SI" sz="1200" dirty="0">
                <a:latin typeface="+mj-lt"/>
              </a:rPr>
              <a:t>ODTISKOVALI BOMO NA GLADKI STRANI RISALNEGA LISTA, DA BO ODTIS JASEN. </a:t>
            </a:r>
            <a:br>
              <a:rPr lang="sl-SI" sz="1200" dirty="0">
                <a:latin typeface="+mj-lt"/>
              </a:rPr>
            </a:br>
            <a:r>
              <a:rPr lang="sl-SI" sz="1200" dirty="0">
                <a:latin typeface="+mj-lt"/>
              </a:rPr>
              <a:t>IZDELAN PEČATNIK MORA BITI DOVOLJ VELIK, DA GA ZLAHKA DRŽIMO V ROKI IN Z NJIM ODTISKUJEMO. PAZITI MORAMO, DA BO PLOSKEV, KI JO ŽELIMO ODTISNITI, RAVNA IN ROBOVI DOBRO IZREZANI. V NASPROTNEM PRIMERU NE BOMO DOBILI DOBREGA ODTISA. PEČATNIK MORAMO NAJPREJ PRITISNITI NA BRISAČKO, DA SE VPIJE KROMPIRJEVA ODVEČNA VLAGA. </a:t>
            </a:r>
            <a:r>
              <a:rPr lang="sl-SI" dirty="0">
                <a:latin typeface="+mj-lt"/>
              </a:rPr>
              <a:t/>
            </a:r>
            <a:br>
              <a:rPr lang="sl-SI" dirty="0">
                <a:latin typeface="+mj-lt"/>
              </a:rPr>
            </a:br>
            <a:r>
              <a:rPr lang="sl-SI" dirty="0"/>
              <a:t/>
            </a:r>
            <a:br>
              <a:rPr lang="sl-SI" dirty="0"/>
            </a:br>
            <a:endParaRPr lang="sl-SI" sz="2000" dirty="0"/>
          </a:p>
        </p:txBody>
      </p:sp>
      <p:sp>
        <p:nvSpPr>
          <p:cNvPr id="3" name="Označba mesta številke diapoz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4" name="Pravokotnik 3"/>
          <p:cNvSpPr/>
          <p:nvPr/>
        </p:nvSpPr>
        <p:spPr>
          <a:xfrm>
            <a:off x="7062951" y="262759"/>
            <a:ext cx="1807779" cy="5047536"/>
          </a:xfrm>
          <a:prstGeom prst="rect">
            <a:avLst/>
          </a:prstGeom>
        </p:spPr>
        <p:txBody>
          <a:bodyPr wrap="square">
            <a:spAutoFit/>
          </a:bodyPr>
          <a:lstStyle/>
          <a:p>
            <a:r>
              <a:rPr lang="sl-SI" b="1" dirty="0">
                <a:solidFill>
                  <a:srgbClr val="FF0000"/>
                </a:solidFill>
                <a:latin typeface="Arial" panose="020B0604020202020204" pitchFamily="34" charset="0"/>
                <a:ea typeface="Calibri" panose="020F0502020204030204" pitchFamily="34" charset="0"/>
                <a:cs typeface="Times New Roman" panose="02020603050405020304" pitchFamily="18" charset="0"/>
              </a:rPr>
              <a:t>PONAVLJANJE </a:t>
            </a:r>
            <a:r>
              <a:rPr lang="sl-SI" b="1" dirty="0">
                <a:latin typeface="Arial" panose="020B0604020202020204" pitchFamily="34" charset="0"/>
                <a:ea typeface="Calibri" panose="020F0502020204030204" pitchFamily="34" charset="0"/>
                <a:cs typeface="Times New Roman" panose="02020603050405020304" pitchFamily="18" charset="0"/>
              </a:rPr>
              <a:t>JE ENAKOMERNO RAZPOREJANJE ENAKIH STVARI.  </a:t>
            </a:r>
            <a:r>
              <a:rPr lang="sl-SI" b="1" dirty="0">
                <a:latin typeface="Calibri" panose="020F0502020204030204" pitchFamily="34" charset="0"/>
                <a:ea typeface="Calibri" panose="020F0502020204030204" pitchFamily="34" charset="0"/>
                <a:cs typeface="Times New Roman" panose="02020603050405020304" pitchFamily="18" charset="0"/>
              </a:rPr>
              <a:t/>
            </a:r>
            <a:br>
              <a:rPr lang="sl-SI" b="1" dirty="0">
                <a:latin typeface="Calibri" panose="020F0502020204030204" pitchFamily="34" charset="0"/>
                <a:ea typeface="Calibri" panose="020F0502020204030204" pitchFamily="34" charset="0"/>
                <a:cs typeface="Times New Roman" panose="02020603050405020304" pitchFamily="18" charset="0"/>
              </a:rPr>
            </a:br>
            <a:r>
              <a:rPr lang="sl-SI" b="1" dirty="0">
                <a:solidFill>
                  <a:srgbClr val="FF0000"/>
                </a:solidFill>
                <a:latin typeface="Arial" panose="020B0604020202020204" pitchFamily="34" charset="0"/>
                <a:ea typeface="Calibri" panose="020F0502020204030204" pitchFamily="34" charset="0"/>
                <a:cs typeface="Times New Roman" panose="02020603050405020304" pitchFamily="18" charset="0"/>
              </a:rPr>
              <a:t>RITEM</a:t>
            </a:r>
            <a:r>
              <a:rPr lang="sl-SI" b="1" dirty="0">
                <a:latin typeface="Arial" panose="020B0604020202020204" pitchFamily="34" charset="0"/>
                <a:ea typeface="Calibri" panose="020F0502020204030204" pitchFamily="34" charset="0"/>
                <a:cs typeface="Times New Roman" panose="02020603050405020304" pitchFamily="18" charset="0"/>
              </a:rPr>
              <a:t> JE ENAKOMERNO, UREJENO POJAVLJANJE ZNAČILNIH ELEMENTOV V DELOVANJU, POTEKU ČASA. Z BESEDO RITEM SI SE ŽE  GOTOVO SREČAL/-A PRI GLASBENI VZGOJI. ZAPLOSKAJ NEKAJ RITMOV Z DRUŽINO IN TI BO LAŽJE ODTISKOVATI.</a:t>
            </a:r>
            <a:r>
              <a:rPr lang="sl-SI" b="1" dirty="0">
                <a:latin typeface="Calibri" panose="020F0502020204030204" pitchFamily="34" charset="0"/>
                <a:ea typeface="Calibri" panose="020F0502020204030204" pitchFamily="34" charset="0"/>
                <a:cs typeface="Times New Roman" panose="02020603050405020304" pitchFamily="18" charset="0"/>
              </a:rPr>
              <a:t/>
            </a:r>
            <a:br>
              <a:rPr lang="sl-SI" b="1" dirty="0">
                <a:latin typeface="Calibri" panose="020F0502020204030204" pitchFamily="34" charset="0"/>
                <a:ea typeface="Calibri" panose="020F0502020204030204" pitchFamily="34" charset="0"/>
                <a:cs typeface="Times New Roman" panose="02020603050405020304" pitchFamily="18" charset="0"/>
              </a:rPr>
            </a:br>
            <a:r>
              <a:rPr lang="sl-SI" dirty="0">
                <a:latin typeface="Arial" panose="020B0604020202020204" pitchFamily="34" charset="0"/>
                <a:ea typeface="Calibri" panose="020F0502020204030204" pitchFamily="34" charset="0"/>
                <a:cs typeface="Times New Roman" panose="02020603050405020304" pitchFamily="18" charset="0"/>
              </a:rPr>
              <a:t> </a:t>
            </a:r>
            <a:endParaRPr lang="sl-SI" dirty="0"/>
          </a:p>
        </p:txBody>
      </p:sp>
      <p:pic>
        <p:nvPicPr>
          <p:cNvPr id="9218" name="Picture 2" descr="PRIROČNIK ZA ANIMIRANI FILM V VRTCIH IN ŠOLA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08060" y="73573"/>
            <a:ext cx="769927" cy="111409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Okrevanje očeta Roberta - Stran 170 - Portal Modelarji.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9224" name="Picture 8" descr="GLAS IN GIB"/>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94378" y="2042888"/>
            <a:ext cx="710019" cy="550432"/>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Očetovski dopust št. 2 ali kako so si na ministrstvu spet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03531" y="2594108"/>
            <a:ext cx="800866" cy="662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LAS IN GIB"/>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93024" y="3321269"/>
            <a:ext cx="624143" cy="4889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Očetovski dopust št. 2 ali kako so si na ministrstvu spet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17880" y="3810185"/>
            <a:ext cx="800866" cy="6622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Očetovski dopust št. 2 ali kako so si na ministrstvu spet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565561" y="1106516"/>
            <a:ext cx="509517" cy="4161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Očetovski dopust št. 2 ali kako so si na ministrstvu spet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565560" y="1531776"/>
            <a:ext cx="509517" cy="4161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Očetovski dopust št. 2 ali kako so si na ministrstvu spet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565560" y="1947908"/>
            <a:ext cx="509517" cy="4161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Očetovski dopust št. 2 ali kako so si na ministrstvu spet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565560" y="2330562"/>
            <a:ext cx="509517" cy="416132"/>
          </a:xfrm>
          <a:prstGeom prst="rect">
            <a:avLst/>
          </a:prstGeom>
          <a:noFill/>
          <a:extLst>
            <a:ext uri="{909E8E84-426E-40DD-AFC4-6F175D3DCCD1}">
              <a14:hiddenFill xmlns:a14="http://schemas.microsoft.com/office/drawing/2010/main">
                <a:solidFill>
                  <a:srgbClr val="FFFFFF"/>
                </a:solidFill>
              </a14:hiddenFill>
            </a:ext>
          </a:extLst>
        </p:spPr>
      </p:pic>
      <p:pic>
        <p:nvPicPr>
          <p:cNvPr id="6"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022603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57200" y="115616"/>
            <a:ext cx="5511300" cy="1975943"/>
          </a:xfrm>
        </p:spPr>
        <p:txBody>
          <a:bodyPr/>
          <a:lstStyle/>
          <a:p>
            <a:r>
              <a:rPr lang="sl-SI" sz="1100" u="sng" dirty="0">
                <a:solidFill>
                  <a:srgbClr val="FF0000"/>
                </a:solidFill>
              </a:rPr>
              <a:t>LIKOVNA NALOGA</a:t>
            </a:r>
            <a:r>
              <a:rPr lang="sl-SI" sz="1100" dirty="0"/>
              <a:t>: ROČNO ODTISKOVANJE ENOSTAVNIH MATRIC IZ KROMPIRJA. </a:t>
            </a:r>
            <a:r>
              <a:rPr lang="sl-SI" sz="1100" dirty="0" smtClean="0"/>
              <a:t>VISOKI TISK </a:t>
            </a:r>
            <a:r>
              <a:rPr lang="sl-SI" sz="1100" dirty="0"/>
              <a:t/>
            </a:r>
            <a:br>
              <a:rPr lang="sl-SI" sz="1100" dirty="0"/>
            </a:br>
            <a:r>
              <a:rPr lang="sl-SI" sz="1100" u="sng" dirty="0">
                <a:solidFill>
                  <a:srgbClr val="FF0000"/>
                </a:solidFill>
              </a:rPr>
              <a:t>ORGANIZACIJA DELA</a:t>
            </a:r>
            <a:r>
              <a:rPr lang="sl-SI" sz="1100" dirty="0"/>
              <a:t>: </a:t>
            </a:r>
            <a:r>
              <a:rPr lang="sl-SI" sz="1100" dirty="0" smtClean="0"/>
              <a:t>PRIPRAVITE SI MATERIAL </a:t>
            </a:r>
            <a:r>
              <a:rPr lang="sl-SI" sz="1100" dirty="0"/>
              <a:t>IN </a:t>
            </a:r>
            <a:r>
              <a:rPr lang="sl-SI" sz="1100" dirty="0" smtClean="0"/>
              <a:t>LIKOVNE POTREBŠČINE </a:t>
            </a:r>
            <a:r>
              <a:rPr lang="sl-SI" sz="1100" dirty="0"/>
              <a:t>ZA </a:t>
            </a:r>
            <a:r>
              <a:rPr lang="sl-SI" sz="1100" dirty="0" smtClean="0"/>
              <a:t>DELO IN </a:t>
            </a:r>
            <a:r>
              <a:rPr lang="sl-SI" sz="1100" dirty="0"/>
              <a:t>NAVODILA ZA </a:t>
            </a:r>
            <a:r>
              <a:rPr lang="sl-SI" sz="1100" dirty="0" smtClean="0"/>
              <a:t>DELO.  PRIČNITE </a:t>
            </a:r>
            <a:r>
              <a:rPr lang="sl-SI" sz="1100" dirty="0"/>
              <a:t>Z DELOM, PRI ČEMER </a:t>
            </a:r>
            <a:r>
              <a:rPr lang="sl-SI" sz="1100" dirty="0" smtClean="0"/>
              <a:t>VAS STARŠI USMERJAJO </a:t>
            </a:r>
            <a:r>
              <a:rPr lang="sl-SI" sz="1100" dirty="0"/>
              <a:t>IN </a:t>
            </a:r>
            <a:r>
              <a:rPr lang="sl-SI" sz="1100" dirty="0" smtClean="0"/>
              <a:t>VZPODBUJAJO. </a:t>
            </a:r>
            <a:r>
              <a:rPr lang="sl-SI" sz="1100" dirty="0"/>
              <a:t>Č</a:t>
            </a:r>
            <a:r>
              <a:rPr lang="sl-SI" sz="1100" dirty="0" smtClean="0"/>
              <a:t>E </a:t>
            </a:r>
            <a:r>
              <a:rPr lang="sl-SI" sz="1100" dirty="0"/>
              <a:t>SE POJAVI KAKŠEN PROBLEM VAM SEVEDA POKAŽEM DELA, KI SEM JIH </a:t>
            </a:r>
            <a:r>
              <a:rPr lang="sl-SI" sz="1100" dirty="0" smtClean="0"/>
              <a:t>NAREDILA SAMA</a:t>
            </a:r>
            <a:r>
              <a:rPr lang="sl-SI" sz="1100" dirty="0"/>
              <a:t>. </a:t>
            </a:r>
            <a:br>
              <a:rPr lang="sl-SI" sz="1100" dirty="0"/>
            </a:br>
            <a:r>
              <a:rPr lang="sl-SI" sz="1100" dirty="0"/>
              <a:t> </a:t>
            </a:r>
            <a:r>
              <a:rPr lang="sl-SI" sz="1100" dirty="0" smtClean="0"/>
              <a:t/>
            </a:r>
            <a:br>
              <a:rPr lang="sl-SI" sz="1100" dirty="0" smtClean="0"/>
            </a:br>
            <a:endParaRPr lang="sl-SI" dirty="0">
              <a:solidFill>
                <a:srgbClr val="FF0000"/>
              </a:solidFill>
            </a:endParaRPr>
          </a:p>
        </p:txBody>
      </p:sp>
      <p:sp>
        <p:nvSpPr>
          <p:cNvPr id="7" name="Označba mesta besedila 6"/>
          <p:cNvSpPr>
            <a:spLocks noGrp="1"/>
          </p:cNvSpPr>
          <p:nvPr>
            <p:ph type="body" idx="1"/>
          </p:nvPr>
        </p:nvSpPr>
        <p:spPr>
          <a:xfrm>
            <a:off x="123742" y="1054334"/>
            <a:ext cx="2719222" cy="4012916"/>
          </a:xfrm>
          <a:ln>
            <a:solidFill>
              <a:srgbClr val="FF0000"/>
            </a:solidFill>
          </a:ln>
        </p:spPr>
        <p:txBody>
          <a:bodyPr/>
          <a:lstStyle/>
          <a:p>
            <a:pPr marL="127000" indent="0">
              <a:buNone/>
            </a:pPr>
            <a:r>
              <a:rPr lang="sl-SI" dirty="0" smtClean="0"/>
              <a:t>ENAKOMERNI RITEM</a:t>
            </a:r>
          </a:p>
          <a:p>
            <a:pPr marL="127000" indent="0">
              <a:buNone/>
            </a:pPr>
            <a:r>
              <a:rPr lang="sl-SI" dirty="0" smtClean="0"/>
              <a:t>  ENAKEGA VZORCA</a:t>
            </a:r>
            <a:endParaRPr lang="sl-SI" dirty="0"/>
          </a:p>
        </p:txBody>
      </p:sp>
      <p:sp>
        <p:nvSpPr>
          <p:cNvPr id="8" name="Označba mesta besedila 7"/>
          <p:cNvSpPr>
            <a:spLocks noGrp="1"/>
          </p:cNvSpPr>
          <p:nvPr>
            <p:ph type="body" idx="2"/>
          </p:nvPr>
        </p:nvSpPr>
        <p:spPr>
          <a:xfrm>
            <a:off x="3048324" y="1177158"/>
            <a:ext cx="2792084" cy="3890092"/>
          </a:xfrm>
          <a:ln>
            <a:solidFill>
              <a:srgbClr val="FF0000"/>
            </a:solidFill>
          </a:ln>
        </p:spPr>
        <p:txBody>
          <a:bodyPr/>
          <a:lstStyle/>
          <a:p>
            <a:pPr marL="127000" indent="0">
              <a:buNone/>
            </a:pPr>
            <a:r>
              <a:rPr lang="sl-SI" dirty="0" smtClean="0"/>
              <a:t>ENAKOMERNI RITEM </a:t>
            </a:r>
          </a:p>
          <a:p>
            <a:pPr marL="127000" indent="0">
              <a:buNone/>
            </a:pPr>
            <a:r>
              <a:rPr lang="sl-SI" dirty="0" smtClean="0"/>
              <a:t> RAZLIČNIH VZORCEV</a:t>
            </a:r>
            <a:endParaRPr lang="sl-SI" dirty="0"/>
          </a:p>
          <a:p>
            <a:pPr marL="127000" indent="0">
              <a:buNone/>
            </a:pPr>
            <a:endParaRPr lang="sl-SI" dirty="0"/>
          </a:p>
        </p:txBody>
      </p:sp>
      <p:sp>
        <p:nvSpPr>
          <p:cNvPr id="4" name="Označba mesta številke diapoz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9" name="Slika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7112" y="1869143"/>
            <a:ext cx="2403061" cy="1535308"/>
          </a:xfrm>
          <a:prstGeom prst="rect">
            <a:avLst/>
          </a:prstGeom>
        </p:spPr>
      </p:pic>
      <p:pic>
        <p:nvPicPr>
          <p:cNvPr id="10" name="Slika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577602" y="3651975"/>
            <a:ext cx="1552731" cy="1106387"/>
          </a:xfrm>
          <a:prstGeom prst="rect">
            <a:avLst/>
          </a:prstGeom>
        </p:spPr>
      </p:pic>
      <p:pic>
        <p:nvPicPr>
          <p:cNvPr id="11" name="Slika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0800000" flipV="1">
            <a:off x="3199206" y="2008273"/>
            <a:ext cx="2267937" cy="1345320"/>
          </a:xfrm>
          <a:prstGeom prst="rect">
            <a:avLst/>
          </a:prstGeom>
        </p:spPr>
      </p:pic>
      <p:pic>
        <p:nvPicPr>
          <p:cNvPr id="12" name="Slika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99154" y="3485642"/>
            <a:ext cx="2448909" cy="1439051"/>
          </a:xfrm>
          <a:prstGeom prst="rect">
            <a:avLst/>
          </a:prstGeom>
        </p:spPr>
      </p:pic>
      <p:sp>
        <p:nvSpPr>
          <p:cNvPr id="13" name="Pravokotnik 12"/>
          <p:cNvSpPr/>
          <p:nvPr/>
        </p:nvSpPr>
        <p:spPr>
          <a:xfrm flipH="1">
            <a:off x="6047536" y="115616"/>
            <a:ext cx="3096462" cy="938719"/>
          </a:xfrm>
          <a:prstGeom prst="rect">
            <a:avLst/>
          </a:prstGeom>
        </p:spPr>
        <p:txBody>
          <a:bodyPr wrap="square">
            <a:spAutoFit/>
          </a:bodyPr>
          <a:lstStyle/>
          <a:p>
            <a:r>
              <a:rPr lang="sl-SI" sz="1100" dirty="0">
                <a:solidFill>
                  <a:schemeClr val="accent3">
                    <a:lumMod val="75000"/>
                  </a:schemeClr>
                </a:solidFill>
              </a:rPr>
              <a:t>Kateri inštrument se največkrat uporablja za dajanje ritma? Ogled videoposnetka</a:t>
            </a:r>
            <a:r>
              <a:rPr lang="sl-SI" sz="1100" dirty="0" smtClean="0">
                <a:solidFill>
                  <a:schemeClr val="accent3">
                    <a:lumMod val="75000"/>
                  </a:schemeClr>
                </a:solidFill>
              </a:rPr>
              <a:t>:</a:t>
            </a:r>
          </a:p>
          <a:p>
            <a:endParaRPr lang="sl-SI" sz="1100" dirty="0">
              <a:solidFill>
                <a:schemeClr val="accent3">
                  <a:lumMod val="75000"/>
                </a:schemeClr>
              </a:solidFill>
            </a:endParaRPr>
          </a:p>
          <a:p>
            <a:r>
              <a:rPr lang="sl-SI" sz="1100" dirty="0" smtClean="0">
                <a:solidFill>
                  <a:schemeClr val="accent3">
                    <a:lumMod val="75000"/>
                  </a:schemeClr>
                </a:solidFill>
              </a:rPr>
              <a:t>https</a:t>
            </a:r>
            <a:r>
              <a:rPr lang="sl-SI" sz="1100" dirty="0">
                <a:solidFill>
                  <a:schemeClr val="accent3">
                    <a:lumMod val="75000"/>
                  </a:schemeClr>
                </a:solidFill>
              </a:rPr>
              <a:t>://www.youtube.com/watch?v=c9-rhckXtKI&amp;feature=related</a:t>
            </a:r>
          </a:p>
        </p:txBody>
      </p:sp>
      <p:sp>
        <p:nvSpPr>
          <p:cNvPr id="14" name="Pravokotnik 13"/>
          <p:cNvSpPr/>
          <p:nvPr/>
        </p:nvSpPr>
        <p:spPr>
          <a:xfrm>
            <a:off x="6096598" y="3391489"/>
            <a:ext cx="3058512" cy="1292662"/>
          </a:xfrm>
          <a:prstGeom prst="rect">
            <a:avLst/>
          </a:prstGeom>
        </p:spPr>
        <p:txBody>
          <a:bodyPr wrap="square">
            <a:spAutoFit/>
          </a:bodyPr>
          <a:lstStyle/>
          <a:p>
            <a:endParaRPr lang="sl-SI" sz="1200" dirty="0" smtClean="0">
              <a:solidFill>
                <a:srgbClr val="FF0000"/>
              </a:solidFill>
            </a:endParaRPr>
          </a:p>
          <a:p>
            <a:r>
              <a:rPr lang="sl-SI" sz="1100" dirty="0" smtClean="0">
                <a:solidFill>
                  <a:srgbClr val="FF0000"/>
                </a:solidFill>
              </a:rPr>
              <a:t>Poslušaj </a:t>
            </a:r>
            <a:r>
              <a:rPr lang="sl-SI" sz="1100" dirty="0">
                <a:solidFill>
                  <a:srgbClr val="FF0000"/>
                </a:solidFill>
              </a:rPr>
              <a:t>enakomerno ponavljajoč se ritem narejen preko računalnika.  </a:t>
            </a:r>
            <a:r>
              <a:rPr lang="sl-SI" sz="1100" dirty="0" smtClean="0">
                <a:solidFill>
                  <a:srgbClr val="FF0000"/>
                </a:solidFill>
              </a:rPr>
              <a:t>OGLED VIDEOPOSNETKA:</a:t>
            </a:r>
          </a:p>
          <a:p>
            <a:endParaRPr lang="sl-SI" sz="1100" dirty="0">
              <a:solidFill>
                <a:srgbClr val="FF0000"/>
              </a:solidFill>
            </a:endParaRPr>
          </a:p>
          <a:p>
            <a:r>
              <a:rPr lang="sl-SI" sz="1100" dirty="0" smtClean="0">
                <a:solidFill>
                  <a:srgbClr val="FF0000"/>
                </a:solidFill>
              </a:rPr>
              <a:t>https</a:t>
            </a:r>
            <a:r>
              <a:rPr lang="sl-SI" sz="1100" dirty="0">
                <a:solidFill>
                  <a:srgbClr val="FF0000"/>
                </a:solidFill>
              </a:rPr>
              <a:t>://www.youtube.com/watch?v=DSCZjc8-5so&amp;feature=related </a:t>
            </a:r>
          </a:p>
        </p:txBody>
      </p:sp>
      <p:sp>
        <p:nvSpPr>
          <p:cNvPr id="15" name="Pravokotnik 14"/>
          <p:cNvSpPr/>
          <p:nvPr/>
        </p:nvSpPr>
        <p:spPr>
          <a:xfrm>
            <a:off x="6096598" y="1177158"/>
            <a:ext cx="2521884" cy="938719"/>
          </a:xfrm>
          <a:prstGeom prst="rect">
            <a:avLst/>
          </a:prstGeom>
        </p:spPr>
        <p:txBody>
          <a:bodyPr wrap="square">
            <a:spAutoFit/>
          </a:bodyPr>
          <a:lstStyle/>
          <a:p>
            <a:r>
              <a:rPr lang="sl-SI" sz="1100" dirty="0"/>
              <a:t>Poglej in poslušaj ritem našega najpomembnejšega organa. </a:t>
            </a:r>
            <a:endParaRPr lang="sl-SI" sz="1100" dirty="0" smtClean="0"/>
          </a:p>
          <a:p>
            <a:endParaRPr lang="sl-SI" sz="1100" dirty="0"/>
          </a:p>
          <a:p>
            <a:r>
              <a:rPr lang="sl-SI" sz="1100" dirty="0" smtClean="0"/>
              <a:t>https</a:t>
            </a:r>
            <a:r>
              <a:rPr lang="sl-SI" sz="1100" dirty="0"/>
              <a:t>://www.youtube.com/watch?v=0NmWOHuy-o</a:t>
            </a:r>
          </a:p>
        </p:txBody>
      </p:sp>
      <p:pic>
        <p:nvPicPr>
          <p:cNvPr id="7172" name="Picture 4" descr="Trgovina z glasbeno opremo MUSICDEDI - HAYMAN HM-50-BK Bobni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80083" y="2385447"/>
            <a:ext cx="1280181" cy="100604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aj ogroža vaše srce? - Aktivni.si"/>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8415" y="2238700"/>
            <a:ext cx="818543" cy="1125004"/>
          </a:xfrm>
          <a:prstGeom prst="rect">
            <a:avLst/>
          </a:prstGeom>
          <a:noFill/>
          <a:extLst>
            <a:ext uri="{909E8E84-426E-40DD-AFC4-6F175D3DCCD1}">
              <a14:hiddenFill xmlns:a14="http://schemas.microsoft.com/office/drawing/2010/main">
                <a:solidFill>
                  <a:srgbClr val="FFFFFF"/>
                </a:solidFill>
              </a14:hiddenFill>
            </a:ext>
          </a:extLst>
        </p:spPr>
      </p:pic>
      <p:pic>
        <p:nvPicPr>
          <p:cNvPr id="19" name="Slika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8278012" y="1054334"/>
            <a:ext cx="676802" cy="648341"/>
          </a:xfrm>
          <a:prstGeom prst="rect">
            <a:avLst/>
          </a:prstGeom>
        </p:spPr>
      </p:pic>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40999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2" name="Pravokotnik 1"/>
          <p:cNvSpPr/>
          <p:nvPr/>
        </p:nvSpPr>
        <p:spPr>
          <a:xfrm>
            <a:off x="1939159" y="383311"/>
            <a:ext cx="4572000" cy="2677656"/>
          </a:xfrm>
          <a:prstGeom prst="rect">
            <a:avLst/>
          </a:prstGeom>
        </p:spPr>
        <p:txBody>
          <a:bodyPr>
            <a:spAutoFit/>
          </a:bodyPr>
          <a:lstStyle/>
          <a:p>
            <a:r>
              <a:rPr lang="sl-SI" u="sng" dirty="0">
                <a:solidFill>
                  <a:srgbClr val="FF0000"/>
                </a:solidFill>
              </a:rPr>
              <a:t>LIKOVNO VREDNOTENJE:</a:t>
            </a:r>
            <a:r>
              <a:rPr lang="sl-SI" dirty="0">
                <a:solidFill>
                  <a:srgbClr val="FF0000"/>
                </a:solidFill>
              </a:rPr>
              <a:t/>
            </a:r>
            <a:br>
              <a:rPr lang="sl-SI" dirty="0">
                <a:solidFill>
                  <a:srgbClr val="FF0000"/>
                </a:solidFill>
              </a:rPr>
            </a:br>
            <a:r>
              <a:rPr lang="sl-SI" dirty="0">
                <a:solidFill>
                  <a:srgbClr val="92D050"/>
                </a:solidFill>
              </a:rPr>
              <a:t>OGLED IZDELKOV ( PROSIMO, DA NAM POŠLJETE LIKOVNE IZDELKE, TAKO DA JIH FOTOGRAFIRATE IN POŠLJETE PO E-MAILU. </a:t>
            </a:r>
            <a:r>
              <a:rPr lang="sl-SI" dirty="0" smtClean="0">
                <a:solidFill>
                  <a:srgbClr val="92D050"/>
                </a:solidFill>
              </a:rPr>
              <a:t>)</a:t>
            </a:r>
            <a:r>
              <a:rPr lang="sl-SI" dirty="0">
                <a:solidFill>
                  <a:srgbClr val="92D050"/>
                </a:solidFill>
              </a:rPr>
              <a:t/>
            </a:r>
            <a:br>
              <a:rPr lang="sl-SI" dirty="0">
                <a:solidFill>
                  <a:srgbClr val="92D050"/>
                </a:solidFill>
              </a:rPr>
            </a:br>
            <a:r>
              <a:rPr lang="sl-SI" dirty="0"/>
              <a:t/>
            </a:r>
            <a:br>
              <a:rPr lang="sl-SI" dirty="0"/>
            </a:br>
            <a:r>
              <a:rPr lang="sl-SI" u="sng" dirty="0">
                <a:solidFill>
                  <a:srgbClr val="FF0000"/>
                </a:solidFill>
              </a:rPr>
              <a:t>IZOBLIKOVANJE MERIL ZA VREDNOTENJE LIKOVNEGA DELA: </a:t>
            </a:r>
            <a:endParaRPr lang="sl-SI" u="sng" dirty="0" smtClean="0">
              <a:solidFill>
                <a:srgbClr val="FF0000"/>
              </a:solidFill>
            </a:endParaRPr>
          </a:p>
          <a:p>
            <a:r>
              <a:rPr lang="sl-SI" dirty="0">
                <a:solidFill>
                  <a:srgbClr val="FF0000"/>
                </a:solidFill>
              </a:rPr>
              <a:t/>
            </a:r>
            <a:br>
              <a:rPr lang="sl-SI" dirty="0">
                <a:solidFill>
                  <a:srgbClr val="FF0000"/>
                </a:solidFill>
              </a:rPr>
            </a:br>
            <a:r>
              <a:rPr lang="sl-SI" dirty="0">
                <a:solidFill>
                  <a:srgbClr val="FF0000"/>
                </a:solidFill>
              </a:rPr>
              <a:t>- IZVIRNOST REŠITVE LIKOVNE NALOGE, </a:t>
            </a:r>
            <a:br>
              <a:rPr lang="sl-SI" dirty="0">
                <a:solidFill>
                  <a:srgbClr val="FF0000"/>
                </a:solidFill>
              </a:rPr>
            </a:br>
            <a:r>
              <a:rPr lang="sl-SI" dirty="0">
                <a:solidFill>
                  <a:srgbClr val="FF0000"/>
                </a:solidFill>
              </a:rPr>
              <a:t>- ESTETSKI VIDEZ IZDELKA, </a:t>
            </a:r>
            <a:br>
              <a:rPr lang="sl-SI" dirty="0">
                <a:solidFill>
                  <a:srgbClr val="FF0000"/>
                </a:solidFill>
              </a:rPr>
            </a:br>
            <a:r>
              <a:rPr lang="sl-SI" dirty="0">
                <a:solidFill>
                  <a:srgbClr val="FF0000"/>
                </a:solidFill>
              </a:rPr>
              <a:t>- UPOŠTEVANJE RITMA,</a:t>
            </a:r>
            <a:br>
              <a:rPr lang="sl-SI" dirty="0">
                <a:solidFill>
                  <a:srgbClr val="FF0000"/>
                </a:solidFill>
              </a:rPr>
            </a:br>
            <a:endParaRPr lang="sl-SI" dirty="0"/>
          </a:p>
        </p:txBody>
      </p:sp>
      <p:pic>
        <p:nvPicPr>
          <p:cNvPr id="6" name="Picture 8" descr="Download Free png A Man And A Woman Standing, Man Clipart, Woman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083" y="1344888"/>
            <a:ext cx="1567640" cy="2379936"/>
          </a:xfrm>
          <a:prstGeom prst="rect">
            <a:avLst/>
          </a:prstGeom>
          <a:noFill/>
          <a:extLst>
            <a:ext uri="{909E8E84-426E-40DD-AFC4-6F175D3DCCD1}">
              <a14:hiddenFill xmlns:a14="http://schemas.microsoft.com/office/drawing/2010/main">
                <a:solidFill>
                  <a:srgbClr val="FFFFFF"/>
                </a:solidFill>
              </a14:hiddenFill>
            </a:ext>
          </a:extLst>
        </p:spPr>
      </p:pic>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351491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cstate="email">
            <a:alphaModFix/>
            <a:extLst>
              <a:ext uri="{28A0092B-C50C-407E-A947-70E740481C1C}">
                <a14:useLocalDpi xmlns:a14="http://schemas.microsoft.com/office/drawing/2010/main"/>
              </a:ext>
            </a:extLst>
          </a:blip>
          <a:stretch>
            <a:fillRect/>
          </a:stretch>
        </a:blip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ctrTitle" idx="4294967295"/>
          </p:nvPr>
        </p:nvSpPr>
        <p:spPr>
          <a:xfrm>
            <a:off x="1940354" y="483993"/>
            <a:ext cx="5479950" cy="55653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l-SI" sz="2000" b="1" dirty="0" smtClean="0">
                <a:solidFill>
                  <a:schemeClr val="bg1">
                    <a:lumMod val="95000"/>
                  </a:schemeClr>
                </a:solidFill>
              </a:rPr>
              <a:t>TAKO. MISLIM, DA SMO VSE POVEDALI</a:t>
            </a:r>
            <a:r>
              <a:rPr lang="sl-SI" sz="2000" dirty="0" smtClean="0">
                <a:solidFill>
                  <a:srgbClr val="FFFFFF"/>
                </a:solidFill>
              </a:rPr>
              <a:t>.</a:t>
            </a:r>
            <a:endParaRPr sz="2000" dirty="0">
              <a:solidFill>
                <a:srgbClr val="FFFFFF"/>
              </a:solidFill>
            </a:endParaRPr>
          </a:p>
        </p:txBody>
      </p:sp>
      <p:sp>
        <p:nvSpPr>
          <p:cNvPr id="251" name="Google Shape;251;p36"/>
          <p:cNvSpPr txBox="1">
            <a:spLocks noGrp="1"/>
          </p:cNvSpPr>
          <p:nvPr>
            <p:ph type="subTitle" idx="4294967295"/>
          </p:nvPr>
        </p:nvSpPr>
        <p:spPr>
          <a:xfrm>
            <a:off x="2430278" y="1174651"/>
            <a:ext cx="4863900" cy="1406495"/>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sl-SI" sz="1600" dirty="0" smtClean="0">
                <a:solidFill>
                  <a:srgbClr val="FFFFFF"/>
                </a:solidFill>
              </a:rPr>
              <a:t>ČE STE V DVOMIH ALI IMATE VPRAŠANJE, NAJU LAHKO VEDNO KONTAKTIRATE IN Z VESELJEM VAM BOVA POMAGALI.</a:t>
            </a:r>
          </a:p>
          <a:p>
            <a:pPr marL="0" lvl="0" indent="0" algn="ctr" rtl="0">
              <a:spcBef>
                <a:spcPts val="600"/>
              </a:spcBef>
              <a:spcAft>
                <a:spcPts val="0"/>
              </a:spcAft>
              <a:buNone/>
            </a:pPr>
            <a:r>
              <a:rPr lang="sl-SI" sz="1600" dirty="0" smtClean="0">
                <a:solidFill>
                  <a:srgbClr val="FFFFFF"/>
                </a:solidFill>
              </a:rPr>
              <a:t>Ostanite doma in ostanite zdravi.</a:t>
            </a:r>
            <a:endParaRPr sz="1600" dirty="0">
              <a:solidFill>
                <a:srgbClr val="FFFFFF"/>
              </a:solidFill>
            </a:endParaRPr>
          </a:p>
        </p:txBody>
      </p:sp>
      <p:sp>
        <p:nvSpPr>
          <p:cNvPr id="252" name="Google Shape;252;p36"/>
          <p:cNvSpPr txBox="1">
            <a:spLocks noGrp="1"/>
          </p:cNvSpPr>
          <p:nvPr>
            <p:ph type="body" idx="4294967295"/>
          </p:nvPr>
        </p:nvSpPr>
        <p:spPr>
          <a:xfrm>
            <a:off x="2246233" y="3039381"/>
            <a:ext cx="5047945" cy="796896"/>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sl-SI" sz="1400" dirty="0" smtClean="0">
                <a:solidFill>
                  <a:srgbClr val="FFFFFF"/>
                </a:solidFill>
              </a:rPr>
              <a:t>IZDELKE PA KOT JE TO ZDAJ ŽE OBIČAJNO,  PRIČAKUJEVA NA NAJINO ELEKTRONSKO POŠTO:</a:t>
            </a:r>
          </a:p>
          <a:p>
            <a:pPr marL="0" lvl="0" indent="0" algn="ctr" rtl="0">
              <a:spcBef>
                <a:spcPts val="600"/>
              </a:spcBef>
              <a:spcAft>
                <a:spcPts val="0"/>
              </a:spcAft>
              <a:buNone/>
            </a:pPr>
            <a:endParaRPr lang="sl-SI" sz="1400" dirty="0" smtClean="0">
              <a:solidFill>
                <a:srgbClr val="FFFFFF"/>
              </a:solidFill>
            </a:endParaRPr>
          </a:p>
          <a:p>
            <a:pPr marL="0" lvl="0" indent="0" algn="ctr" rtl="0">
              <a:spcBef>
                <a:spcPts val="600"/>
              </a:spcBef>
              <a:spcAft>
                <a:spcPts val="0"/>
              </a:spcAft>
              <a:buNone/>
            </a:pPr>
            <a:endParaRPr sz="1400" dirty="0">
              <a:solidFill>
                <a:srgbClr val="FFFFFF"/>
              </a:solidFill>
            </a:endParaRPr>
          </a:p>
        </p:txBody>
      </p:sp>
      <p:sp>
        <p:nvSpPr>
          <p:cNvPr id="253" name="Google Shape;253;p36"/>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4" name="Slika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1027" y="3531641"/>
            <a:ext cx="1241946" cy="1241946"/>
          </a:xfrm>
          <a:prstGeom prst="rect">
            <a:avLst/>
          </a:prstGeom>
        </p:spPr>
      </p:pic>
      <p:pic>
        <p:nvPicPr>
          <p:cNvPr id="3" name="Slika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912" y="966951"/>
            <a:ext cx="1760647" cy="2322787"/>
          </a:xfrm>
          <a:prstGeom prst="rect">
            <a:avLst/>
          </a:prstGeom>
        </p:spPr>
      </p:pic>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a:t>
            </a:fld>
            <a:endParaRPr lang="en"/>
          </a:p>
        </p:txBody>
      </p:sp>
      <p:sp>
        <p:nvSpPr>
          <p:cNvPr id="4" name="PoljeZBesedilom 3"/>
          <p:cNvSpPr txBox="1"/>
          <p:nvPr/>
        </p:nvSpPr>
        <p:spPr>
          <a:xfrm>
            <a:off x="5654565" y="756745"/>
            <a:ext cx="3184635" cy="3693319"/>
          </a:xfrm>
          <a:prstGeom prst="rect">
            <a:avLst/>
          </a:prstGeom>
          <a:noFill/>
        </p:spPr>
        <p:txBody>
          <a:bodyPr wrap="square" rtlCol="0">
            <a:spAutoFit/>
          </a:bodyPr>
          <a:lstStyle/>
          <a:p>
            <a:r>
              <a:rPr lang="sl-SI" sz="1800" dirty="0" smtClean="0">
                <a:latin typeface="+mj-lt"/>
              </a:rPr>
              <a:t>POZDRAVLJENI UČENCI. DANES SE VAM OGLAŠAM NA MALO DRUGAČEN NAČIN. KOT OBIČAJNO, JE PETEK DAN ZA LIKOVNO UMETNOST. DANES (ALI KATERI DRUGI DAN) BOSTE USTVARJALI Z NARAVNIMI BARVAMI. S STARŠI PREBERITE VSO RAZLAGO, ŽELIM VAM VELIKO ZABAVE IN USPEHA. </a:t>
            </a:r>
            <a:endParaRPr lang="sl-SI" sz="1800" dirty="0">
              <a:latin typeface="+mj-lt"/>
            </a:endParaRPr>
          </a:p>
        </p:txBody>
      </p:sp>
      <p:pic>
        <p:nvPicPr>
          <p:cNvPr id="13314" name="Picture 2" descr="Happy kids jumping. Boys and girls in summer clothes. Vector set ..."/>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59895" y="2613708"/>
            <a:ext cx="2542422" cy="232278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1,117 Nursery Teacher Stock Vector Illustration And Royalty Free ..."/>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99069" y="139316"/>
            <a:ext cx="428625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3"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263210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2" fill="hold"/>
                                        <p:tgtEl>
                                          <p:spTgt spid="3"/>
                                        </p:tgtEl>
                                      </p:cBhvr>
                                    </p:cmd>
                                  </p:childTnLst>
                                </p:cTn>
                              </p:par>
                            </p:childTnLst>
                          </p:cTn>
                        </p:par>
                      </p:childTnLst>
                    </p:cTn>
                  </p:par>
                </p:childTnLst>
              </p:cTn>
              <p:nextCondLst>
                <p:cond evt="onClick" delay="0">
                  <p:tgtEl>
                    <p:spTgt spid="3"/>
                  </p:tgtEl>
                </p:cond>
              </p:nextCondLst>
            </p:seq>
            <p:audio>
              <p:cMediaNode vol="93939">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262760" y="735724"/>
            <a:ext cx="7977350" cy="378372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l-SI" sz="1800" dirty="0" smtClean="0">
                <a:latin typeface="+mj-lt"/>
              </a:rPr>
              <a:t>UČENCI, A STE ŽE SLIŠALI ZA JAMSKE POSLIKAVE?</a:t>
            </a:r>
            <a:br>
              <a:rPr lang="sl-SI" sz="1800" dirty="0" smtClean="0">
                <a:latin typeface="+mj-lt"/>
              </a:rPr>
            </a:br>
            <a:r>
              <a:rPr lang="sl-SI" sz="1800" dirty="0" smtClean="0">
                <a:latin typeface="+mj-lt"/>
              </a:rPr>
              <a:t>TO SO SLIKE NA STENAH ALI CELO STROPIH JAM, VEČINOMA IZ PRAZGODOVINE. NAJSTAREJŠE NA NAŠI CELINI BI NAJ BILE STARE CELO 40 000 LET. NAŠLI SO JIH V ŠPANIJI. NAJPOGOSTEJE SO V JAMAH SLIKALI VELIKE DIVJE ŽIVALI KOT SO BIZON, KONJ … VELIKOKRAT PA SO ODTISKOVALI S  SVOJIMI PRSTNIMI BLAZINICAMI, DLANMI, PODPLATI IN DRUGIMI NARAVNIMI PREDMETI.</a:t>
            </a:r>
            <a:endParaRPr sz="1800" dirty="0">
              <a:latin typeface="+mj-lt"/>
            </a:endParaRPr>
          </a:p>
        </p:txBody>
      </p:sp>
      <p:sp>
        <p:nvSpPr>
          <p:cNvPr id="83" name="Google Shape;83;p16"/>
          <p:cNvSpPr txBox="1">
            <a:spLocks noGrp="1"/>
          </p:cNvSpPr>
          <p:nvPr>
            <p:ph type="sldNum" idx="4294967295"/>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6" name="Slika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12320" y="233905"/>
            <a:ext cx="2207173" cy="1860331"/>
          </a:xfrm>
          <a:prstGeom prst="rect">
            <a:avLst/>
          </a:prstGeom>
        </p:spPr>
      </p:pic>
      <p:pic>
        <p:nvPicPr>
          <p:cNvPr id="8" name="Slika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850599" y="1062693"/>
            <a:ext cx="1166644" cy="1142011"/>
          </a:xfrm>
          <a:prstGeom prst="rect">
            <a:avLst/>
          </a:prstGeom>
        </p:spPr>
      </p:pic>
      <p:pic>
        <p:nvPicPr>
          <p:cNvPr id="3076" name="Picture 4" descr="Ate niyong bitter - Home | Facebook"/>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143" y="207301"/>
            <a:ext cx="852378" cy="956770"/>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2759" y="123439"/>
            <a:ext cx="2213149" cy="2081265"/>
          </a:xfrm>
          <a:prstGeom prst="rect">
            <a:avLst/>
          </a:prstGeom>
        </p:spPr>
      </p:pic>
      <p:pic>
        <p:nvPicPr>
          <p:cNvPr id="9" name="Picture 4" descr="20.000 let stari odtisi stopal - RTVSLO.si"/>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07079" y="735724"/>
            <a:ext cx="1639614" cy="1145197"/>
          </a:xfrm>
          <a:prstGeom prst="rect">
            <a:avLst/>
          </a:prstGeom>
          <a:noFill/>
          <a:extLst>
            <a:ext uri="{909E8E84-426E-40DD-AFC4-6F175D3DCCD1}">
              <a14:hiddenFill xmlns:a14="http://schemas.microsoft.com/office/drawing/2010/main">
                <a:solidFill>
                  <a:srgbClr val="FFFFFF"/>
                </a:solidFill>
              </a14:hiddenFill>
            </a:ext>
          </a:extLst>
        </p:spPr>
      </p:pic>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5" name="Naslov 4"/>
          <p:cNvSpPr>
            <a:spLocks noGrp="1"/>
          </p:cNvSpPr>
          <p:nvPr>
            <p:ph type="title"/>
          </p:nvPr>
        </p:nvSpPr>
        <p:spPr>
          <a:xfrm>
            <a:off x="147145" y="-105103"/>
            <a:ext cx="5821355" cy="2872888"/>
          </a:xfrm>
        </p:spPr>
        <p:txBody>
          <a:bodyPr/>
          <a:lstStyle/>
          <a:p>
            <a:pPr lvl="0" indent="-342900">
              <a:buSzPts val="1800"/>
            </a:pPr>
            <a:r>
              <a:rPr lang="sl-SI" sz="1400" dirty="0">
                <a:solidFill>
                  <a:schemeClr val="tx1"/>
                </a:solidFill>
                <a:latin typeface="+mj-lt"/>
              </a:rPr>
              <a:t>ŽIVLJENJE TAKRAT JE BILO POVSEM DRUGAČNO KOT DANES. STE SE ŽE VPRAŠALI KJE SO DOBILI BARVE? SO JIH MORDA KUPILI? </a:t>
            </a:r>
            <a:br>
              <a:rPr lang="sl-SI" sz="1400" dirty="0">
                <a:solidFill>
                  <a:schemeClr val="tx1"/>
                </a:solidFill>
                <a:latin typeface="+mj-lt"/>
              </a:rPr>
            </a:br>
            <a:r>
              <a:rPr lang="sl-SI" sz="1400" u="sng" dirty="0">
                <a:solidFill>
                  <a:schemeClr val="tx1"/>
                </a:solidFill>
                <a:latin typeface="+mj-lt"/>
              </a:rPr>
              <a:t>SEVEDA NE; SAMI SO SI JIH NAREDILI IZ MATERIALOV, KI SO JIH NAŠLI V OKOLICI SVOJEGA BIVALIŠČA</a:t>
            </a:r>
            <a:r>
              <a:rPr lang="sl-SI" sz="1400" dirty="0">
                <a:solidFill>
                  <a:schemeClr val="tx1"/>
                </a:solidFill>
                <a:latin typeface="+mj-lt"/>
              </a:rPr>
              <a:t>.  SI PREDSTAVLJATE? UPORABILI SO KAKŠNO KRHKO KAMNINO IN JO ZDROBILI TER POMEŠALI Z VODO, OB OGNJU SO IMELI VELIKO OGLJA S KATERIM SE PRAV LEPO USTVARJA, VČASIH PA SO UPORABILI TUDI KAKŠNO RASTLINO.  NA TEH POSLIKAVAH PREVLADUJEJO RDEČA, OKER, ČRNA BARVA.</a:t>
            </a:r>
            <a:br>
              <a:rPr lang="sl-SI" sz="1400" dirty="0">
                <a:solidFill>
                  <a:schemeClr val="tx1"/>
                </a:solidFill>
                <a:latin typeface="+mj-lt"/>
              </a:rPr>
            </a:br>
            <a:r>
              <a:rPr lang="sl-SI" sz="1400" b="1" dirty="0">
                <a:solidFill>
                  <a:srgbClr val="C00000"/>
                </a:solidFill>
              </a:rPr>
              <a:t/>
            </a:r>
            <a:br>
              <a:rPr lang="sl-SI" sz="1400" b="1" dirty="0">
                <a:solidFill>
                  <a:srgbClr val="C00000"/>
                </a:solidFill>
              </a:rPr>
            </a:br>
            <a:endParaRPr lang="sl-SI" sz="1400" dirty="0"/>
          </a:p>
        </p:txBody>
      </p:sp>
      <p:sp>
        <p:nvSpPr>
          <p:cNvPr id="88" name="Google Shape;88;p17"/>
          <p:cNvSpPr txBox="1">
            <a:spLocks noGrp="1"/>
          </p:cNvSpPr>
          <p:nvPr>
            <p:ph type="body" idx="1"/>
          </p:nvPr>
        </p:nvSpPr>
        <p:spPr>
          <a:xfrm>
            <a:off x="326759" y="2324506"/>
            <a:ext cx="2675100" cy="2446387"/>
          </a:xfrm>
          <a:prstGeom prst="rect">
            <a:avLst/>
          </a:prstGeom>
          <a:ln>
            <a:solidFill>
              <a:srgbClr val="FF0000"/>
            </a:solidFill>
          </a:ln>
        </p:spPr>
        <p:txBody>
          <a:bodyPr spcFirstLastPara="1" wrap="square" lIns="91425" tIns="91425" rIns="91425" bIns="91425" anchor="ctr" anchorCtr="0">
            <a:noAutofit/>
          </a:bodyPr>
          <a:lstStyle/>
          <a:p>
            <a:pPr marL="0" lvl="0" indent="0">
              <a:buNone/>
            </a:pPr>
            <a:r>
              <a:rPr lang="sl-SI" b="1" dirty="0" smtClean="0">
                <a:solidFill>
                  <a:schemeClr val="tx2"/>
                </a:solidFill>
              </a:rPr>
              <a:t>                                    PESEK</a:t>
            </a:r>
            <a:endParaRPr lang="sl-SI" b="1" dirty="0" smtClean="0">
              <a:solidFill>
                <a:srgbClr val="C00000"/>
              </a:solidFill>
            </a:endParaRPr>
          </a:p>
          <a:p>
            <a:pPr marL="0" lvl="0" indent="0">
              <a:buNone/>
            </a:pPr>
            <a:r>
              <a:rPr lang="sl-SI" b="1" dirty="0" smtClean="0">
                <a:solidFill>
                  <a:srgbClr val="C00000"/>
                </a:solidFill>
              </a:rPr>
              <a:t>RDEČA PRST </a:t>
            </a:r>
          </a:p>
          <a:p>
            <a:pPr marL="0" lvl="0" indent="0">
              <a:buNone/>
            </a:pPr>
            <a:r>
              <a:rPr lang="sl-SI" b="1" dirty="0" smtClean="0">
                <a:solidFill>
                  <a:schemeClr val="accent6">
                    <a:lumMod val="75000"/>
                  </a:schemeClr>
                </a:solidFill>
              </a:rPr>
              <a:t>                     </a:t>
            </a:r>
          </a:p>
          <a:p>
            <a:pPr marL="0" lvl="0" indent="0">
              <a:buNone/>
            </a:pPr>
            <a:r>
              <a:rPr lang="sl-SI" b="1" dirty="0">
                <a:solidFill>
                  <a:schemeClr val="accent6">
                    <a:lumMod val="75000"/>
                  </a:schemeClr>
                </a:solidFill>
              </a:rPr>
              <a:t> </a:t>
            </a:r>
            <a:r>
              <a:rPr lang="sl-SI" b="1" dirty="0" smtClean="0">
                <a:solidFill>
                  <a:schemeClr val="accent6">
                    <a:lumMod val="75000"/>
                  </a:schemeClr>
                </a:solidFill>
              </a:rPr>
              <a:t>                    RJAVA PRST</a:t>
            </a:r>
          </a:p>
          <a:p>
            <a:pPr marL="0" lvl="0" indent="0">
              <a:buNone/>
            </a:pPr>
            <a:r>
              <a:rPr lang="sl-SI" b="1" dirty="0" smtClean="0">
                <a:solidFill>
                  <a:schemeClr val="tx1"/>
                </a:solidFill>
              </a:rPr>
              <a:t>OGLJE</a:t>
            </a:r>
          </a:p>
          <a:p>
            <a:pPr marL="0" lvl="0" indent="0">
              <a:buNone/>
            </a:pPr>
            <a:r>
              <a:rPr lang="sl-SI" b="1" dirty="0" smtClean="0">
                <a:solidFill>
                  <a:schemeClr val="bg1">
                    <a:lumMod val="50000"/>
                  </a:schemeClr>
                </a:solidFill>
              </a:rPr>
              <a:t>                           KAMEN</a:t>
            </a:r>
            <a:endParaRPr lang="sl-SI" b="1" dirty="0">
              <a:solidFill>
                <a:schemeClr val="bg1">
                  <a:lumMod val="50000"/>
                </a:schemeClr>
              </a:solidFill>
            </a:endParaRPr>
          </a:p>
        </p:txBody>
      </p:sp>
      <p:sp>
        <p:nvSpPr>
          <p:cNvPr id="7" name="Označba mesta besedila 6"/>
          <p:cNvSpPr>
            <a:spLocks noGrp="1"/>
          </p:cNvSpPr>
          <p:nvPr>
            <p:ph type="body" idx="2"/>
          </p:nvPr>
        </p:nvSpPr>
        <p:spPr>
          <a:xfrm>
            <a:off x="3058510" y="2273154"/>
            <a:ext cx="2909990" cy="2576569"/>
          </a:xfrm>
          <a:ln>
            <a:solidFill>
              <a:srgbClr val="FF0000"/>
            </a:solidFill>
          </a:ln>
        </p:spPr>
        <p:txBody>
          <a:bodyPr/>
          <a:lstStyle/>
          <a:p>
            <a:pPr marL="127000" indent="0">
              <a:buNone/>
            </a:pPr>
            <a:r>
              <a:rPr lang="sl-SI" sz="1000" dirty="0" smtClean="0"/>
              <a:t>                                                       NARAVNI MATERIALI</a:t>
            </a:r>
            <a:endParaRPr lang="sl-SI" sz="1000" dirty="0"/>
          </a:p>
        </p:txBody>
      </p:sp>
      <p:sp>
        <p:nvSpPr>
          <p:cNvPr id="89" name="Google Shape;89;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1028" name="Picture 4" descr="Pesek prani 0-4 mm | ZemljaPesek.s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818112">
            <a:off x="3249097" y="2391711"/>
            <a:ext cx="1193471" cy="7445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krasni kamen za urejanje okolice | Dekorativni kamen PietraProjec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50803" y="3578684"/>
            <a:ext cx="1086398" cy="10755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ravno oglje za ža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60290" y="2767787"/>
            <a:ext cx="935421" cy="7156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gija - Kra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804870">
            <a:off x="3677646" y="3290022"/>
            <a:ext cx="1271751" cy="6349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rezplačna fotografija: poljščine, tla, kmetijstvo, polje, plodno ..."/>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939793">
            <a:off x="3225345" y="4018412"/>
            <a:ext cx="1289350" cy="669696"/>
          </a:xfrm>
          <a:prstGeom prst="rect">
            <a:avLst/>
          </a:prstGeom>
          <a:noFill/>
          <a:extLst>
            <a:ext uri="{909E8E84-426E-40DD-AFC4-6F175D3DCCD1}">
              <a14:hiddenFill xmlns:a14="http://schemas.microsoft.com/office/drawing/2010/main">
                <a:solidFill>
                  <a:srgbClr val="FFFFFF"/>
                </a:solidFill>
              </a14:hiddenFill>
            </a:ext>
          </a:extLst>
        </p:spPr>
      </p:pic>
      <p:pic>
        <p:nvPicPr>
          <p:cNvPr id="16" name="Slika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794239">
            <a:off x="6920944" y="2009134"/>
            <a:ext cx="2224407" cy="2114733"/>
          </a:xfrm>
          <a:prstGeom prst="rect">
            <a:avLst/>
          </a:prstGeom>
        </p:spPr>
      </p:pic>
      <p:pic>
        <p:nvPicPr>
          <p:cNvPr id="17" name="Picture 6" descr="Vyond: Online Animation Creator Software for Businesses"/>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546428" y="851337"/>
            <a:ext cx="1229710" cy="1135069"/>
          </a:xfrm>
          <a:prstGeom prst="rect">
            <a:avLst/>
          </a:prstGeom>
          <a:noFill/>
          <a:extLst>
            <a:ext uri="{909E8E84-426E-40DD-AFC4-6F175D3DCCD1}">
              <a14:hiddenFill xmlns:a14="http://schemas.microsoft.com/office/drawing/2010/main">
                <a:solidFill>
                  <a:srgbClr val="FFFFFF"/>
                </a:solidFill>
              </a14:hiddenFill>
            </a:ext>
          </a:extLst>
        </p:spPr>
      </p:pic>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5" name="Naslov 4"/>
          <p:cNvSpPr>
            <a:spLocks noGrp="1"/>
          </p:cNvSpPr>
          <p:nvPr>
            <p:ph type="title"/>
          </p:nvPr>
        </p:nvSpPr>
        <p:spPr>
          <a:xfrm>
            <a:off x="484520" y="90643"/>
            <a:ext cx="5511300" cy="1292772"/>
          </a:xfrm>
          <a:ln>
            <a:solidFill>
              <a:srgbClr val="FF0000"/>
            </a:solidFill>
          </a:ln>
        </p:spPr>
        <p:txBody>
          <a:bodyPr/>
          <a:lstStyle/>
          <a:p>
            <a:r>
              <a:rPr lang="sl-SI" sz="1800" dirty="0">
                <a:solidFill>
                  <a:srgbClr val="FF0000"/>
                </a:solidFill>
              </a:rPr>
              <a:t>ZDAJ, STE PA VERJETNO ŽE </a:t>
            </a:r>
            <a:r>
              <a:rPr lang="sl-SI" sz="1800" dirty="0" err="1" smtClean="0">
                <a:solidFill>
                  <a:srgbClr val="FF0000"/>
                </a:solidFill>
              </a:rPr>
              <a:t>ZELOOOoooooooo</a:t>
            </a:r>
            <a:r>
              <a:rPr lang="sl-SI" sz="1800" dirty="0" smtClean="0">
                <a:solidFill>
                  <a:srgbClr val="FF0000"/>
                </a:solidFill>
              </a:rPr>
              <a:t> </a:t>
            </a:r>
            <a:r>
              <a:rPr lang="sl-SI" sz="1800" dirty="0">
                <a:solidFill>
                  <a:srgbClr val="FF0000"/>
                </a:solidFill>
              </a:rPr>
              <a:t>RADOVEDNI, ZAKAJ VAM PRIPOVEDUJEM VSE TO?</a:t>
            </a:r>
          </a:p>
        </p:txBody>
      </p:sp>
      <p:sp>
        <p:nvSpPr>
          <p:cNvPr id="6" name="Označba mesta besedila 5"/>
          <p:cNvSpPr>
            <a:spLocks noGrp="1"/>
          </p:cNvSpPr>
          <p:nvPr>
            <p:ph type="body" idx="1"/>
          </p:nvPr>
        </p:nvSpPr>
        <p:spPr>
          <a:xfrm>
            <a:off x="489775" y="1618593"/>
            <a:ext cx="1831500" cy="3307182"/>
          </a:xfrm>
        </p:spPr>
        <p:txBody>
          <a:bodyPr/>
          <a:lstStyle/>
          <a:p>
            <a:pPr marL="0" lvl="0" indent="0">
              <a:buNone/>
            </a:pPr>
            <a:r>
              <a:rPr lang="sl-SI" dirty="0">
                <a:solidFill>
                  <a:schemeClr val="tx1"/>
                </a:solidFill>
                <a:latin typeface="+mj-lt"/>
              </a:rPr>
              <a:t>TEČE ŽE </a:t>
            </a:r>
            <a:r>
              <a:rPr lang="sl-SI" dirty="0" smtClean="0">
                <a:solidFill>
                  <a:schemeClr val="tx1"/>
                </a:solidFill>
                <a:latin typeface="+mj-lt"/>
              </a:rPr>
              <a:t>PETI </a:t>
            </a:r>
            <a:r>
              <a:rPr lang="sl-SI" dirty="0">
                <a:solidFill>
                  <a:schemeClr val="tx1"/>
                </a:solidFill>
                <a:latin typeface="+mj-lt"/>
              </a:rPr>
              <a:t>TEDEN ODKAR SMO DOMA. ČAS JE ZA NASLEDNJO LIKOVNO NALOGO. </a:t>
            </a:r>
          </a:p>
          <a:p>
            <a:pPr marL="0" lvl="0" indent="0">
              <a:buNone/>
            </a:pPr>
            <a:r>
              <a:rPr lang="sl-SI" dirty="0">
                <a:solidFill>
                  <a:schemeClr val="tx1"/>
                </a:solidFill>
                <a:latin typeface="+mj-lt"/>
              </a:rPr>
              <a:t>DANES BOSTE </a:t>
            </a:r>
            <a:r>
              <a:rPr lang="sl-SI" dirty="0" smtClean="0">
                <a:solidFill>
                  <a:schemeClr val="tx1"/>
                </a:solidFill>
                <a:latin typeface="+mj-lt"/>
              </a:rPr>
              <a:t>ODTISKOVALI Z NARAVNIMI BARVAMI, KI </a:t>
            </a:r>
            <a:r>
              <a:rPr lang="sl-SI" dirty="0">
                <a:solidFill>
                  <a:schemeClr val="tx1"/>
                </a:solidFill>
                <a:latin typeface="+mj-lt"/>
              </a:rPr>
              <a:t>SI JIH BOSTE, SEVEDA S POMOČJO ODRASLIH, </a:t>
            </a:r>
            <a:r>
              <a:rPr lang="sl-SI" dirty="0" smtClean="0">
                <a:solidFill>
                  <a:schemeClr val="tx1"/>
                </a:solidFill>
                <a:latin typeface="+mj-lt"/>
              </a:rPr>
              <a:t>NAREDILI. </a:t>
            </a:r>
            <a:r>
              <a:rPr lang="sl-SI" dirty="0">
                <a:solidFill>
                  <a:schemeClr val="tx1"/>
                </a:solidFill>
                <a:latin typeface="+mj-lt"/>
              </a:rPr>
              <a:t>TAKO, KOT SE JE MORAL ZNAJTI TUDI PRAČLOVEK. NO…. SKORAJ TAKO</a:t>
            </a:r>
            <a:r>
              <a:rPr lang="sl-SI" b="1" dirty="0">
                <a:solidFill>
                  <a:schemeClr val="tx1"/>
                </a:solidFill>
                <a:latin typeface="+mj-lt"/>
              </a:rPr>
              <a:t>.</a:t>
            </a:r>
            <a:endParaRPr lang="sl-SI" dirty="0">
              <a:solidFill>
                <a:schemeClr val="tx1"/>
              </a:solidFill>
              <a:latin typeface="+mj-lt"/>
            </a:endParaRPr>
          </a:p>
          <a:p>
            <a:endParaRPr lang="sl-SI" dirty="0"/>
          </a:p>
        </p:txBody>
      </p:sp>
      <p:sp>
        <p:nvSpPr>
          <p:cNvPr id="7" name="Označba mesta besedila 6"/>
          <p:cNvSpPr>
            <a:spLocks noGrp="1"/>
          </p:cNvSpPr>
          <p:nvPr>
            <p:ph type="body" idx="2"/>
          </p:nvPr>
        </p:nvSpPr>
        <p:spPr>
          <a:xfrm>
            <a:off x="2353849" y="1618592"/>
            <a:ext cx="1692634" cy="3174125"/>
          </a:xfrm>
        </p:spPr>
        <p:txBody>
          <a:bodyPr/>
          <a:lstStyle/>
          <a:p>
            <a:pPr marL="0" lvl="0" indent="0">
              <a:buNone/>
            </a:pPr>
            <a:r>
              <a:rPr lang="sl-SI" dirty="0">
                <a:solidFill>
                  <a:schemeClr val="tx1"/>
                </a:solidFill>
                <a:latin typeface="+mj-lt"/>
              </a:rPr>
              <a:t>S STARŠI SE BOSTE POGOVORILI O TEM, KAJ BI BILO PRIMERNO ZA IZDELAVO TAKIH BARV? MOGOČE KAJ IZ VAŠEGA VRTA, IZ KUHINJE…..? </a:t>
            </a:r>
          </a:p>
          <a:p>
            <a:pPr marL="0" lvl="0" indent="0">
              <a:buNone/>
            </a:pPr>
            <a:r>
              <a:rPr lang="sl-SI" dirty="0">
                <a:solidFill>
                  <a:schemeClr val="tx1"/>
                </a:solidFill>
                <a:latin typeface="+mj-lt"/>
              </a:rPr>
              <a:t>ŽE VESTE? </a:t>
            </a:r>
          </a:p>
          <a:p>
            <a:pPr marL="0" lvl="0" indent="0">
              <a:buNone/>
            </a:pPr>
            <a:r>
              <a:rPr lang="sl-SI" dirty="0">
                <a:solidFill>
                  <a:schemeClr val="tx1"/>
                </a:solidFill>
                <a:latin typeface="+mj-lt"/>
              </a:rPr>
              <a:t>DA, IŠČEMO RASTLINE, ŽIVILA, KI VSEBUJEJO VELIKO NARAVNIH BARVIL.</a:t>
            </a:r>
          </a:p>
          <a:p>
            <a:endParaRPr lang="sl-SI" dirty="0"/>
          </a:p>
        </p:txBody>
      </p:sp>
      <p:sp>
        <p:nvSpPr>
          <p:cNvPr id="8" name="Označba mesta besedila 7"/>
          <p:cNvSpPr>
            <a:spLocks noGrp="1"/>
          </p:cNvSpPr>
          <p:nvPr>
            <p:ph type="body" idx="3"/>
          </p:nvPr>
        </p:nvSpPr>
        <p:spPr>
          <a:xfrm>
            <a:off x="4079057" y="1599748"/>
            <a:ext cx="1663623" cy="3030847"/>
          </a:xfrm>
        </p:spPr>
        <p:txBody>
          <a:bodyPr/>
          <a:lstStyle/>
          <a:p>
            <a:pPr marL="152400" indent="0">
              <a:buNone/>
            </a:pPr>
            <a:r>
              <a:rPr lang="sl-SI" sz="1000" u="sng" dirty="0" smtClean="0">
                <a:solidFill>
                  <a:srgbClr val="FF0000"/>
                </a:solidFill>
              </a:rPr>
              <a:t>SESTAVINE SO LAHKO</a:t>
            </a:r>
          </a:p>
          <a:p>
            <a:pPr marL="152400" indent="0">
              <a:buNone/>
            </a:pPr>
            <a:r>
              <a:rPr lang="sl-SI" dirty="0" smtClean="0">
                <a:solidFill>
                  <a:srgbClr val="FF0000"/>
                </a:solidFill>
              </a:rPr>
              <a:t>-RDEČE ZELJE</a:t>
            </a:r>
          </a:p>
          <a:p>
            <a:pPr marL="152400" indent="0">
              <a:buNone/>
            </a:pPr>
            <a:r>
              <a:rPr lang="sl-SI" dirty="0" smtClean="0">
                <a:solidFill>
                  <a:srgbClr val="FF0000"/>
                </a:solidFill>
              </a:rPr>
              <a:t>-ZAČINKA ALI </a:t>
            </a:r>
            <a:r>
              <a:rPr lang="sl-SI" sz="1100" dirty="0" smtClean="0">
                <a:solidFill>
                  <a:srgbClr val="FF0000"/>
                </a:solidFill>
              </a:rPr>
              <a:t>VEGETA</a:t>
            </a:r>
          </a:p>
          <a:p>
            <a:pPr marL="152400" indent="0">
              <a:buNone/>
            </a:pPr>
            <a:r>
              <a:rPr lang="sl-SI" dirty="0" smtClean="0">
                <a:solidFill>
                  <a:srgbClr val="FF0000"/>
                </a:solidFill>
              </a:rPr>
              <a:t>-ŠPINAČA</a:t>
            </a:r>
          </a:p>
          <a:p>
            <a:pPr marL="152400" indent="0">
              <a:buNone/>
            </a:pPr>
            <a:r>
              <a:rPr lang="sl-SI" dirty="0" smtClean="0">
                <a:solidFill>
                  <a:srgbClr val="FF0000"/>
                </a:solidFill>
              </a:rPr>
              <a:t>-KORENČEK</a:t>
            </a:r>
          </a:p>
          <a:p>
            <a:pPr marL="152400" indent="0">
              <a:buNone/>
            </a:pPr>
            <a:r>
              <a:rPr lang="sl-SI" dirty="0" smtClean="0">
                <a:solidFill>
                  <a:srgbClr val="FF0000"/>
                </a:solidFill>
              </a:rPr>
              <a:t>-RDEČA PESA</a:t>
            </a:r>
          </a:p>
          <a:p>
            <a:pPr marL="152400" indent="0">
              <a:buNone/>
            </a:pPr>
            <a:r>
              <a:rPr lang="sl-SI" dirty="0" smtClean="0">
                <a:solidFill>
                  <a:srgbClr val="FF0000"/>
                </a:solidFill>
              </a:rPr>
              <a:t>-RDEČA PAPRIKA   (SLADKA)</a:t>
            </a:r>
          </a:p>
          <a:p>
            <a:pPr marL="152400" indent="0">
              <a:buNone/>
            </a:pPr>
            <a:r>
              <a:rPr lang="sl-SI" dirty="0" smtClean="0">
                <a:solidFill>
                  <a:srgbClr val="FF0000"/>
                </a:solidFill>
              </a:rPr>
              <a:t>-KURKUMA</a:t>
            </a:r>
          </a:p>
          <a:p>
            <a:pPr marL="152400" indent="0">
              <a:buNone/>
            </a:pPr>
            <a:r>
              <a:rPr lang="sl-SI" dirty="0" smtClean="0">
                <a:solidFill>
                  <a:srgbClr val="FF0000"/>
                </a:solidFill>
              </a:rPr>
              <a:t>-SOJINA OMAKA</a:t>
            </a:r>
          </a:p>
          <a:p>
            <a:pPr marL="152400" indent="0">
              <a:buNone/>
            </a:pPr>
            <a:r>
              <a:rPr lang="sl-SI" dirty="0" smtClean="0">
                <a:solidFill>
                  <a:srgbClr val="FF0000"/>
                </a:solidFill>
              </a:rPr>
              <a:t>-KAVA</a:t>
            </a:r>
            <a:endParaRPr lang="sl-SI" dirty="0">
              <a:solidFill>
                <a:srgbClr val="FF0000"/>
              </a:solidFill>
            </a:endParaRPr>
          </a:p>
        </p:txBody>
      </p:sp>
      <p:sp>
        <p:nvSpPr>
          <p:cNvPr id="107" name="Google Shape;107;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pic>
        <p:nvPicPr>
          <p:cNvPr id="9" name="Slika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6370" y="3690406"/>
            <a:ext cx="822914" cy="900342"/>
          </a:xfrm>
          <a:prstGeom prst="rect">
            <a:avLst/>
          </a:prstGeom>
        </p:spPr>
      </p:pic>
      <p:pic>
        <p:nvPicPr>
          <p:cNvPr id="4104" name="Picture 8" descr="Rdeče zelj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892831">
            <a:off x="5666181" y="1297836"/>
            <a:ext cx="935422" cy="64113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Dodatek jedem Začinka, Maestro, 450 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44323" y="987972"/>
            <a:ext cx="384891" cy="76679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Špinača - Slovensko združenje Pikapolonica"/>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15478" y="1884379"/>
            <a:ext cx="697423" cy="68167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Kitajska korenček v prahu proizvajalcev, dobaviteljev in tovarne ..."/>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935367" y="2098924"/>
            <a:ext cx="788276" cy="73966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Sladka mleta rdeča paprika, Maestro, 45 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129214" y="2720366"/>
            <a:ext cx="381150" cy="746234"/>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McCormick Ground Turmeric | Dried Spices | Seasoning | Stocks ..."/>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426766" y="2994395"/>
            <a:ext cx="662152" cy="708134"/>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Rdeča pesa - Portal prehrana - Inštitut za nutricionistiko"/>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795834" y="2924020"/>
            <a:ext cx="719959" cy="806563"/>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Najcena.si - Moj nakupovalni vodnik! - Vitasia sojina omaka 150ml"/>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878029" y="3901445"/>
            <a:ext cx="819807" cy="840829"/>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Barcaffe mleta kava 250 g - Kava - Kompas shop"/>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765888" y="3961751"/>
            <a:ext cx="744683" cy="844084"/>
          </a:xfrm>
          <a:prstGeom prst="rect">
            <a:avLst/>
          </a:prstGeom>
          <a:noFill/>
          <a:extLst>
            <a:ext uri="{909E8E84-426E-40DD-AFC4-6F175D3DCCD1}">
              <a14:hiddenFill xmlns:a14="http://schemas.microsoft.com/office/drawing/2010/main">
                <a:solidFill>
                  <a:srgbClr val="FFFFFF"/>
                </a:solidFill>
              </a14:hiddenFill>
            </a:ext>
          </a:extLst>
        </p:spPr>
      </p:pic>
      <p:pic>
        <p:nvPicPr>
          <p:cNvPr id="27" name="Slika 2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593576" y="496770"/>
            <a:ext cx="1281036" cy="1253094"/>
          </a:xfrm>
          <a:prstGeom prst="rect">
            <a:avLst/>
          </a:prstGeom>
        </p:spPr>
      </p:pic>
      <p:sp>
        <p:nvSpPr>
          <p:cNvPr id="15" name="Pravokotnik 14"/>
          <p:cNvSpPr/>
          <p:nvPr/>
        </p:nvSpPr>
        <p:spPr>
          <a:xfrm>
            <a:off x="7815288" y="2417862"/>
            <a:ext cx="1081609" cy="1169551"/>
          </a:xfrm>
          <a:prstGeom prst="rect">
            <a:avLst/>
          </a:prstGeom>
        </p:spPr>
        <p:txBody>
          <a:bodyPr wrap="square">
            <a:spAutoFit/>
          </a:bodyPr>
          <a:lstStyle/>
          <a:p>
            <a:r>
              <a:rPr lang="es-ES" b="1" dirty="0">
                <a:solidFill>
                  <a:schemeClr val="accent6">
                    <a:lumMod val="60000"/>
                    <a:lumOff val="40000"/>
                  </a:schemeClr>
                </a:solidFill>
              </a:rPr>
              <a:t>ČE MALO POMISLIŠ</a:t>
            </a:r>
            <a:r>
              <a:rPr lang="sl-SI" b="1" dirty="0">
                <a:solidFill>
                  <a:schemeClr val="accent6">
                    <a:lumMod val="60000"/>
                    <a:lumOff val="40000"/>
                  </a:schemeClr>
                </a:solidFill>
              </a:rPr>
              <a:t>,</a:t>
            </a:r>
            <a:r>
              <a:rPr lang="es-ES" b="1" dirty="0">
                <a:solidFill>
                  <a:schemeClr val="accent6">
                    <a:lumMod val="60000"/>
                    <a:lumOff val="40000"/>
                  </a:schemeClr>
                </a:solidFill>
              </a:rPr>
              <a:t> SE HITRO DOMISLIŠ…</a:t>
            </a:r>
            <a:endParaRPr lang="sl-SI" dirty="0"/>
          </a:p>
        </p:txBody>
      </p:sp>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a:xfrm>
            <a:off x="1545021" y="241739"/>
            <a:ext cx="5465380" cy="606522"/>
          </a:xfrm>
          <a:ln>
            <a:solidFill>
              <a:srgbClr val="FF0000"/>
            </a:solidFill>
          </a:ln>
        </p:spPr>
        <p:txBody>
          <a:bodyPr/>
          <a:lstStyle/>
          <a:p>
            <a:r>
              <a:rPr lang="sl-SI" sz="2800" dirty="0" smtClean="0">
                <a:solidFill>
                  <a:srgbClr val="FF0000"/>
                </a:solidFill>
              </a:rPr>
              <a:t>SESTAVINE, BARVE IN ODTISI</a:t>
            </a:r>
            <a:endParaRPr lang="sl-SI" sz="2800" dirty="0">
              <a:solidFill>
                <a:srgbClr val="FF0000"/>
              </a:solidFill>
            </a:endParaRPr>
          </a:p>
        </p:txBody>
      </p:sp>
      <p:sp>
        <p:nvSpPr>
          <p:cNvPr id="8" name="Označba mesta besedila 7"/>
          <p:cNvSpPr>
            <a:spLocks noGrp="1"/>
          </p:cNvSpPr>
          <p:nvPr>
            <p:ph type="body" idx="1"/>
          </p:nvPr>
        </p:nvSpPr>
        <p:spPr>
          <a:xfrm>
            <a:off x="224596" y="714127"/>
            <a:ext cx="7191111" cy="3883047"/>
          </a:xfrm>
        </p:spPr>
        <p:txBody>
          <a:bodyPr/>
          <a:lstStyle/>
          <a:p>
            <a:r>
              <a:rPr lang="sl-SI" dirty="0" smtClean="0">
                <a:solidFill>
                  <a:schemeClr val="tx1"/>
                </a:solidFill>
              </a:rPr>
              <a:t>                         NARAVNE BARVE</a:t>
            </a:r>
            <a:endParaRPr lang="sl-SI" dirty="0">
              <a:solidFill>
                <a:schemeClr val="tx1"/>
              </a:solidFill>
            </a:endParaRPr>
          </a:p>
        </p:txBody>
      </p:sp>
      <p:sp>
        <p:nvSpPr>
          <p:cNvPr id="6" name="Označba mesta številke diapozitiva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12" name="Slika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4744" y="1975547"/>
            <a:ext cx="3022144" cy="1860331"/>
          </a:xfrm>
          <a:prstGeom prst="rect">
            <a:avLst/>
          </a:prstGeom>
        </p:spPr>
      </p:pic>
      <p:pic>
        <p:nvPicPr>
          <p:cNvPr id="13" name="Slika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16320" y="3114078"/>
            <a:ext cx="3321269" cy="1820835"/>
          </a:xfrm>
          <a:prstGeom prst="rect">
            <a:avLst/>
          </a:prstGeom>
        </p:spPr>
      </p:pic>
      <p:pic>
        <p:nvPicPr>
          <p:cNvPr id="14" name="Slika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3327" y="972858"/>
            <a:ext cx="3407257" cy="1882489"/>
          </a:xfrm>
          <a:prstGeom prst="rect">
            <a:avLst/>
          </a:prstGeom>
        </p:spPr>
      </p:pic>
      <p:pic>
        <p:nvPicPr>
          <p:cNvPr id="15" name="Picture 8" descr="Download Free png A Man And A Woman Standing, Man Clipart, Woman ..."/>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4596" y="2024632"/>
            <a:ext cx="1292585" cy="1828794"/>
          </a:xfrm>
          <a:prstGeom prst="rect">
            <a:avLst/>
          </a:prstGeom>
          <a:noFill/>
          <a:extLst>
            <a:ext uri="{909E8E84-426E-40DD-AFC4-6F175D3DCCD1}">
              <a14:hiddenFill xmlns:a14="http://schemas.microsoft.com/office/drawing/2010/main">
                <a:solidFill>
                  <a:srgbClr val="FFFFFF"/>
                </a:solidFill>
              </a14:hiddenFill>
            </a:ext>
          </a:extLst>
        </p:spPr>
      </p:pic>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698204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8255" y="388884"/>
            <a:ext cx="6752896" cy="1397874"/>
          </a:xfrm>
        </p:spPr>
        <p:txBody>
          <a:bodyPr/>
          <a:lstStyle/>
          <a:p>
            <a:r>
              <a:rPr lang="sl-SI" sz="1800" dirty="0" smtClean="0"/>
              <a:t/>
            </a:r>
            <a:br>
              <a:rPr lang="sl-SI" sz="1800" dirty="0" smtClean="0"/>
            </a:br>
            <a:r>
              <a:rPr lang="sl-SI" sz="1800" dirty="0"/>
              <a:t/>
            </a:r>
            <a:br>
              <a:rPr lang="sl-SI" sz="1800" dirty="0"/>
            </a:br>
            <a:r>
              <a:rPr lang="sl-SI" sz="1800" dirty="0" smtClean="0"/>
              <a:t/>
            </a:r>
            <a:br>
              <a:rPr lang="sl-SI" sz="1800" dirty="0" smtClean="0"/>
            </a:br>
            <a:r>
              <a:rPr lang="sl-SI" sz="1800" dirty="0"/>
              <a:t/>
            </a:r>
            <a:br>
              <a:rPr lang="sl-SI" sz="1800" dirty="0"/>
            </a:br>
            <a:r>
              <a:rPr lang="sl-SI" sz="1800" dirty="0" smtClean="0"/>
              <a:t/>
            </a:r>
            <a:br>
              <a:rPr lang="sl-SI" sz="1800" dirty="0" smtClean="0"/>
            </a:br>
            <a:r>
              <a:rPr lang="sl-SI" sz="1800" dirty="0"/>
              <a:t/>
            </a:r>
            <a:br>
              <a:rPr lang="sl-SI" sz="1800" dirty="0"/>
            </a:br>
            <a:r>
              <a:rPr lang="sl-SI" sz="1800" dirty="0" smtClean="0"/>
              <a:t/>
            </a:r>
            <a:br>
              <a:rPr lang="sl-SI" sz="1800" dirty="0" smtClean="0"/>
            </a:br>
            <a:r>
              <a:rPr lang="sl-SI" sz="1800" dirty="0"/>
              <a:t/>
            </a:r>
            <a:br>
              <a:rPr lang="sl-SI" sz="1800" dirty="0"/>
            </a:br>
            <a:r>
              <a:rPr lang="sl-SI" sz="1800" dirty="0" smtClean="0"/>
              <a:t/>
            </a:r>
            <a:br>
              <a:rPr lang="sl-SI" sz="1800" dirty="0" smtClean="0"/>
            </a:br>
            <a:r>
              <a:rPr lang="sl-SI" sz="1800" dirty="0" smtClean="0"/>
              <a:t/>
            </a:r>
            <a:br>
              <a:rPr lang="sl-SI" sz="1800" dirty="0" smtClean="0"/>
            </a:br>
            <a:r>
              <a:rPr lang="sl-SI" sz="1800" u="sng" dirty="0" smtClean="0">
                <a:solidFill>
                  <a:srgbClr val="FF0000"/>
                </a:solidFill>
              </a:rPr>
              <a:t>KAKŠNE PRIPOMOČKE BOSTE ŠE RABILI?</a:t>
            </a:r>
            <a:r>
              <a:rPr lang="sl-SI" sz="1800" dirty="0" smtClean="0">
                <a:solidFill>
                  <a:srgbClr val="FF0000"/>
                </a:solidFill>
              </a:rPr>
              <a:t/>
            </a:r>
            <a:br>
              <a:rPr lang="sl-SI" sz="1800" dirty="0" smtClean="0">
                <a:solidFill>
                  <a:srgbClr val="FF0000"/>
                </a:solidFill>
              </a:rPr>
            </a:br>
            <a:r>
              <a:rPr lang="sl-SI" sz="1800" dirty="0" smtClean="0"/>
              <a:t>MORDA IMATE SOKOVNIK; ALI MEŠALNIK BLENDER, LAHKO PA UPORABITE NAVADEN RIBEŽ, CEDILO ALI GAZO ZA PRECEJEVANJE.</a:t>
            </a:r>
            <a:br>
              <a:rPr lang="sl-SI" sz="1800" dirty="0" smtClean="0"/>
            </a:br>
            <a:r>
              <a:rPr lang="sl-SI" sz="1800" dirty="0" smtClean="0"/>
              <a:t>PRIPRAVI SI KROMPIRJE (SREDNJE VELIKOSTI) IN NOŽ (PAZI DA NI PREVEČ  OSTER).</a:t>
            </a:r>
            <a:endParaRPr lang="sl-SI" sz="1800" dirty="0"/>
          </a:p>
        </p:txBody>
      </p:sp>
      <p:sp>
        <p:nvSpPr>
          <p:cNvPr id="6" name="Označba mesta številke diapozitiva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7" name="Slika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83849" y="3804744"/>
            <a:ext cx="1164179" cy="1308409"/>
          </a:xfrm>
          <a:prstGeom prst="rect">
            <a:avLst/>
          </a:prstGeom>
        </p:spPr>
      </p:pic>
      <p:pic>
        <p:nvPicPr>
          <p:cNvPr id="9" name="Slika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93662" y="3804743"/>
            <a:ext cx="916870" cy="1222602"/>
          </a:xfrm>
          <a:prstGeom prst="rect">
            <a:avLst/>
          </a:prstGeom>
        </p:spPr>
      </p:pic>
      <p:pic>
        <p:nvPicPr>
          <p:cNvPr id="3" name="Slika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38190" y="3804743"/>
            <a:ext cx="1030052" cy="1222601"/>
          </a:xfrm>
          <a:prstGeom prst="rect">
            <a:avLst/>
          </a:prstGeom>
        </p:spPr>
      </p:pic>
      <p:pic>
        <p:nvPicPr>
          <p:cNvPr id="5124" name="Picture 4" descr="Univerzalni kuhinjski ribež Rosmarino | Petrol eShop"/>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71496" y="3680483"/>
            <a:ext cx="1050557" cy="134380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etra-plenica • Pralne-plenicke.si"/>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51282" y="3710152"/>
            <a:ext cx="1189749" cy="131719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ownload Free png A Man And A Woman Standing, Man Clipart, Woman ..."/>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6020" y="2490515"/>
            <a:ext cx="1567640" cy="2379936"/>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65340" y="1860331"/>
            <a:ext cx="2506660" cy="1820152"/>
          </a:xfrm>
          <a:prstGeom prst="rect">
            <a:avLst/>
          </a:prstGeom>
        </p:spPr>
      </p:pic>
      <p:pic>
        <p:nvPicPr>
          <p:cNvPr id="5130" name="Picture 10" descr="JEDILNI PRIBOR, NOŽ KORDUN PLITVICE 6303 - Merkur.si"/>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0337050">
            <a:off x="4820554" y="1826252"/>
            <a:ext cx="1523413" cy="1602590"/>
          </a:xfrm>
          <a:prstGeom prst="rect">
            <a:avLst/>
          </a:prstGeom>
          <a:noFill/>
          <a:extLst>
            <a:ext uri="{909E8E84-426E-40DD-AFC4-6F175D3DCCD1}">
              <a14:hiddenFill xmlns:a14="http://schemas.microsoft.com/office/drawing/2010/main">
                <a:solidFill>
                  <a:srgbClr val="FFFFFF"/>
                </a:solidFill>
              </a14:hiddenFill>
            </a:ext>
          </a:extLst>
        </p:spPr>
      </p:pic>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586859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11670" y="168168"/>
            <a:ext cx="3331778" cy="346840"/>
          </a:xfrm>
          <a:ln>
            <a:solidFill>
              <a:srgbClr val="FF0000"/>
            </a:solidFill>
          </a:ln>
        </p:spPr>
        <p:txBody>
          <a:bodyPr/>
          <a:lstStyle/>
          <a:p>
            <a:r>
              <a:rPr lang="sl-SI" sz="2000" dirty="0" smtClean="0">
                <a:solidFill>
                  <a:srgbClr val="FF0000"/>
                </a:solidFill>
              </a:rPr>
              <a:t>NAVODILO ZA DELO</a:t>
            </a:r>
            <a:endParaRPr lang="sl-SI" sz="2000" dirty="0">
              <a:solidFill>
                <a:srgbClr val="FF0000"/>
              </a:solidFill>
            </a:endParaRPr>
          </a:p>
        </p:txBody>
      </p:sp>
      <p:sp>
        <p:nvSpPr>
          <p:cNvPr id="3" name="Označba mesta besedila 2"/>
          <p:cNvSpPr>
            <a:spLocks noGrp="1"/>
          </p:cNvSpPr>
          <p:nvPr>
            <p:ph type="body" idx="1"/>
          </p:nvPr>
        </p:nvSpPr>
        <p:spPr>
          <a:xfrm>
            <a:off x="1957563" y="409903"/>
            <a:ext cx="5820092" cy="4845269"/>
          </a:xfrm>
        </p:spPr>
        <p:txBody>
          <a:bodyPr/>
          <a:lstStyle/>
          <a:p>
            <a:r>
              <a:rPr lang="sl-SI" sz="1400" dirty="0" smtClean="0">
                <a:solidFill>
                  <a:schemeClr val="tx1"/>
                </a:solidFill>
                <a:latin typeface="+mj-lt"/>
              </a:rPr>
              <a:t>PRIPRAVI SI VSO ZELENJAVO IN SESTAVINE IZ KUHINJE.</a:t>
            </a:r>
          </a:p>
          <a:p>
            <a:r>
              <a:rPr lang="sl-SI" sz="1400" dirty="0" smtClean="0">
                <a:solidFill>
                  <a:schemeClr val="tx1"/>
                </a:solidFill>
                <a:latin typeface="+mj-lt"/>
              </a:rPr>
              <a:t>STARŠI MORATE BITI PRI PRIPRAVI MEŠALNIKA IN MEŠANJU PRISOTNI.</a:t>
            </a:r>
            <a:r>
              <a:rPr lang="sl-SI" sz="1400" dirty="0">
                <a:solidFill>
                  <a:schemeClr val="tx1"/>
                </a:solidFill>
              </a:rPr>
              <a:t> </a:t>
            </a:r>
            <a:r>
              <a:rPr lang="sl-SI" sz="1400" dirty="0" smtClean="0">
                <a:solidFill>
                  <a:schemeClr val="tx1"/>
                </a:solidFill>
              </a:rPr>
              <a:t>(BODITE PREVIDNI)</a:t>
            </a:r>
            <a:endParaRPr lang="sl-SI" sz="1400" dirty="0" smtClean="0">
              <a:solidFill>
                <a:schemeClr val="tx1"/>
              </a:solidFill>
              <a:latin typeface="+mj-lt"/>
            </a:endParaRPr>
          </a:p>
          <a:p>
            <a:r>
              <a:rPr lang="sl-SI" sz="1400" dirty="0" smtClean="0">
                <a:solidFill>
                  <a:schemeClr val="tx1"/>
                </a:solidFill>
                <a:latin typeface="+mj-lt"/>
              </a:rPr>
              <a:t>VSAKI </a:t>
            </a:r>
            <a:r>
              <a:rPr lang="sl-SI" sz="1400" dirty="0">
                <a:solidFill>
                  <a:schemeClr val="tx1"/>
                </a:solidFill>
                <a:latin typeface="+mj-lt"/>
              </a:rPr>
              <a:t>ZELENJAVI, DODAJ POL DECILITRA </a:t>
            </a:r>
            <a:r>
              <a:rPr lang="sl-SI" sz="1400" dirty="0" smtClean="0">
                <a:solidFill>
                  <a:schemeClr val="tx1"/>
                </a:solidFill>
                <a:latin typeface="+mj-lt"/>
              </a:rPr>
              <a:t>VODE, ZMELJI </a:t>
            </a:r>
            <a:r>
              <a:rPr lang="sl-SI" sz="1400" dirty="0">
                <a:solidFill>
                  <a:schemeClr val="tx1"/>
                </a:solidFill>
                <a:latin typeface="+mj-lt"/>
              </a:rPr>
              <a:t>, </a:t>
            </a:r>
            <a:r>
              <a:rPr lang="sl-SI" sz="1400" dirty="0" smtClean="0">
                <a:solidFill>
                  <a:schemeClr val="tx1"/>
                </a:solidFill>
                <a:latin typeface="+mj-lt"/>
              </a:rPr>
              <a:t>PRECEDI, PRELIJ V POSODICO IN BARVA </a:t>
            </a:r>
            <a:r>
              <a:rPr lang="sl-SI" sz="1400" dirty="0">
                <a:solidFill>
                  <a:schemeClr val="tx1"/>
                </a:solidFill>
                <a:latin typeface="+mj-lt"/>
              </a:rPr>
              <a:t>JE NARED. </a:t>
            </a:r>
            <a:endParaRPr lang="sl-SI" sz="1400" dirty="0" smtClean="0">
              <a:solidFill>
                <a:schemeClr val="tx1"/>
              </a:solidFill>
              <a:latin typeface="+mj-lt"/>
            </a:endParaRPr>
          </a:p>
          <a:p>
            <a:r>
              <a:rPr lang="sl-SI" sz="1400" dirty="0" smtClean="0">
                <a:solidFill>
                  <a:schemeClr val="tx1"/>
                </a:solidFill>
                <a:latin typeface="+mj-lt"/>
              </a:rPr>
              <a:t>RDEČI PAPRIKI, KURKUMI IN ZAČINKI, DODAJ MANJ KOT POL DECILITRA VROČE VODE IN PUSTI, DA SE IZLOČI BARVA (BODITE PREVIDNI Z VODO).</a:t>
            </a:r>
          </a:p>
          <a:p>
            <a:r>
              <a:rPr lang="sl-SI" sz="1400" dirty="0" smtClean="0">
                <a:solidFill>
                  <a:schemeClr val="tx1"/>
                </a:solidFill>
                <a:latin typeface="+mj-lt"/>
              </a:rPr>
              <a:t>VSI, KI BODO DELALI S TABO, NAJ SI SKUHAJO DOBRO TURŠKO KAVO IN TI JE NEKAJ ODSTOPIJO (MORA PA BITI PRECEJ MOČNA).</a:t>
            </a:r>
          </a:p>
          <a:p>
            <a:r>
              <a:rPr lang="sl-SI" sz="1400" dirty="0" smtClean="0">
                <a:solidFill>
                  <a:schemeClr val="tx1"/>
                </a:solidFill>
                <a:latin typeface="+mj-lt"/>
              </a:rPr>
              <a:t>KO SE TEKOČINE OHLADIJO, DA NISO VEČ NEVARNE ZATE, JE VSE PRIPRAVLJENO.</a:t>
            </a:r>
          </a:p>
          <a:p>
            <a:r>
              <a:rPr lang="sl-SI" sz="1400" dirty="0" smtClean="0">
                <a:solidFill>
                  <a:schemeClr val="tx1"/>
                </a:solidFill>
                <a:latin typeface="+mj-lt"/>
              </a:rPr>
              <a:t>ZDAJ POTREBUJEŠ ŠE LIST PAPIRJA, SIROKE SKODELICE BARV IN AKCIJAAAAA.</a:t>
            </a:r>
          </a:p>
          <a:p>
            <a:r>
              <a:rPr lang="sl-SI" sz="1400" dirty="0" smtClean="0">
                <a:solidFill>
                  <a:schemeClr val="tx1"/>
                </a:solidFill>
                <a:latin typeface="+mj-lt"/>
              </a:rPr>
              <a:t>SEVEDA NE POZABI IZREZATI ŽELJENE ŠTAMPILJKE RAZLIČNIH OBLIK - ELEMENTOV IZ KROMPIRJA (</a:t>
            </a:r>
            <a:endParaRPr lang="sl-SI" sz="1400" dirty="0">
              <a:solidFill>
                <a:schemeClr val="tx1"/>
              </a:solidFill>
              <a:latin typeface="+mj-lt"/>
            </a:endParaRPr>
          </a:p>
          <a:p>
            <a:endParaRPr lang="sl-SI" dirty="0"/>
          </a:p>
        </p:txBody>
      </p:sp>
      <p:sp>
        <p:nvSpPr>
          <p:cNvPr id="4" name="Označba mesta številke diapoz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5" name="Slika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059">
            <a:off x="-160143" y="882167"/>
            <a:ext cx="1620702" cy="2611949"/>
          </a:xfrm>
          <a:prstGeom prst="rect">
            <a:avLst/>
          </a:prstGeom>
        </p:spPr>
      </p:pic>
      <p:pic>
        <p:nvPicPr>
          <p:cNvPr id="6150" name="Picture 6" descr="Standing Cartoon Mother Clipar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3578">
            <a:off x="1186278" y="1168370"/>
            <a:ext cx="1093364" cy="2485570"/>
          </a:xfrm>
          <a:prstGeom prst="rect">
            <a:avLst/>
          </a:prstGeom>
          <a:noFill/>
          <a:extLst>
            <a:ext uri="{909E8E84-426E-40DD-AFC4-6F175D3DCCD1}">
              <a14:hiddenFill xmlns:a14="http://schemas.microsoft.com/office/drawing/2010/main">
                <a:solidFill>
                  <a:srgbClr val="FFFFFF"/>
                </a:solidFill>
              </a14:hiddenFill>
            </a:ext>
          </a:extLst>
        </p:spPr>
      </p:pic>
      <p:sp>
        <p:nvSpPr>
          <p:cNvPr id="7" name="5-kraka zvezda 6"/>
          <p:cNvSpPr/>
          <p:nvPr/>
        </p:nvSpPr>
        <p:spPr>
          <a:xfrm>
            <a:off x="7556933" y="4618375"/>
            <a:ext cx="357350" cy="357349"/>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Enakokraki trikotnik 7"/>
          <p:cNvSpPr/>
          <p:nvPr/>
        </p:nvSpPr>
        <p:spPr>
          <a:xfrm>
            <a:off x="7940557" y="4690680"/>
            <a:ext cx="325820" cy="285044"/>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Srce 8"/>
          <p:cNvSpPr/>
          <p:nvPr/>
        </p:nvSpPr>
        <p:spPr>
          <a:xfrm>
            <a:off x="8343955" y="4690679"/>
            <a:ext cx="367869" cy="293194"/>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bg1"/>
              </a:solidFill>
            </a:endParaRPr>
          </a:p>
        </p:txBody>
      </p:sp>
      <p:sp>
        <p:nvSpPr>
          <p:cNvPr id="10" name="Akord 9"/>
          <p:cNvSpPr/>
          <p:nvPr/>
        </p:nvSpPr>
        <p:spPr>
          <a:xfrm>
            <a:off x="7566073" y="4100109"/>
            <a:ext cx="450682" cy="339591"/>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Pravokotnik 10"/>
          <p:cNvSpPr/>
          <p:nvPr/>
        </p:nvSpPr>
        <p:spPr>
          <a:xfrm>
            <a:off x="8034512" y="4116410"/>
            <a:ext cx="336331" cy="2850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Elipsa 11"/>
          <p:cNvSpPr/>
          <p:nvPr/>
        </p:nvSpPr>
        <p:spPr>
          <a:xfrm>
            <a:off x="8527889" y="4096994"/>
            <a:ext cx="377097" cy="35735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L-oblika 12"/>
          <p:cNvSpPr/>
          <p:nvPr/>
        </p:nvSpPr>
        <p:spPr>
          <a:xfrm>
            <a:off x="7211389" y="4654039"/>
            <a:ext cx="290952" cy="321685"/>
          </a:xfrm>
          <a:prstGeom prst="corne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4" name="Slika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14283" y="620110"/>
            <a:ext cx="873597" cy="1032182"/>
          </a:xfrm>
          <a:prstGeom prst="rect">
            <a:avLst/>
          </a:prstGeom>
        </p:spPr>
      </p:pic>
      <p:pic>
        <p:nvPicPr>
          <p:cNvPr id="15" name="Slika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34512" y="2108240"/>
            <a:ext cx="819974" cy="1265678"/>
          </a:xfrm>
          <a:prstGeom prst="rect">
            <a:avLst/>
          </a:prstGeom>
        </p:spPr>
      </p:pic>
      <p:pic>
        <p:nvPicPr>
          <p:cNvPr id="6"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411562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9" name="Oblak 8"/>
          <p:cNvSpPr/>
          <p:nvPr/>
        </p:nvSpPr>
        <p:spPr>
          <a:xfrm>
            <a:off x="693051" y="2382986"/>
            <a:ext cx="2417379" cy="2427891"/>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sl-SI"/>
          </a:p>
        </p:txBody>
      </p:sp>
      <p:sp>
        <p:nvSpPr>
          <p:cNvPr id="10" name="PoljeZBesedilom 9"/>
          <p:cNvSpPr txBox="1"/>
          <p:nvPr/>
        </p:nvSpPr>
        <p:spPr>
          <a:xfrm>
            <a:off x="1103586" y="2598682"/>
            <a:ext cx="1807780" cy="1954381"/>
          </a:xfrm>
          <a:prstGeom prst="rect">
            <a:avLst/>
          </a:prstGeom>
          <a:noFill/>
        </p:spPr>
        <p:txBody>
          <a:bodyPr wrap="square" rtlCol="0">
            <a:spAutoFit/>
          </a:bodyPr>
          <a:lstStyle/>
          <a:p>
            <a:r>
              <a:rPr lang="sl-SI" sz="1100" dirty="0"/>
              <a:t>PRIPRAVI SI TUDI BRISAČKO, KAJTI </a:t>
            </a:r>
            <a:r>
              <a:rPr lang="sl-SI" sz="1100" dirty="0" smtClean="0"/>
              <a:t>VEDNO MORAŠ IZREZLJANO ŠTAMPILKO ALI PEČATNIK  IZ KROMPIRJA PO POVRŠINI OBRISATI, SAJ GA </a:t>
            </a:r>
            <a:r>
              <a:rPr lang="sl-SI" sz="1100" dirty="0"/>
              <a:t>LAHKO </a:t>
            </a:r>
            <a:r>
              <a:rPr lang="sl-SI" sz="1100" dirty="0" smtClean="0"/>
              <a:t>POTEM NAMOČIŠ ŠE V DRUGO BARVO.</a:t>
            </a:r>
            <a:endParaRPr lang="sl-SI" dirty="0"/>
          </a:p>
        </p:txBody>
      </p:sp>
      <p:pic>
        <p:nvPicPr>
          <p:cNvPr id="11" name="Slika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34643" y="3484621"/>
            <a:ext cx="1068442" cy="1068442"/>
          </a:xfrm>
          <a:prstGeom prst="rect">
            <a:avLst/>
          </a:prstGeom>
        </p:spPr>
      </p:pic>
      <p:pic>
        <p:nvPicPr>
          <p:cNvPr id="12" name="Slika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281612">
            <a:off x="211081" y="260522"/>
            <a:ext cx="2869064" cy="2084751"/>
          </a:xfrm>
          <a:prstGeom prst="rect">
            <a:avLst/>
          </a:prstGeom>
        </p:spPr>
      </p:pic>
      <p:pic>
        <p:nvPicPr>
          <p:cNvPr id="7" name="Slika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86854">
            <a:off x="4016589" y="278771"/>
            <a:ext cx="1587467" cy="1492878"/>
          </a:xfrm>
          <a:prstGeom prst="rect">
            <a:avLst/>
          </a:prstGeom>
        </p:spPr>
      </p:pic>
      <p:pic>
        <p:nvPicPr>
          <p:cNvPr id="8" name="Slika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38274">
            <a:off x="6669457" y="590720"/>
            <a:ext cx="924728" cy="1424354"/>
          </a:xfrm>
          <a:prstGeom prst="rect">
            <a:avLst/>
          </a:prstGeom>
        </p:spPr>
      </p:pic>
      <p:pic>
        <p:nvPicPr>
          <p:cNvPr id="13" name="Slika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54071" y="2366288"/>
            <a:ext cx="1664690" cy="1887820"/>
          </a:xfrm>
          <a:prstGeom prst="rect">
            <a:avLst/>
          </a:prstGeom>
        </p:spPr>
      </p:pic>
      <p:pic>
        <p:nvPicPr>
          <p:cNvPr id="14" name="Slika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255456">
            <a:off x="6613975" y="2706585"/>
            <a:ext cx="2154935" cy="1856060"/>
          </a:xfrm>
          <a:prstGeom prst="rect">
            <a:avLst/>
          </a:prstGeom>
        </p:spPr>
      </p:pic>
      <p:pic>
        <p:nvPicPr>
          <p:cNvPr id="2"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277503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glamour template">
  <a:themeElements>
    <a:clrScheme name="Custom 347">
      <a:dk1>
        <a:srgbClr val="434343"/>
      </a:dk1>
      <a:lt1>
        <a:srgbClr val="FFFFFF"/>
      </a:lt1>
      <a:dk2>
        <a:srgbClr val="666666"/>
      </a:dk2>
      <a:lt2>
        <a:srgbClr val="B7B7B7"/>
      </a:lt2>
      <a:accent1>
        <a:srgbClr val="5FDB72"/>
      </a:accent1>
      <a:accent2>
        <a:srgbClr val="1CCFBA"/>
      </a:accent2>
      <a:accent3>
        <a:srgbClr val="23ADDF"/>
      </a:accent3>
      <a:accent4>
        <a:srgbClr val="E650D3"/>
      </a:accent4>
      <a:accent5>
        <a:srgbClr val="8B1EA0"/>
      </a:accent5>
      <a:accent6>
        <a:srgbClr val="FFB300"/>
      </a:accent6>
      <a:hlink>
        <a:srgbClr val="4A86E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TotalTime>
  <Words>587</Words>
  <Application>Microsoft Office PowerPoint</Application>
  <PresentationFormat>Diaprojekcija na zaslonu (16:9)</PresentationFormat>
  <Paragraphs>81</Paragraphs>
  <Slides>14</Slides>
  <Notes>5</Notes>
  <HiddenSlides>0</HiddenSlides>
  <MMClips>14</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14</vt:i4>
      </vt:variant>
    </vt:vector>
  </HeadingPairs>
  <TitlesOfParts>
    <vt:vector size="20" baseType="lpstr">
      <vt:lpstr>Arial</vt:lpstr>
      <vt:lpstr>Calibri</vt:lpstr>
      <vt:lpstr>Lato Hairline</vt:lpstr>
      <vt:lpstr>Times New Roman</vt:lpstr>
      <vt:lpstr>Lato Light</vt:lpstr>
      <vt:lpstr>Eglamour template</vt:lpstr>
      <vt:lpstr>GRAFIKA-ODTISKOVANJE VISOKI TISK KAKO IZDELATI  BARVE IZ NARAVNIH SESTAVIN NARAVNA BARVILA</vt:lpstr>
      <vt:lpstr>PowerPointova predstavitev</vt:lpstr>
      <vt:lpstr>UČENCI, A STE ŽE SLIŠALI ZA JAMSKE POSLIKAVE? TO SO SLIKE NA STENAH ALI CELO STROPIH JAM, VEČINOMA IZ PRAZGODOVINE. NAJSTAREJŠE NA NAŠI CELINI BI NAJ BILE STARE CELO 40 000 LET. NAŠLI SO JIH V ŠPANIJI. NAJPOGOSTEJE SO V JAMAH SLIKALI VELIKE DIVJE ŽIVALI KOT SO BIZON, KONJ … VELIKOKRAT PA SO ODTISKOVALI S  SVOJIMI PRSTNIMI BLAZINICAMI, DLANMI, PODPLATI IN DRUGIMI NARAVNIMI PREDMETI.</vt:lpstr>
      <vt:lpstr>ŽIVLJENJE TAKRAT JE BILO POVSEM DRUGAČNO KOT DANES. STE SE ŽE VPRAŠALI KJE SO DOBILI BARVE? SO JIH MORDA KUPILI?  SEVEDA NE; SAMI SO SI JIH NAREDILI IZ MATERIALOV, KI SO JIH NAŠLI V OKOLICI SVOJEGA BIVALIŠČA.  SI PREDSTAVLJATE? UPORABILI SO KAKŠNO KRHKO KAMNINO IN JO ZDROBILI TER POMEŠALI Z VODO, OB OGNJU SO IMELI VELIKO OGLJA S KATERIM SE PRAV LEPO USTVARJA, VČASIH PA SO UPORABILI TUDI KAKŠNO RASTLINO.  NA TEH POSLIKAVAH PREVLADUJEJO RDEČA, OKER, ČRNA BARVA.  </vt:lpstr>
      <vt:lpstr>ZDAJ, STE PA VERJETNO ŽE ZELOOOoooooooo RADOVEDNI, ZAKAJ VAM PRIPOVEDUJEM VSE TO?</vt:lpstr>
      <vt:lpstr>SESTAVINE, BARVE IN ODTISI</vt:lpstr>
      <vt:lpstr>          KAKŠNE PRIPOMOČKE BOSTE ŠE RABILI? MORDA IMATE SOKOVNIK; ALI MEŠALNIK BLENDER, LAHKO PA UPORABITE NAVADEN RIBEŽ, CEDILO ALI GAZO ZA PRECEJEVANJE. PRIPRAVI SI KROMPIRJE (SREDNJE VELIKOSTI) IN NOŽ (PAZI DA NI PREVEČ  OSTER).</vt:lpstr>
      <vt:lpstr>NAVODILO ZA DELO</vt:lpstr>
      <vt:lpstr>PowerPointova predstavitev</vt:lpstr>
      <vt:lpstr>ČE SE NE ZNAJDEŠ Z „KUHINJSKIMI“ BARVAMI IMAŠ TUDI DRUGE MOŽNOSTI:</vt:lpstr>
      <vt:lpstr>ENAKOMERNO PONAVLJAJOČI SE VZORCI     V UVODU SMO VELIKO IZVEDELI KDAJ, KAKO, IZ ČESA SO USTVARJALI NEKOČ IZ PRAZGODOVINE  IN TAKO SO SE SPORAZUMEVALI LJUDJE. SEDAJ PA PREBERITE O LIKOVNI NALOGI IN TEHNIKI. (OB POMOČI STARŠEV)   LIKOVNA TEHNIKA: VISOKI TISK. RITMIČNO RAZPOREJANJE NARISANIH ELEMENTOV.  DANES BOMO USTVARJALI RITEM S POMOČJO PEČATNIKOV, NAREJENIH IZ KROMPIRJA. PREPUSTITE SE LASTNI DOMIŠLJIJI IN USTVARJALNOSTI.  RISALNI PAPIR BO DANES POSTAL OVIJALNI PAPIR. OKRASILI GA BOMO Z ODTISKOVANJEM S PEČATNIKI, KI JIH BOMO IZDELALI IZ KROMPIRJA. IZDELATE LAHKO PEČATNIKE KATEREKOLI BARVE IN OBLIKE. IZBERITE TAKŠNE, DA BO VIDETI UBRANOST MED NJIMI. OBLIKE IN BARVE LAHKO PONAVLJATE IN IZMENJUJETE. POTRUDITE SE, DA BO IMEL OVIJALNI PAPIR ZANIMIV IN LEP VZOREC.  PONAVLJANJE JE LAHKO PO OBLIKI, VELIKOSTI IN BARVI.  ODTISKOVALI BOMO NA GLADKI STRANI RISALNEGA LISTA, DA BO ODTIS JASEN.  IZDELAN PEČATNIK MORA BITI DOVOLJ VELIK, DA GA ZLAHKA DRŽIMO V ROKI IN Z NJIM ODTISKUJEMO. PAZITI MORAMO, DA BO PLOSKEV, KI JO ŽELIMO ODTISNITI, RAVNA IN ROBOVI DOBRO IZREZANI. V NASPROTNEM PRIMERU NE BOMO DOBILI DOBREGA ODTISA. PEČATNIK MORAMO NAJPREJ PRITISNITI NA BRISAČKO, DA SE VPIJE KROMPIRJEVA ODVEČNA VLAGA.   </vt:lpstr>
      <vt:lpstr>LIKOVNA NALOGA: ROČNO ODTISKOVANJE ENOSTAVNIH MATRIC IZ KROMPIRJA. VISOKI TISK  ORGANIZACIJA DELA: PRIPRAVITE SI MATERIAL IN LIKOVNE POTREBŠČINE ZA DELO IN NAVODILA ZA DELO.  PRIČNITE Z DELOM, PRI ČEMER VAS STARŠI USMERJAJO IN VZPODBUJAJO. ČE SE POJAVI KAKŠEN PROBLEM VAM SEVEDA POKAŽEM DELA, KI SEM JIH NAREDILA SAMA.    </vt:lpstr>
      <vt:lpstr>PowerPointova predstavitev</vt:lpstr>
      <vt:lpstr>TAKO. MISLIM, DA SMO VSE POVEDALI.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SLIK</dc:title>
  <dc:creator>Bora</dc:creator>
  <cp:lastModifiedBy>tomi šoštarič</cp:lastModifiedBy>
  <cp:revision>73</cp:revision>
  <dcterms:modified xsi:type="dcterms:W3CDTF">2020-04-09T09:04:06Z</dcterms:modified>
</cp:coreProperties>
</file>