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9185AC-A3BF-44E6-9043-981CF185988A}" v="1" dt="2020-04-24T18:46:46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Jadrič" userId="723a1ca3765bc41b" providerId="LiveId" clId="{FA9185AC-A3BF-44E6-9043-981CF185988A}"/>
    <pc:docChg chg="undo custSel addSld delSld modSld addMainMaster delMainMaster">
      <pc:chgData name="Nina Jadrič" userId="723a1ca3765bc41b" providerId="LiveId" clId="{FA9185AC-A3BF-44E6-9043-981CF185988A}" dt="2020-04-24T18:47:01.627" v="6" actId="26606"/>
      <pc:docMkLst>
        <pc:docMk/>
      </pc:docMkLst>
      <pc:sldChg chg="addSp delSp modSp mod modClrScheme setClrOvrMap chgLayout">
        <pc:chgData name="Nina Jadrič" userId="723a1ca3765bc41b" providerId="LiveId" clId="{FA9185AC-A3BF-44E6-9043-981CF185988A}" dt="2020-04-24T18:47:01.627" v="6" actId="26606"/>
        <pc:sldMkLst>
          <pc:docMk/>
          <pc:sldMk cId="3643507893" sldId="256"/>
        </pc:sldMkLst>
        <pc:spChg chg="mod">
          <ac:chgData name="Nina Jadrič" userId="723a1ca3765bc41b" providerId="LiveId" clId="{FA9185AC-A3BF-44E6-9043-981CF185988A}" dt="2020-04-24T18:47:01.627" v="6" actId="26606"/>
          <ac:spMkLst>
            <pc:docMk/>
            <pc:sldMk cId="3643507893" sldId="256"/>
            <ac:spMk id="2" creationId="{0591CA58-35AC-4634-A9E8-FA237EA200A9}"/>
          </ac:spMkLst>
        </pc:spChg>
        <pc:spChg chg="mod">
          <ac:chgData name="Nina Jadrič" userId="723a1ca3765bc41b" providerId="LiveId" clId="{FA9185AC-A3BF-44E6-9043-981CF185988A}" dt="2020-04-24T18:47:01.627" v="6" actId="26606"/>
          <ac:spMkLst>
            <pc:docMk/>
            <pc:sldMk cId="3643507893" sldId="256"/>
            <ac:spMk id="3" creationId="{F759E42D-627D-4C40-BD76-EAB8031AC1CD}"/>
          </ac:spMkLst>
        </pc:spChg>
        <pc:spChg chg="add del">
          <ac:chgData name="Nina Jadrič" userId="723a1ca3765bc41b" providerId="LiveId" clId="{FA9185AC-A3BF-44E6-9043-981CF185988A}" dt="2020-04-24T18:47:01.627" v="6" actId="26606"/>
          <ac:spMkLst>
            <pc:docMk/>
            <pc:sldMk cId="3643507893" sldId="256"/>
            <ac:spMk id="9" creationId="{B72BB70C-3B10-43FF-83F9-C064151F9037}"/>
          </ac:spMkLst>
        </pc:spChg>
        <pc:spChg chg="add del">
          <ac:chgData name="Nina Jadrič" userId="723a1ca3765bc41b" providerId="LiveId" clId="{FA9185AC-A3BF-44E6-9043-981CF185988A}" dt="2020-04-24T18:47:01.627" v="6" actId="26606"/>
          <ac:spMkLst>
            <pc:docMk/>
            <pc:sldMk cId="3643507893" sldId="256"/>
            <ac:spMk id="13" creationId="{B21FF648-687D-4B69-BB17-1F9649EF811B}"/>
          </ac:spMkLst>
        </pc:spChg>
        <pc:spChg chg="add del">
          <ac:chgData name="Nina Jadrič" userId="723a1ca3765bc41b" providerId="LiveId" clId="{FA9185AC-A3BF-44E6-9043-981CF185988A}" dt="2020-04-24T18:46:59.504" v="3" actId="26606"/>
          <ac:spMkLst>
            <pc:docMk/>
            <pc:sldMk cId="3643507893" sldId="256"/>
            <ac:spMk id="32" creationId="{6B695AA2-4B70-477F-AF90-536B720A1343}"/>
          </ac:spMkLst>
        </pc:spChg>
        <pc:spChg chg="add del">
          <ac:chgData name="Nina Jadrič" userId="723a1ca3765bc41b" providerId="LiveId" clId="{FA9185AC-A3BF-44E6-9043-981CF185988A}" dt="2020-04-24T18:46:59.504" v="3" actId="26606"/>
          <ac:spMkLst>
            <pc:docMk/>
            <pc:sldMk cId="3643507893" sldId="256"/>
            <ac:spMk id="34" creationId="{E2EDC3F9-BBE3-45A8-BBC7-E154E21D9C9F}"/>
          </ac:spMkLst>
        </pc:spChg>
        <pc:spChg chg="add del">
          <ac:chgData name="Nina Jadrič" userId="723a1ca3765bc41b" providerId="LiveId" clId="{FA9185AC-A3BF-44E6-9043-981CF185988A}" dt="2020-04-24T18:47:01.547" v="5" actId="26606"/>
          <ac:spMkLst>
            <pc:docMk/>
            <pc:sldMk cId="3643507893" sldId="256"/>
            <ac:spMk id="36" creationId="{E2CFBC99-FB8F-41F7-A81D-A5288D688D79}"/>
          </ac:spMkLst>
        </pc:spChg>
        <pc:spChg chg="add">
          <ac:chgData name="Nina Jadrič" userId="723a1ca3765bc41b" providerId="LiveId" clId="{FA9185AC-A3BF-44E6-9043-981CF185988A}" dt="2020-04-24T18:47:01.627" v="6" actId="26606"/>
          <ac:spMkLst>
            <pc:docMk/>
            <pc:sldMk cId="3643507893" sldId="256"/>
            <ac:spMk id="38" creationId="{6B695AA2-4B70-477F-AF90-536B720A1343}"/>
          </ac:spMkLst>
        </pc:spChg>
        <pc:spChg chg="add">
          <ac:chgData name="Nina Jadrič" userId="723a1ca3765bc41b" providerId="LiveId" clId="{FA9185AC-A3BF-44E6-9043-981CF185988A}" dt="2020-04-24T18:47:01.627" v="6" actId="26606"/>
          <ac:spMkLst>
            <pc:docMk/>
            <pc:sldMk cId="3643507893" sldId="256"/>
            <ac:spMk id="39" creationId="{E2EDC3F9-BBE3-45A8-BBC7-E154E21D9C9F}"/>
          </ac:spMkLst>
        </pc:spChg>
        <pc:picChg chg="mod">
          <ac:chgData name="Nina Jadrič" userId="723a1ca3765bc41b" providerId="LiveId" clId="{FA9185AC-A3BF-44E6-9043-981CF185988A}" dt="2020-04-24T18:47:01.627" v="6" actId="26606"/>
          <ac:picMkLst>
            <pc:docMk/>
            <pc:sldMk cId="3643507893" sldId="256"/>
            <ac:picMk id="4" creationId="{DB1451BF-4DFD-492A-AC74-C8421B4AAF2B}"/>
          </ac:picMkLst>
        </pc:picChg>
        <pc:cxnChg chg="add del">
          <ac:chgData name="Nina Jadrič" userId="723a1ca3765bc41b" providerId="LiveId" clId="{FA9185AC-A3BF-44E6-9043-981CF185988A}" dt="2020-04-24T18:47:01.627" v="6" actId="26606"/>
          <ac:cxnSpMkLst>
            <pc:docMk/>
            <pc:sldMk cId="3643507893" sldId="256"/>
            <ac:cxnSpMk id="27" creationId="{D5B557D3-D7B4-404B-84A1-9BD182BE5B06}"/>
          </ac:cxnSpMkLst>
        </pc:cxnChg>
      </pc:sldChg>
      <pc:sldChg chg="add del">
        <pc:chgData name="Nina Jadrič" userId="723a1ca3765bc41b" providerId="LiveId" clId="{FA9185AC-A3BF-44E6-9043-981CF185988A}" dt="2020-04-24T18:46:48.940" v="1" actId="47"/>
        <pc:sldMkLst>
          <pc:docMk/>
          <pc:sldMk cId="1814255987" sldId="257"/>
        </pc:sldMkLst>
      </pc:sldChg>
      <pc:sldMasterChg chg="add del addSldLayout delSldLayout">
        <pc:chgData name="Nina Jadrič" userId="723a1ca3765bc41b" providerId="LiveId" clId="{FA9185AC-A3BF-44E6-9043-981CF185988A}" dt="2020-04-24T18:47:01.627" v="6" actId="26606"/>
        <pc:sldMasterMkLst>
          <pc:docMk/>
          <pc:sldMasterMk cId="2556117412" sldId="2147483673"/>
        </pc:sldMasterMkLst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1790434791" sldId="2147483662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130392322" sldId="2147483663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3282758582" sldId="2147483664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310627416" sldId="2147483665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1174367475" sldId="2147483666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2337061196" sldId="2147483667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1497799836" sldId="2147483668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4052159665" sldId="2147483669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152397098" sldId="2147483670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2447912815" sldId="2147483671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556117412" sldId="2147483673"/>
            <pc:sldLayoutMk cId="2123328322" sldId="2147483672"/>
          </pc:sldLayoutMkLst>
        </pc:sldLayoutChg>
      </pc:sldMasterChg>
      <pc:sldMasterChg chg="add del addSldLayout delSldLayout">
        <pc:chgData name="Nina Jadrič" userId="723a1ca3765bc41b" providerId="LiveId" clId="{FA9185AC-A3BF-44E6-9043-981CF185988A}" dt="2020-04-24T18:47:01.547" v="5" actId="26606"/>
        <pc:sldMasterMkLst>
          <pc:docMk/>
          <pc:sldMasterMk cId="2171549265" sldId="2147483674"/>
        </pc:sldMasterMkLst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4025423482" sldId="2147483675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539512909" sldId="2147483676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938816610" sldId="2147483677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3357528291" sldId="2147483678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922463975" sldId="2147483679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3891555695" sldId="2147483680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2227488432" sldId="2147483681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3909774314" sldId="2147483682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485958230" sldId="2147483683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2078084389" sldId="2147483684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1160555879" sldId="2147483685"/>
          </pc:sldLayoutMkLst>
        </pc:sldLayoutChg>
        <pc:sldLayoutChg chg="add del">
          <pc:chgData name="Nina Jadrič" userId="723a1ca3765bc41b" providerId="LiveId" clId="{FA9185AC-A3BF-44E6-9043-981CF185988A}" dt="2020-04-24T18:47:01.547" v="5" actId="26606"/>
          <pc:sldLayoutMkLst>
            <pc:docMk/>
            <pc:sldMasterMk cId="2171549265" sldId="2147483674"/>
            <pc:sldLayoutMk cId="3435071098" sldId="2147483686"/>
          </pc:sldLayoutMkLst>
        </pc:sldLayoutChg>
      </pc:sldMasterChg>
      <pc:sldMasterChg chg="add del addSldLayout delSldLayout">
        <pc:chgData name="Nina Jadrič" userId="723a1ca3765bc41b" providerId="LiveId" clId="{FA9185AC-A3BF-44E6-9043-981CF185988A}" dt="2020-04-24T18:47:01.627" v="6" actId="26606"/>
        <pc:sldMasterMkLst>
          <pc:docMk/>
          <pc:sldMasterMk cId="2186507343" sldId="2147483698"/>
        </pc:sldMasterMkLst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3114186653" sldId="2147483687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2807776185" sldId="2147483688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1309330980" sldId="2147483689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3498759801" sldId="2147483690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3994690883" sldId="2147483691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1758754150" sldId="2147483692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708949735" sldId="2147483693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817343914" sldId="2147483694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3775258048" sldId="2147483695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1022774935" sldId="2147483696"/>
          </pc:sldLayoutMkLst>
        </pc:sldLayoutChg>
        <pc:sldLayoutChg chg="add del">
          <pc:chgData name="Nina Jadrič" userId="723a1ca3765bc41b" providerId="LiveId" clId="{FA9185AC-A3BF-44E6-9043-981CF185988A}" dt="2020-04-24T18:47:01.627" v="6" actId="26606"/>
          <pc:sldLayoutMkLst>
            <pc:docMk/>
            <pc:sldMasterMk cId="2186507343" sldId="2147483698"/>
            <pc:sldLayoutMk cId="2290290654" sldId="2147483697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94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75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xmlns="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xmlns="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75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34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2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774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290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690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86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77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33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650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1" r:id="rId6"/>
    <p:sldLayoutId id="2147483687" r:id="rId7"/>
    <p:sldLayoutId id="2147483688" r:id="rId8"/>
    <p:sldLayoutId id="2147483689" r:id="rId9"/>
    <p:sldLayoutId id="2147483690" r:id="rId10"/>
    <p:sldLayoutId id="2147483692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1">
            <a:extLst>
              <a:ext uri="{FF2B5EF4-FFF2-40B4-BE49-F238E27FC236}">
                <a16:creationId xmlns:a16="http://schemas.microsoft.com/office/drawing/2014/main" xmlns="" id="{6B695AA2-4B70-477F-AF90-536B720A13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B1451BF-4DFD-492A-AC74-C8421B4AAF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b="15730"/>
          <a:stretch/>
        </p:blipFill>
        <p:spPr>
          <a:xfrm>
            <a:off x="-18051" y="0"/>
            <a:ext cx="12192031" cy="6858001"/>
          </a:xfrm>
          <a:prstGeom prst="rect">
            <a:avLst/>
          </a:prstGeom>
        </p:spPr>
      </p:pic>
      <p:sp>
        <p:nvSpPr>
          <p:cNvPr id="39" name="Rectangle 33">
            <a:extLst>
              <a:ext uri="{FF2B5EF4-FFF2-40B4-BE49-F238E27FC236}">
                <a16:creationId xmlns:a16="http://schemas.microsoft.com/office/drawing/2014/main" xmlns="" id="{E2EDC3F9-BBE3-45A8-BBC7-E154E21D9C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2307" y="3090890"/>
            <a:ext cx="12188952" cy="3767110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591CA58-35AC-4634-A9E8-FA237EA20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3536576"/>
            <a:ext cx="10225529" cy="1975156"/>
          </a:xfrm>
        </p:spPr>
        <p:txBody>
          <a:bodyPr>
            <a:normAutofit/>
          </a:bodyPr>
          <a:lstStyle/>
          <a:p>
            <a:pPr algn="ctr"/>
            <a:r>
              <a:rPr lang="sl-SI" sz="4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Trenje in upor</a:t>
            </a:r>
            <a:endParaRPr lang="sl-SI" sz="40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F759E42D-627D-4C40-BD76-EAB8031AC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590" y="5511733"/>
            <a:ext cx="10225530" cy="590321"/>
          </a:xfrm>
        </p:spPr>
        <p:txBody>
          <a:bodyPr>
            <a:normAutofit/>
          </a:bodyPr>
          <a:lstStyle/>
          <a:p>
            <a:pPr algn="ctr"/>
            <a:r>
              <a:rPr lang="sl-SI" sz="2400" dirty="0" smtClean="0">
                <a:solidFill>
                  <a:schemeClr val="bg1"/>
                </a:solidFill>
                <a:latin typeface="Georgia" panose="02040502050405020303" pitchFamily="18" charset="0"/>
              </a:rPr>
              <a:t>Zaviralni</a:t>
            </a:r>
            <a:r>
              <a:rPr lang="sl-SI" sz="2400" dirty="0" smtClean="0">
                <a:solidFill>
                  <a:schemeClr val="bg1"/>
                </a:solidFill>
              </a:rPr>
              <a:t> sili</a:t>
            </a:r>
            <a:endParaRPr lang="sl-SI" sz="2400" dirty="0">
              <a:solidFill>
                <a:schemeClr val="bg1"/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2311967" y="3323825"/>
            <a:ext cx="731077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72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ookman Old Style" panose="02050604050505020204" pitchFamily="18" charset="0"/>
              </a:rPr>
              <a:t>Trenje in upor</a:t>
            </a:r>
            <a:endParaRPr lang="sl-SI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350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982133" y="1312333"/>
            <a:ext cx="7103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SLABOSTI TRENJA</a:t>
            </a:r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1202267" y="2167467"/>
            <a:ext cx="7653866" cy="1515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J"/>
            </a:pPr>
            <a:r>
              <a:rPr lang="sl-SI" dirty="0" smtClean="0"/>
              <a:t>Upočasnjuje premikajoči se predmet.</a:t>
            </a:r>
          </a:p>
          <a:p>
            <a:pPr marL="285750" indent="-285750">
              <a:buFont typeface="Wingdings" panose="05000000000000000000" pitchFamily="2" charset="2"/>
              <a:buChar char="J"/>
            </a:pPr>
            <a:r>
              <a:rPr lang="sl-SI" dirty="0" smtClean="0"/>
              <a:t>Poveča obrabo površine, po kateri se premika.</a:t>
            </a:r>
          </a:p>
          <a:p>
            <a:pPr marL="285750" indent="-285750">
              <a:buFont typeface="Wingdings" panose="05000000000000000000" pitchFamily="2" charset="2"/>
              <a:buChar char="J"/>
            </a:pPr>
            <a:r>
              <a:rPr lang="sl-SI" dirty="0" smtClean="0"/>
              <a:t>Povzroča manjšo učinkovitost, izkoristek premikajočega stroja.</a:t>
            </a:r>
          </a:p>
          <a:p>
            <a:pPr marL="285750" indent="-285750">
              <a:buFont typeface="Wingdings" panose="05000000000000000000" pitchFamily="2" charset="2"/>
              <a:buChar char="J"/>
            </a:pPr>
            <a:r>
              <a:rPr lang="sl-SI" dirty="0" smtClean="0"/>
              <a:t>Zvišuje ceno, saj je potrebno nadomestiti obrabljene površine z novimi.</a:t>
            </a:r>
          </a:p>
          <a:p>
            <a:pPr marL="285750" indent="-285750">
              <a:buFont typeface="Wingdings" panose="05000000000000000000" pitchFamily="2" charset="2"/>
              <a:buChar char="J"/>
            </a:pPr>
            <a:endParaRPr lang="sl-SI" dirty="0">
              <a:solidFill>
                <a:srgbClr val="FFC000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1231900" y="36830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Načini kako zagotovimo, da zmanjšamo trenje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202267" y="4052332"/>
            <a:ext cx="673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J"/>
            </a:pPr>
            <a:r>
              <a:rPr lang="sl-SI" dirty="0" smtClean="0"/>
              <a:t>Z loščenjem, brušenjem, poliranjem drsne ploskve.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J"/>
            </a:pPr>
            <a:r>
              <a:rPr lang="sl-SI" dirty="0" smtClean="0"/>
              <a:t>Z uporabo krogličnih ležajev.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J"/>
            </a:pPr>
            <a:r>
              <a:rPr lang="sl-SI" dirty="0" smtClean="0"/>
              <a:t>Uporaba mazil ali olj za podmazovanje.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26281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owerPointova predstavite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442" y="4334933"/>
            <a:ext cx="317182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3811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91460" y="720504"/>
            <a:ext cx="10993549" cy="528527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Trenje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91460" y="1535749"/>
            <a:ext cx="7070873" cy="1393717"/>
          </a:xfrm>
          <a:ln>
            <a:solidFill>
              <a:schemeClr val="tx1"/>
            </a:solidFill>
          </a:ln>
        </p:spPr>
        <p:txBody>
          <a:bodyPr/>
          <a:lstStyle/>
          <a:p>
            <a:pPr marL="285750" indent="-285750">
              <a:buClrTx/>
              <a:buFontTx/>
              <a:buChar char="☺"/>
            </a:pPr>
            <a:r>
              <a:rPr lang="sl-SI" cap="none" dirty="0" smtClean="0"/>
              <a:t>Silo trenja krajše imenujemo trenje.</a:t>
            </a:r>
          </a:p>
          <a:p>
            <a:pPr marL="285750" indent="-285750">
              <a:buFontTx/>
              <a:buChar char="☺"/>
            </a:pPr>
            <a:r>
              <a:rPr lang="sl-SI" cap="none" dirty="0" smtClean="0"/>
              <a:t>Silo trenja označimo Ftr.  </a:t>
            </a:r>
          </a:p>
          <a:p>
            <a:pPr marL="285750" indent="-285750">
              <a:buFontTx/>
              <a:buChar char="☺"/>
            </a:pPr>
            <a:r>
              <a:rPr lang="sl-SI" cap="none" dirty="0" smtClean="0"/>
              <a:t>Trenje se pojavi, ko se dve površini premikata druga na drugo, ko sta v kontaktu.</a:t>
            </a:r>
            <a:endParaRPr lang="sl-SI" cap="none" dirty="0"/>
          </a:p>
        </p:txBody>
      </p:sp>
      <p:pic>
        <p:nvPicPr>
          <p:cNvPr id="1028" name="Picture 4" descr="WHAT IS FRICTION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292" y="1396419"/>
            <a:ext cx="4262225" cy="1415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ir Resistance for Kids | What is Air resistance | Physics for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902" y="3477262"/>
            <a:ext cx="2605234" cy="260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8" descr="Šta je tren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5" name="AutoShape 10" descr="Šta je trenj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1" name="AutoShape 22" descr="Šta je trenj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050" name="Picture 26" descr="Šta je trenj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067" y="3477262"/>
            <a:ext cx="4159133" cy="260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s://i.stack.imgur.com/b5qm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4" y="3477262"/>
            <a:ext cx="2994075" cy="260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značba mesta vsebine 2"/>
          <p:cNvSpPr txBox="1">
            <a:spLocks/>
          </p:cNvSpPr>
          <p:nvPr/>
        </p:nvSpPr>
        <p:spPr>
          <a:xfrm>
            <a:off x="612775" y="1535750"/>
            <a:ext cx="6090541" cy="11363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l-SI" dirty="0"/>
          </a:p>
        </p:txBody>
      </p:sp>
      <p:cxnSp>
        <p:nvCxnSpPr>
          <p:cNvPr id="13" name="Raven puščični povezovalnik 12"/>
          <p:cNvCxnSpPr/>
          <p:nvPr/>
        </p:nvCxnSpPr>
        <p:spPr>
          <a:xfrm>
            <a:off x="2692400" y="1989668"/>
            <a:ext cx="203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05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91460" y="720504"/>
            <a:ext cx="10993549" cy="528527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Trenje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91460" y="1535749"/>
            <a:ext cx="7070873" cy="1393717"/>
          </a:xfrm>
          <a:ln>
            <a:solidFill>
              <a:schemeClr val="tx1"/>
            </a:solidFill>
          </a:ln>
        </p:spPr>
        <p:txBody>
          <a:bodyPr/>
          <a:lstStyle/>
          <a:p>
            <a:pPr marL="285750" indent="-285750">
              <a:buClrTx/>
              <a:buFontTx/>
              <a:buChar char="☺"/>
            </a:pPr>
            <a:r>
              <a:rPr lang="sl-SI" cap="none" dirty="0" smtClean="0"/>
              <a:t>Silo trenja krajše imenujemo trenje.</a:t>
            </a:r>
          </a:p>
          <a:p>
            <a:pPr marL="285750" indent="-285750">
              <a:buFontTx/>
              <a:buChar char="☺"/>
            </a:pPr>
            <a:r>
              <a:rPr lang="sl-SI" cap="none" dirty="0" smtClean="0"/>
              <a:t>Silo trenja označimo Ftr.  </a:t>
            </a:r>
          </a:p>
          <a:p>
            <a:pPr marL="285750" indent="-285750">
              <a:buFontTx/>
              <a:buChar char="☺"/>
            </a:pPr>
            <a:r>
              <a:rPr lang="sl-SI" cap="none" dirty="0" smtClean="0"/>
              <a:t>Trenje se pojavi, ko se dve površini premikata druga na drugo, ko sta v kontaktu.</a:t>
            </a:r>
            <a:endParaRPr lang="sl-SI" cap="none" dirty="0"/>
          </a:p>
        </p:txBody>
      </p:sp>
      <p:sp>
        <p:nvSpPr>
          <p:cNvPr id="4" name="AutoShape 8" descr="Šta je tren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5" name="AutoShape 10" descr="Šta je trenj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1" name="AutoShape 22" descr="Šta je trenj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8" name="Označba mesta vsebine 2"/>
          <p:cNvSpPr txBox="1">
            <a:spLocks/>
          </p:cNvSpPr>
          <p:nvPr/>
        </p:nvSpPr>
        <p:spPr>
          <a:xfrm>
            <a:off x="612775" y="1535750"/>
            <a:ext cx="6090541" cy="11363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l-SI" dirty="0"/>
          </a:p>
        </p:txBody>
      </p:sp>
      <p:cxnSp>
        <p:nvCxnSpPr>
          <p:cNvPr id="13" name="Raven puščični povezovalnik 12"/>
          <p:cNvCxnSpPr/>
          <p:nvPr/>
        </p:nvCxnSpPr>
        <p:spPr>
          <a:xfrm>
            <a:off x="2692400" y="1989668"/>
            <a:ext cx="203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45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Trenje je odvisno: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81193" y="2340863"/>
            <a:ext cx="6082074" cy="3941403"/>
          </a:xfrm>
        </p:spPr>
        <p:txBody>
          <a:bodyPr/>
          <a:lstStyle/>
          <a:p>
            <a:pPr>
              <a:buFont typeface="Wingdings 2" panose="05020102010507070707" pitchFamily="18" charset="2"/>
              <a:buChar char=""/>
            </a:pPr>
            <a:r>
              <a:rPr lang="sl-SI" sz="2000" dirty="0" smtClean="0"/>
              <a:t>Vrste snovi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Guma po jeklu                 trenje veliko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Jeklo po jeklu                   trenje majhno</a:t>
            </a:r>
          </a:p>
          <a:p>
            <a:pPr>
              <a:buFont typeface="Wingdings 2" panose="05020102010507070707" pitchFamily="18" charset="2"/>
              <a:buChar char=""/>
            </a:pPr>
            <a:r>
              <a:rPr lang="sl-SI" sz="2000" dirty="0" smtClean="0"/>
              <a:t>Od hrapavosti stičnih ploskev.</a:t>
            </a:r>
          </a:p>
          <a:p>
            <a:pPr>
              <a:buFont typeface="Wingdings 2" panose="05020102010507070707" pitchFamily="18" charset="2"/>
              <a:buChar char=""/>
            </a:pPr>
            <a:r>
              <a:rPr lang="sl-SI" sz="2000" dirty="0" smtClean="0"/>
              <a:t>Od teže (Fg) oziroma sile, k deluje pravokotno na ploskev.</a:t>
            </a:r>
          </a:p>
          <a:p>
            <a:pPr marL="0" indent="0">
              <a:buNone/>
            </a:pPr>
            <a:r>
              <a:rPr lang="sl-SI" dirty="0" smtClean="0"/>
              <a:t>Ni pa odvisna od velikosti stičnih ploskev.</a:t>
            </a:r>
            <a:endParaRPr lang="sl-SI" dirty="0"/>
          </a:p>
        </p:txBody>
      </p:sp>
      <p:cxnSp>
        <p:nvCxnSpPr>
          <p:cNvPr id="6" name="Raven puščični povezovalnik 5"/>
          <p:cNvCxnSpPr/>
          <p:nvPr/>
        </p:nvCxnSpPr>
        <p:spPr>
          <a:xfrm>
            <a:off x="2015067" y="4715933"/>
            <a:ext cx="203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esna puščica 6"/>
          <p:cNvSpPr/>
          <p:nvPr/>
        </p:nvSpPr>
        <p:spPr>
          <a:xfrm>
            <a:off x="2396067" y="3436212"/>
            <a:ext cx="677334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Desna puščica 8"/>
          <p:cNvSpPr/>
          <p:nvPr/>
        </p:nvSpPr>
        <p:spPr>
          <a:xfrm>
            <a:off x="2387601" y="3810000"/>
            <a:ext cx="677334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2052" name="Picture 4" descr="Friction #2 (Let's Learn Series #23 - Physics) — Steem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2981550"/>
            <a:ext cx="3062818" cy="2789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05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TRENJE-DELOVANJE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81193" y="2340864"/>
            <a:ext cx="7013408" cy="3634486"/>
          </a:xfrm>
        </p:spPr>
        <p:txBody>
          <a:bodyPr/>
          <a:lstStyle/>
          <a:p>
            <a:pPr>
              <a:buFont typeface="Wingdings" panose="05000000000000000000" pitchFamily="2" charset="2"/>
              <a:buChar char=""/>
            </a:pPr>
            <a:r>
              <a:rPr lang="sl-SI" dirty="0" smtClean="0"/>
              <a:t>Deluje med površinami dveh teles, kadar se gibljeta (ena glede na drugo).</a:t>
            </a:r>
          </a:p>
          <a:p>
            <a:pPr>
              <a:buFont typeface="Wingdings" panose="05000000000000000000" pitchFamily="2" charset="2"/>
              <a:buChar char=""/>
            </a:pPr>
            <a:r>
              <a:rPr lang="sl-SI" dirty="0" smtClean="0"/>
              <a:t>Sila trenja je posledica hrapavosti stičnih površin.</a:t>
            </a:r>
          </a:p>
          <a:p>
            <a:pPr>
              <a:buFont typeface="Wingdings" panose="05000000000000000000" pitchFamily="2" charset="2"/>
              <a:buChar char=""/>
            </a:pPr>
            <a:r>
              <a:rPr lang="sl-SI" dirty="0" smtClean="0"/>
              <a:t>Je vedno nasprotna od smeri gibanja.</a:t>
            </a:r>
          </a:p>
          <a:p>
            <a:pPr>
              <a:buFont typeface="Wingdings" panose="05000000000000000000" pitchFamily="2" charset="2"/>
              <a:buChar char=""/>
            </a:pPr>
            <a:r>
              <a:rPr lang="sl-SI" dirty="0" smtClean="0"/>
              <a:t>Je ploskovno porazdeljena sila, saj deluje med ploskvama.</a:t>
            </a:r>
          </a:p>
          <a:p>
            <a:pPr>
              <a:buFont typeface="Wingdings" panose="05000000000000000000" pitchFamily="2" charset="2"/>
              <a:buChar char=""/>
            </a:pPr>
            <a:r>
              <a:rPr lang="sl-SI" dirty="0" smtClean="0"/>
              <a:t>Sila trenja vedno zavira gibanje.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137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Sili, ki delujeta na telo pri potisku ali vleku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81192" y="2340864"/>
            <a:ext cx="10129141" cy="1215136"/>
          </a:xfrm>
        </p:spPr>
        <p:txBody>
          <a:bodyPr/>
          <a:lstStyle/>
          <a:p>
            <a:pPr>
              <a:buFont typeface="Wingdings" panose="05000000000000000000" pitchFamily="2" charset="2"/>
              <a:buChar char="J"/>
            </a:pPr>
            <a:r>
              <a:rPr lang="sl-SI" dirty="0" smtClean="0"/>
              <a:t>Sila trenja je po velikosti enaka kot sila vleka, samo da je nasprotno usmerjena.</a:t>
            </a:r>
          </a:p>
          <a:p>
            <a:pPr>
              <a:buFont typeface="Wingdings" panose="05000000000000000000" pitchFamily="2" charset="2"/>
              <a:buChar char="J"/>
            </a:pPr>
            <a:r>
              <a:rPr lang="sl-SI" dirty="0" smtClean="0"/>
              <a:t>Govorimo, da sta sili nasprotno enaki.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00" y="3556000"/>
            <a:ext cx="3056467" cy="2543704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5762" y="4212696"/>
            <a:ext cx="41243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698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Trenje- drsenje in kotaljenje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81192" y="2340864"/>
            <a:ext cx="8876075" cy="3408003"/>
          </a:xfrm>
        </p:spPr>
        <p:txBody>
          <a:bodyPr/>
          <a:lstStyle/>
          <a:p>
            <a:pPr>
              <a:buFont typeface="Wingdings" panose="05000000000000000000" pitchFamily="2" charset="2"/>
              <a:buChar char="J"/>
            </a:pPr>
            <a:r>
              <a:rPr lang="sl-SI" dirty="0" smtClean="0"/>
              <a:t>Sila trenja je pri kotaljenju manjša kot pri drsenju.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t="2472" b="2732"/>
          <a:stretch/>
        </p:blipFill>
        <p:spPr>
          <a:xfrm>
            <a:off x="1053571" y="2607732"/>
            <a:ext cx="2561696" cy="915901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7646" y="2607731"/>
            <a:ext cx="2216637" cy="915902"/>
          </a:xfrm>
          <a:prstGeom prst="rect">
            <a:avLst/>
          </a:prstGeom>
        </p:spPr>
      </p:pic>
      <p:pic>
        <p:nvPicPr>
          <p:cNvPr id="5128" name="Picture 8" descr="Ležaji-Kroglični ležaj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171" y="4447646"/>
            <a:ext cx="2712224" cy="2080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oljeZBesedilom 7"/>
          <p:cNvSpPr txBox="1"/>
          <p:nvPr/>
        </p:nvSpPr>
        <p:spPr>
          <a:xfrm>
            <a:off x="3293533" y="5349223"/>
            <a:ext cx="2116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Kroglični ležaj zmanjšuje trenje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3722583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905933" y="1286933"/>
            <a:ext cx="5469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POIZKUS: Odvisnost sile trenja od hrapavosti podlage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491" y="2211386"/>
            <a:ext cx="4933950" cy="1419225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1312333" y="4004733"/>
            <a:ext cx="749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Sila trenja je odvisna od hrapavosti stičnih ploskev. </a:t>
            </a:r>
          </a:p>
          <a:p>
            <a:endParaRPr lang="sl-SI" sz="2400" dirty="0" smtClean="0"/>
          </a:p>
          <a:p>
            <a:r>
              <a:rPr lang="sl-SI" sz="2400" dirty="0" smtClean="0"/>
              <a:t>Večje trenje povzroči groba, hrapava in neravna površina.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921787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931333" y="1066800"/>
            <a:ext cx="9508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PREDNOSTI TRENJA</a:t>
            </a:r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1134533" y="1744133"/>
            <a:ext cx="67902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J"/>
            </a:pPr>
            <a:r>
              <a:rPr lang="sl-SI" dirty="0" smtClean="0"/>
              <a:t>Omogoča ljudem, da hodijo in tečejo brez, da bi padli ali zdrsnili.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J"/>
            </a:pPr>
            <a:r>
              <a:rPr lang="sl-SI" dirty="0" smtClean="0"/>
              <a:t>Omogoča nam, da pišemo na papir.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J"/>
            </a:pPr>
            <a:r>
              <a:rPr lang="sl-SI" dirty="0" smtClean="0"/>
              <a:t>Omogoča nam, da se avto ustavi, ko pritisnemo na zavoro.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J"/>
            </a:pPr>
            <a:r>
              <a:rPr lang="sl-SI" dirty="0" smtClean="0"/>
              <a:t>Omogoča inštrumentom, da ustvarijo zvoke.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J"/>
            </a:pPr>
            <a:r>
              <a:rPr lang="sl-SI" dirty="0" smtClean="0"/>
              <a:t>Omogoča vozilom, da potujejo po cesti brez zdrsov.</a:t>
            </a:r>
            <a:endParaRPr lang="sl-SI" dirty="0"/>
          </a:p>
        </p:txBody>
      </p:sp>
      <p:pic>
        <p:nvPicPr>
          <p:cNvPr id="6146" name="Picture 2" descr="Svet brez trenja. Frikcijske sile Svet brez tren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4" y="4071330"/>
            <a:ext cx="1485749" cy="185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Lær å Spille Gitar – med Gitarkurs eller på Egenhånd, Valget Er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09" y="3860270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Samodejni prenos: kako upravljati brez škode za tehnologijo? Kako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528" y="3809470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04784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356</Words>
  <Application>Microsoft Office PowerPoint</Application>
  <PresentationFormat>Širokozaslonsko</PresentationFormat>
  <Paragraphs>49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8" baseType="lpstr">
      <vt:lpstr>Arial</vt:lpstr>
      <vt:lpstr>Avenir Next LT Pro</vt:lpstr>
      <vt:lpstr>Bookman Old Style</vt:lpstr>
      <vt:lpstr>Georgia</vt:lpstr>
      <vt:lpstr>Wingdings</vt:lpstr>
      <vt:lpstr>Wingdings 2</vt:lpstr>
      <vt:lpstr>DividendVTI</vt:lpstr>
      <vt:lpstr>Trenje in upor</vt:lpstr>
      <vt:lpstr>Trenje</vt:lpstr>
      <vt:lpstr>Trenje</vt:lpstr>
      <vt:lpstr>Trenje je odvisno:</vt:lpstr>
      <vt:lpstr>TRENJE-DELOVANJE</vt:lpstr>
      <vt:lpstr>Sili, ki delujeta na telo pri potisku ali vleku</vt:lpstr>
      <vt:lpstr>Trenje- drsenje in kotaljenje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Nina Jadrič</dc:creator>
  <cp:lastModifiedBy>Damir Jadric</cp:lastModifiedBy>
  <cp:revision>25</cp:revision>
  <dcterms:created xsi:type="dcterms:W3CDTF">2020-04-24T18:46:27Z</dcterms:created>
  <dcterms:modified xsi:type="dcterms:W3CDTF">2020-04-29T15:03:49Z</dcterms:modified>
</cp:coreProperties>
</file>