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66" r:id="rId5"/>
    <p:sldId id="263" r:id="rId6"/>
    <p:sldId id="258" r:id="rId7"/>
    <p:sldId id="267" r:id="rId8"/>
    <p:sldId id="268" r:id="rId9"/>
    <p:sldId id="269" r:id="rId10"/>
    <p:sldId id="276" r:id="rId11"/>
    <p:sldId id="271" r:id="rId12"/>
    <p:sldId id="260" r:id="rId13"/>
    <p:sldId id="261" r:id="rId14"/>
    <p:sldId id="262" r:id="rId15"/>
    <p:sldId id="273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2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877332-8CB2-4FFD-8317-1153A50CF6A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6618415-838F-4D72-BA0F-DAC81A6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LIKI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KVADRAT IN PRAVOKOTNIK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23837"/>
            <a:ext cx="3385751" cy="4601183"/>
          </a:xfrm>
        </p:spPr>
        <p:txBody>
          <a:bodyPr/>
          <a:lstStyle/>
          <a:p>
            <a:r>
              <a:rPr lang="sl-SI" dirty="0" smtClean="0"/>
              <a:t>ZNAČILNOSTI KVADRATA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sz="2600" dirty="0" smtClean="0"/>
          </a:p>
          <a:p>
            <a:endParaRPr lang="sl-SI" sz="2600" dirty="0"/>
          </a:p>
          <a:p>
            <a:r>
              <a:rPr lang="sl-SI" sz="2600" b="1" dirty="0" smtClean="0"/>
              <a:t>KVADRAT</a:t>
            </a:r>
          </a:p>
          <a:p>
            <a:r>
              <a:rPr lang="sl-SI" sz="2600" dirty="0" smtClean="0"/>
              <a:t>Lik ,ki ga omejujejo 4 stranice.</a:t>
            </a:r>
          </a:p>
          <a:p>
            <a:r>
              <a:rPr lang="sl-SI" sz="2600" dirty="0" smtClean="0"/>
              <a:t>Vse štiri stranice so enako dolge – SKLADNE.</a:t>
            </a:r>
          </a:p>
          <a:p>
            <a:r>
              <a:rPr lang="sl-SI" sz="2600" dirty="0" smtClean="0"/>
              <a:t>Ima 4 oglišča.</a:t>
            </a:r>
          </a:p>
          <a:p>
            <a:r>
              <a:rPr lang="sl-SI" sz="2600" dirty="0" smtClean="0"/>
              <a:t>Oglišča označujemo z VELIKIMI TISKANIMI ČRKAMI.</a:t>
            </a:r>
          </a:p>
          <a:p>
            <a:r>
              <a:rPr lang="sl-SI" sz="2600" dirty="0" smtClean="0"/>
              <a:t>Sosednji stranici se stikata v OGLIŠČU.</a:t>
            </a:r>
          </a:p>
          <a:p>
            <a:r>
              <a:rPr lang="sl-SI" sz="2600" dirty="0"/>
              <a:t>Sosednji stranici sta druga na drugo </a:t>
            </a:r>
            <a:r>
              <a:rPr lang="sl-SI" sz="2600" dirty="0" smtClean="0"/>
              <a:t>PRAVOKOTNI.</a:t>
            </a:r>
          </a:p>
          <a:p>
            <a:r>
              <a:rPr lang="sl-SI" sz="2600" dirty="0" smtClean="0"/>
              <a:t>Stranice označujemo z malimi tiskanimi črkami.</a:t>
            </a:r>
          </a:p>
          <a:p>
            <a:r>
              <a:rPr lang="sl-SI" sz="2600" dirty="0" smtClean="0"/>
              <a:t>Vsak kvadrat je tudi je pravokotnik.</a:t>
            </a:r>
          </a:p>
          <a:p>
            <a:endParaRPr lang="sl-SI" sz="2800" dirty="0"/>
          </a:p>
          <a:p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0730" t="36833" r="32696" b="33918"/>
          <a:stretch/>
        </p:blipFill>
        <p:spPr>
          <a:xfrm>
            <a:off x="10124303" y="4805502"/>
            <a:ext cx="2067697" cy="20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6930" cy="4601183"/>
          </a:xfrm>
        </p:spPr>
        <p:txBody>
          <a:bodyPr/>
          <a:lstStyle/>
          <a:p>
            <a:r>
              <a:rPr lang="sl-SI" dirty="0" smtClean="0"/>
              <a:t>PRAVOKOTNIK IN </a:t>
            </a:r>
            <a:br>
              <a:rPr lang="sl-SI" dirty="0" smtClean="0"/>
            </a:br>
            <a:r>
              <a:rPr lang="sl-SI" dirty="0" smtClean="0"/>
              <a:t>KVADRAT</a:t>
            </a:r>
            <a:endParaRPr lang="en-US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3922" t="32782" r="22921" b="30346"/>
          <a:stretch/>
        </p:blipFill>
        <p:spPr bwMode="auto">
          <a:xfrm>
            <a:off x="5690282" y="603259"/>
            <a:ext cx="4419598" cy="2780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/>
          <p:cNvSpPr/>
          <p:nvPr/>
        </p:nvSpPr>
        <p:spPr>
          <a:xfrm>
            <a:off x="6852847" y="5915932"/>
            <a:ext cx="1600204" cy="8584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 smtClean="0">
                <a:solidFill>
                  <a:schemeClr val="tx1"/>
                </a:solidFill>
              </a:rPr>
              <a:t>VSAK KVADRAT JE TUDI PRAVOKOTNIK.</a:t>
            </a:r>
            <a:r>
              <a:rPr lang="sl-SI" sz="1000" dirty="0" smtClean="0"/>
              <a:t>.</a:t>
            </a:r>
            <a:endParaRPr lang="en-US" sz="1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98029"/>
              </p:ext>
            </p:extLst>
          </p:nvPr>
        </p:nvGraphicFramePr>
        <p:xfrm>
          <a:off x="3613664" y="3539250"/>
          <a:ext cx="8127999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204581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291658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4042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LASTNOSTI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KVADRAT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PRAVOKOTNIK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0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Ima 4 stranice</a:t>
                      </a:r>
                      <a:r>
                        <a:rPr lang="sl-SI" baseline="0" dirty="0" smtClean="0"/>
                        <a:t> in 4 oglišča.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Vse</a:t>
                      </a:r>
                      <a:r>
                        <a:rPr lang="sl-SI" baseline="0" dirty="0" smtClean="0"/>
                        <a:t> 4 stranice so skladne.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8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 dve sosednji stranici sta </a:t>
                      </a:r>
                      <a:r>
                        <a:rPr lang="sl-SI" u="none" dirty="0" smtClean="0"/>
                        <a:t>skladni,</a:t>
                      </a:r>
                      <a:r>
                        <a:rPr lang="sl-SI" u="none" baseline="0" dirty="0" smtClean="0"/>
                        <a:t> </a:t>
                      </a:r>
                      <a:r>
                        <a:rPr lang="sl-SI" dirty="0" smtClean="0"/>
                        <a:t>med seboj vzporedni</a:t>
                      </a:r>
                      <a:r>
                        <a:rPr lang="sl-SI" baseline="0" dirty="0" smtClean="0"/>
                        <a:t> in druga na drugo pravokotni.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74041"/>
                  </a:ext>
                </a:extLst>
              </a:tr>
            </a:tbl>
          </a:graphicData>
        </a:graphic>
      </p:graphicFrame>
      <p:sp>
        <p:nvSpPr>
          <p:cNvPr id="13" name="Plus 12"/>
          <p:cNvSpPr/>
          <p:nvPr/>
        </p:nvSpPr>
        <p:spPr>
          <a:xfrm>
            <a:off x="7479956" y="3942055"/>
            <a:ext cx="345986" cy="255373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10231395" y="3985604"/>
            <a:ext cx="345986" cy="255373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7479956" y="4353148"/>
            <a:ext cx="345986" cy="255373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7554095" y="5108322"/>
            <a:ext cx="345986" cy="255373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10239632" y="5108322"/>
            <a:ext cx="345986" cy="255373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10231395" y="4325060"/>
            <a:ext cx="345986" cy="31154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/>
          <p:cNvSpPr/>
          <p:nvPr/>
        </p:nvSpPr>
        <p:spPr>
          <a:xfrm>
            <a:off x="9567217" y="5915932"/>
            <a:ext cx="1600204" cy="8584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 smtClean="0">
                <a:solidFill>
                  <a:schemeClr val="tx1"/>
                </a:solidFill>
              </a:rPr>
              <a:t>VSAK PRAVOKOTNIK NI KVADRAT.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92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23837"/>
            <a:ext cx="3410465" cy="4601183"/>
          </a:xfrm>
        </p:spPr>
        <p:txBody>
          <a:bodyPr/>
          <a:lstStyle/>
          <a:p>
            <a:r>
              <a:rPr lang="sl-SI" dirty="0" smtClean="0"/>
              <a:t>NAČRTOVANJE KVADRATA IN PRAVOKOTNIKA</a:t>
            </a:r>
            <a:br>
              <a:rPr lang="sl-SI" dirty="0" smtClean="0"/>
            </a:br>
            <a:r>
              <a:rPr lang="sl-SI" sz="2800" u="sng" dirty="0" smtClean="0"/>
              <a:t>potrebuješ: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svinčnik</a:t>
            </a:r>
            <a:br>
              <a:rPr lang="sl-SI" sz="2800" dirty="0" smtClean="0"/>
            </a:br>
            <a:r>
              <a:rPr lang="sl-SI" sz="2800" dirty="0" smtClean="0"/>
              <a:t>zvezek</a:t>
            </a:r>
            <a:br>
              <a:rPr lang="sl-SI" sz="2800" dirty="0" smtClean="0"/>
            </a:br>
            <a:r>
              <a:rPr lang="sl-SI" sz="2800" dirty="0" err="1" smtClean="0"/>
              <a:t>geotrikotnik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šestilo</a:t>
            </a:r>
            <a:endParaRPr lang="en-US" sz="2800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0833" t="23363" r="20193" b="24215"/>
          <a:stretch/>
        </p:blipFill>
        <p:spPr bwMode="auto">
          <a:xfrm>
            <a:off x="3822357" y="1021491"/>
            <a:ext cx="7420323" cy="5041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1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8119" cy="4601183"/>
          </a:xfrm>
        </p:spPr>
        <p:txBody>
          <a:bodyPr/>
          <a:lstStyle/>
          <a:p>
            <a:r>
              <a:rPr lang="sl-SI" dirty="0" smtClean="0"/>
              <a:t>NAČRTOVANJE KVADRATA</a:t>
            </a:r>
            <a:endParaRPr lang="en-US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0993" t="23361" r="20673" b="23363"/>
          <a:stretch/>
        </p:blipFill>
        <p:spPr bwMode="auto">
          <a:xfrm>
            <a:off x="3690552" y="782595"/>
            <a:ext cx="7825946" cy="5328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3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23837"/>
            <a:ext cx="3402227" cy="4601183"/>
          </a:xfrm>
        </p:spPr>
        <p:txBody>
          <a:bodyPr/>
          <a:lstStyle/>
          <a:p>
            <a:r>
              <a:rPr lang="sl-SI" dirty="0" smtClean="0"/>
              <a:t>NAČRTOVANJE PRAVOKOTNIKA</a:t>
            </a:r>
            <a:endParaRPr lang="en-US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0192" t="23361" r="19872" b="23932"/>
          <a:stretch/>
        </p:blipFill>
        <p:spPr bwMode="auto">
          <a:xfrm>
            <a:off x="3459893" y="733169"/>
            <a:ext cx="8155458" cy="5362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84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  V ZVEZEK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167" t="23626" r="24023" b="18273"/>
          <a:stretch/>
        </p:blipFill>
        <p:spPr>
          <a:xfrm>
            <a:off x="3838832" y="1123837"/>
            <a:ext cx="7744815" cy="48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REŠEVANJE NALOG V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UČBENIKU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Odpri </a:t>
            </a:r>
            <a:r>
              <a:rPr lang="sl-SI" sz="2800" dirty="0"/>
              <a:t>U</a:t>
            </a:r>
            <a:r>
              <a:rPr lang="sl-SI" sz="2800" dirty="0" smtClean="0"/>
              <a:t> </a:t>
            </a:r>
            <a:r>
              <a:rPr lang="sl-SI" sz="2800" dirty="0" smtClean="0"/>
              <a:t>na str. </a:t>
            </a:r>
            <a:r>
              <a:rPr lang="sl-SI" sz="2800" dirty="0" smtClean="0"/>
              <a:t>112.</a:t>
            </a:r>
            <a:endParaRPr lang="sl-SI" sz="2800" dirty="0" smtClean="0"/>
          </a:p>
          <a:p>
            <a:r>
              <a:rPr lang="sl-SI" sz="2800" dirty="0" smtClean="0"/>
              <a:t>Reši naslednje naloge:</a:t>
            </a:r>
          </a:p>
          <a:p>
            <a:r>
              <a:rPr lang="sl-SI" sz="2800" dirty="0" smtClean="0">
                <a:solidFill>
                  <a:schemeClr val="accent5">
                    <a:lumMod val="75000"/>
                  </a:schemeClr>
                </a:solidFill>
              </a:rPr>
              <a:t>To znam, že nekaj veljam </a:t>
            </a:r>
            <a:r>
              <a:rPr lang="sl-SI" sz="2800" dirty="0" smtClean="0"/>
              <a:t>(</a:t>
            </a:r>
            <a:r>
              <a:rPr lang="sl-SI" sz="2800" dirty="0" err="1" smtClean="0"/>
              <a:t>nal</a:t>
            </a:r>
            <a:r>
              <a:rPr lang="sl-SI" sz="2800" dirty="0" smtClean="0"/>
              <a:t>. </a:t>
            </a:r>
            <a:r>
              <a:rPr lang="sl-SI" sz="2800" dirty="0" smtClean="0"/>
              <a:t>1).</a:t>
            </a:r>
            <a:endParaRPr lang="sl-SI" sz="2800" dirty="0" smtClean="0"/>
          </a:p>
          <a:p>
            <a:r>
              <a:rPr lang="sl-SI" sz="2800" dirty="0" smtClean="0"/>
              <a:t>Preberi Učenost je modrost.</a:t>
            </a:r>
          </a:p>
          <a:p>
            <a:r>
              <a:rPr lang="sl-SI" sz="2800" dirty="0" smtClean="0"/>
              <a:t>Reši naloge </a:t>
            </a:r>
            <a:r>
              <a:rPr lang="sl-SI" sz="2800" dirty="0" smtClean="0">
                <a:solidFill>
                  <a:schemeClr val="accent3">
                    <a:lumMod val="75000"/>
                  </a:schemeClr>
                </a:solidFill>
              </a:rPr>
              <a:t>Vaja dela mojstra</a:t>
            </a:r>
            <a:r>
              <a:rPr lang="sl-SI" sz="2800" dirty="0" smtClean="0"/>
              <a:t>, str. </a:t>
            </a:r>
            <a:r>
              <a:rPr lang="sl-SI" sz="2800" dirty="0" smtClean="0"/>
              <a:t>113:</a:t>
            </a:r>
          </a:p>
          <a:p>
            <a:r>
              <a:rPr lang="sl-SI" sz="2800" dirty="0" smtClean="0"/>
              <a:t>- nalogo 2</a:t>
            </a:r>
          </a:p>
          <a:p>
            <a:r>
              <a:rPr lang="sl-SI" sz="2800" dirty="0" smtClean="0"/>
              <a:t>- t</a:t>
            </a:r>
            <a:r>
              <a:rPr lang="sl-SI" sz="2800" dirty="0" smtClean="0"/>
              <a:t>er nalogo 6 ali 7.</a:t>
            </a:r>
            <a:endParaRPr lang="sl-SI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Matematika 4, 2. del | Tanja Bogataj, Tadeja Drašler, Marina Rugelj, Karla  Leban, Lara Kozarski | Mladinska knj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168" y="4664576"/>
            <a:ext cx="1415707" cy="2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KDOR SPI, RIB NE ULOVI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Če želiš, si  lahko delo popestriš tako, da zaigraš igro v </a:t>
            </a:r>
            <a:r>
              <a:rPr lang="sl-SI" dirty="0"/>
              <a:t>U</a:t>
            </a:r>
            <a:r>
              <a:rPr lang="sl-SI" dirty="0" smtClean="0"/>
              <a:t> </a:t>
            </a:r>
            <a:r>
              <a:rPr lang="sl-SI" dirty="0" smtClean="0"/>
              <a:t>na str. </a:t>
            </a:r>
            <a:r>
              <a:rPr lang="sl-SI" dirty="0" smtClean="0"/>
              <a:t>114 </a:t>
            </a:r>
            <a:r>
              <a:rPr lang="sl-SI" dirty="0" smtClean="0"/>
              <a:t>še z nekom. </a:t>
            </a:r>
            <a:endParaRPr lang="en-US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14904" t="35613" r="50000" b="31339"/>
          <a:stretch/>
        </p:blipFill>
        <p:spPr bwMode="auto">
          <a:xfrm>
            <a:off x="5338119" y="3970638"/>
            <a:ext cx="3904735" cy="2166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0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/>
              <a:t>TOČKA </a:t>
            </a:r>
          </a:p>
          <a:p>
            <a:r>
              <a:rPr lang="sl-SI" dirty="0" smtClean="0"/>
              <a:t>je najmanjša geometrijska oblika.</a:t>
            </a:r>
          </a:p>
          <a:p>
            <a:r>
              <a:rPr lang="sl-SI" dirty="0" smtClean="0"/>
              <a:t> označimo jo s                 križcem ali s           krožcem. </a:t>
            </a:r>
            <a:endParaRPr lang="sl-SI" dirty="0"/>
          </a:p>
          <a:p>
            <a:pPr marL="0" indent="0">
              <a:buNone/>
            </a:pPr>
            <a:r>
              <a:rPr lang="sl-SI" b="1" dirty="0" smtClean="0"/>
              <a:t>ČRTA</a:t>
            </a:r>
          </a:p>
          <a:p>
            <a:r>
              <a:rPr lang="sl-SI" dirty="0" smtClean="0"/>
              <a:t>Ravna  </a:t>
            </a:r>
          </a:p>
          <a:p>
            <a:endParaRPr lang="sl-SI" dirty="0" smtClean="0"/>
          </a:p>
          <a:p>
            <a:r>
              <a:rPr lang="sl-SI" dirty="0" smtClean="0"/>
              <a:t>Kriva</a:t>
            </a:r>
          </a:p>
          <a:p>
            <a:endParaRPr lang="sl-SI" dirty="0" smtClean="0"/>
          </a:p>
          <a:p>
            <a:r>
              <a:rPr lang="sl-SI" dirty="0" smtClean="0"/>
              <a:t>Sklenjena</a:t>
            </a:r>
          </a:p>
          <a:p>
            <a:endParaRPr lang="sl-SI" dirty="0" smtClean="0"/>
          </a:p>
          <a:p>
            <a:r>
              <a:rPr lang="sl-SI" dirty="0" smtClean="0"/>
              <a:t>Nesklenjena </a:t>
            </a:r>
          </a:p>
          <a:p>
            <a:endParaRPr lang="sl-SI" dirty="0" smtClean="0"/>
          </a:p>
          <a:p>
            <a:r>
              <a:rPr lang="sl-SI" b="1" dirty="0" smtClean="0"/>
              <a:t>NAJKRAJŠA RAVNA ČRTA JE DALJICA</a:t>
            </a:r>
          </a:p>
          <a:p>
            <a:endParaRPr lang="en-US" dirty="0"/>
          </a:p>
        </p:txBody>
      </p:sp>
      <p:cxnSp>
        <p:nvCxnSpPr>
          <p:cNvPr id="5" name="Raven povezovalnik 4"/>
          <p:cNvCxnSpPr/>
          <p:nvPr/>
        </p:nvCxnSpPr>
        <p:spPr>
          <a:xfrm>
            <a:off x="5957467" y="1628602"/>
            <a:ext cx="115330" cy="140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 flipH="1">
            <a:off x="5937876" y="1633958"/>
            <a:ext cx="154513" cy="14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agram poteka: povezovalnik 9"/>
          <p:cNvSpPr/>
          <p:nvPr/>
        </p:nvSpPr>
        <p:spPr>
          <a:xfrm>
            <a:off x="7982464" y="1580614"/>
            <a:ext cx="45719" cy="479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aven povezovalnik 11"/>
          <p:cNvCxnSpPr/>
          <p:nvPr/>
        </p:nvCxnSpPr>
        <p:spPr>
          <a:xfrm>
            <a:off x="5430245" y="2430163"/>
            <a:ext cx="12851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Ukrivljen povezovalnik 13"/>
          <p:cNvCxnSpPr/>
          <p:nvPr/>
        </p:nvCxnSpPr>
        <p:spPr>
          <a:xfrm>
            <a:off x="5473533" y="3159669"/>
            <a:ext cx="790832" cy="14208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5713449" y="4069494"/>
            <a:ext cx="757881" cy="2615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ročno 16"/>
          <p:cNvSpPr/>
          <p:nvPr/>
        </p:nvSpPr>
        <p:spPr>
          <a:xfrm>
            <a:off x="5868949" y="4726891"/>
            <a:ext cx="602381" cy="301547"/>
          </a:xfrm>
          <a:custGeom>
            <a:avLst/>
            <a:gdLst>
              <a:gd name="connsiteX0" fmla="*/ 107494 w 602381"/>
              <a:gd name="connsiteY0" fmla="*/ 29698 h 301547"/>
              <a:gd name="connsiteX1" fmla="*/ 148683 w 602381"/>
              <a:gd name="connsiteY1" fmla="*/ 13223 h 301547"/>
              <a:gd name="connsiteX2" fmla="*/ 420532 w 602381"/>
              <a:gd name="connsiteY2" fmla="*/ 13223 h 301547"/>
              <a:gd name="connsiteX3" fmla="*/ 445245 w 602381"/>
              <a:gd name="connsiteY3" fmla="*/ 21460 h 301547"/>
              <a:gd name="connsiteX4" fmla="*/ 494672 w 602381"/>
              <a:gd name="connsiteY4" fmla="*/ 29698 h 301547"/>
              <a:gd name="connsiteX5" fmla="*/ 519386 w 602381"/>
              <a:gd name="connsiteY5" fmla="*/ 46174 h 301547"/>
              <a:gd name="connsiteX6" fmla="*/ 568813 w 602381"/>
              <a:gd name="connsiteY6" fmla="*/ 62650 h 301547"/>
              <a:gd name="connsiteX7" fmla="*/ 593526 w 602381"/>
              <a:gd name="connsiteY7" fmla="*/ 87363 h 301547"/>
              <a:gd name="connsiteX8" fmla="*/ 593526 w 602381"/>
              <a:gd name="connsiteY8" fmla="*/ 177979 h 301547"/>
              <a:gd name="connsiteX9" fmla="*/ 577050 w 602381"/>
              <a:gd name="connsiteY9" fmla="*/ 202693 h 301547"/>
              <a:gd name="connsiteX10" fmla="*/ 552337 w 602381"/>
              <a:gd name="connsiteY10" fmla="*/ 210931 h 301547"/>
              <a:gd name="connsiteX11" fmla="*/ 535861 w 602381"/>
              <a:gd name="connsiteY11" fmla="*/ 235644 h 301547"/>
              <a:gd name="connsiteX12" fmla="*/ 486434 w 602381"/>
              <a:gd name="connsiteY12" fmla="*/ 252120 h 301547"/>
              <a:gd name="connsiteX13" fmla="*/ 461721 w 602381"/>
              <a:gd name="connsiteY13" fmla="*/ 268596 h 301547"/>
              <a:gd name="connsiteX14" fmla="*/ 379342 w 602381"/>
              <a:gd name="connsiteY14" fmla="*/ 293309 h 301547"/>
              <a:gd name="connsiteX15" fmla="*/ 354629 w 602381"/>
              <a:gd name="connsiteY15" fmla="*/ 301547 h 301547"/>
              <a:gd name="connsiteX16" fmla="*/ 82780 w 602381"/>
              <a:gd name="connsiteY16" fmla="*/ 293309 h 301547"/>
              <a:gd name="connsiteX17" fmla="*/ 41591 w 602381"/>
              <a:gd name="connsiteY17" fmla="*/ 276833 h 301547"/>
              <a:gd name="connsiteX18" fmla="*/ 16878 w 602381"/>
              <a:gd name="connsiteY18" fmla="*/ 268596 h 301547"/>
              <a:gd name="connsiteX19" fmla="*/ 402 w 602381"/>
              <a:gd name="connsiteY19" fmla="*/ 243882 h 301547"/>
              <a:gd name="connsiteX20" fmla="*/ 8640 w 602381"/>
              <a:gd name="connsiteY20" fmla="*/ 194455 h 301547"/>
              <a:gd name="connsiteX21" fmla="*/ 25115 w 602381"/>
              <a:gd name="connsiteY21" fmla="*/ 169741 h 301547"/>
              <a:gd name="connsiteX22" fmla="*/ 140445 w 602381"/>
              <a:gd name="connsiteY22" fmla="*/ 153266 h 30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2381" h="301547">
                <a:moveTo>
                  <a:pt x="107494" y="29698"/>
                </a:moveTo>
                <a:cubicBezTo>
                  <a:pt x="121224" y="24206"/>
                  <a:pt x="134655" y="17899"/>
                  <a:pt x="148683" y="13223"/>
                </a:cubicBezTo>
                <a:cubicBezTo>
                  <a:pt x="233959" y="-15202"/>
                  <a:pt x="346092" y="10656"/>
                  <a:pt x="420532" y="13223"/>
                </a:cubicBezTo>
                <a:cubicBezTo>
                  <a:pt x="428770" y="15969"/>
                  <a:pt x="436769" y="19576"/>
                  <a:pt x="445245" y="21460"/>
                </a:cubicBezTo>
                <a:cubicBezTo>
                  <a:pt x="461550" y="25083"/>
                  <a:pt x="478826" y="24416"/>
                  <a:pt x="494672" y="29698"/>
                </a:cubicBezTo>
                <a:cubicBezTo>
                  <a:pt x="504065" y="32829"/>
                  <a:pt x="510339" y="42153"/>
                  <a:pt x="519386" y="46174"/>
                </a:cubicBezTo>
                <a:cubicBezTo>
                  <a:pt x="535256" y="53227"/>
                  <a:pt x="568813" y="62650"/>
                  <a:pt x="568813" y="62650"/>
                </a:cubicBezTo>
                <a:cubicBezTo>
                  <a:pt x="577051" y="70888"/>
                  <a:pt x="587064" y="77670"/>
                  <a:pt x="593526" y="87363"/>
                </a:cubicBezTo>
                <a:cubicBezTo>
                  <a:pt x="610125" y="112261"/>
                  <a:pt x="599374" y="156535"/>
                  <a:pt x="593526" y="177979"/>
                </a:cubicBezTo>
                <a:cubicBezTo>
                  <a:pt x="590921" y="187531"/>
                  <a:pt x="584781" y="196508"/>
                  <a:pt x="577050" y="202693"/>
                </a:cubicBezTo>
                <a:cubicBezTo>
                  <a:pt x="570270" y="208117"/>
                  <a:pt x="560575" y="208185"/>
                  <a:pt x="552337" y="210931"/>
                </a:cubicBezTo>
                <a:cubicBezTo>
                  <a:pt x="546845" y="219169"/>
                  <a:pt x="544257" y="230397"/>
                  <a:pt x="535861" y="235644"/>
                </a:cubicBezTo>
                <a:cubicBezTo>
                  <a:pt x="521134" y="244848"/>
                  <a:pt x="486434" y="252120"/>
                  <a:pt x="486434" y="252120"/>
                </a:cubicBezTo>
                <a:cubicBezTo>
                  <a:pt x="478196" y="257612"/>
                  <a:pt x="470768" y="264575"/>
                  <a:pt x="461721" y="268596"/>
                </a:cubicBezTo>
                <a:cubicBezTo>
                  <a:pt x="426486" y="284256"/>
                  <a:pt x="412887" y="283724"/>
                  <a:pt x="379342" y="293309"/>
                </a:cubicBezTo>
                <a:cubicBezTo>
                  <a:pt x="370993" y="295695"/>
                  <a:pt x="362867" y="298801"/>
                  <a:pt x="354629" y="301547"/>
                </a:cubicBezTo>
                <a:cubicBezTo>
                  <a:pt x="264013" y="298801"/>
                  <a:pt x="173157" y="300444"/>
                  <a:pt x="82780" y="293309"/>
                </a:cubicBezTo>
                <a:cubicBezTo>
                  <a:pt x="68039" y="292145"/>
                  <a:pt x="55437" y="282025"/>
                  <a:pt x="41591" y="276833"/>
                </a:cubicBezTo>
                <a:cubicBezTo>
                  <a:pt x="33461" y="273784"/>
                  <a:pt x="25116" y="271342"/>
                  <a:pt x="16878" y="268596"/>
                </a:cubicBezTo>
                <a:cubicBezTo>
                  <a:pt x="11386" y="260358"/>
                  <a:pt x="1495" y="253722"/>
                  <a:pt x="402" y="243882"/>
                </a:cubicBezTo>
                <a:cubicBezTo>
                  <a:pt x="-1443" y="227281"/>
                  <a:pt x="3358" y="210301"/>
                  <a:pt x="8640" y="194455"/>
                </a:cubicBezTo>
                <a:cubicBezTo>
                  <a:pt x="11771" y="185062"/>
                  <a:pt x="16719" y="174988"/>
                  <a:pt x="25115" y="169741"/>
                </a:cubicBezTo>
                <a:cubicBezTo>
                  <a:pt x="62589" y="146319"/>
                  <a:pt x="98656" y="153266"/>
                  <a:pt x="140445" y="1532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emica, poltrak in daljica v ravnini :: OpenProf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t="24693" r="21711" b="34884"/>
          <a:stretch/>
        </p:blipFill>
        <p:spPr bwMode="auto">
          <a:xfrm>
            <a:off x="7982464" y="5984748"/>
            <a:ext cx="2141838" cy="6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32298" t="29866" r="34301" b="45203"/>
          <a:stretch/>
        </p:blipFill>
        <p:spPr bwMode="auto">
          <a:xfrm>
            <a:off x="1993556" y="1655805"/>
            <a:ext cx="7463482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značba mesta vsebine 5"/>
          <p:cNvPicPr>
            <a:picLocks/>
          </p:cNvPicPr>
          <p:nvPr/>
        </p:nvPicPr>
        <p:blipFill rotWithShape="1">
          <a:blip r:embed="rId2"/>
          <a:srcRect l="32348" t="65692" r="33814" b="19944"/>
          <a:stretch/>
        </p:blipFill>
        <p:spPr bwMode="auto">
          <a:xfrm>
            <a:off x="3361038" y="5684107"/>
            <a:ext cx="4640262" cy="1107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647568" y="411892"/>
            <a:ext cx="9119285" cy="8732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solidFill>
                  <a:schemeClr val="tx1"/>
                </a:solidFill>
              </a:rPr>
              <a:t>KATERE OBLIKE SO PREDMETI NA SLIKI?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POIMENUJ LIKE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PT - Pravokotnik in kvadrat PowerPoint Presentation, free download -  ID:41948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 bwMode="auto">
          <a:xfrm>
            <a:off x="3449686" y="716692"/>
            <a:ext cx="7768127" cy="5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 NEKAJ O LIKIH</a:t>
            </a:r>
            <a:endParaRPr lang="en-US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5007" t="14244" r="28045" b="25057"/>
          <a:stretch/>
        </p:blipFill>
        <p:spPr bwMode="auto">
          <a:xfrm>
            <a:off x="3393990" y="749643"/>
            <a:ext cx="7628238" cy="5362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70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RIŠEM LIKE?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59892" y="864108"/>
            <a:ext cx="8075140" cy="512064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Like rišem z ošiljenim svinčnikom.</a:t>
            </a:r>
          </a:p>
          <a:p>
            <a:r>
              <a:rPr lang="sl-SI" sz="2800" dirty="0" smtClean="0"/>
              <a:t>Like rišem z ravnilom.</a:t>
            </a:r>
          </a:p>
          <a:p>
            <a:r>
              <a:rPr lang="sl-SI" sz="2800" dirty="0" smtClean="0"/>
              <a:t>Like lahko rišem s šablono.</a:t>
            </a:r>
          </a:p>
          <a:p>
            <a:r>
              <a:rPr lang="sl-SI" sz="2800" dirty="0" smtClean="0"/>
              <a:t>Ime lika lahko ugotovimo tako, da mu preštejemo oglišča ali stranice.</a:t>
            </a:r>
            <a:endParaRPr lang="en-US" sz="2800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1154" t="24501" r="20513" b="23932"/>
          <a:stretch/>
        </p:blipFill>
        <p:spPr bwMode="auto">
          <a:xfrm>
            <a:off x="7241059" y="4453967"/>
            <a:ext cx="4293973" cy="2404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ŠABLONA VELIKA NOMA 5 TRISO 30cm REDOLJUB spletna prodaja-akcijske  cene,hitra dosta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38775" b="38594"/>
          <a:stretch/>
        </p:blipFill>
        <p:spPr bwMode="auto">
          <a:xfrm rot="1993510">
            <a:off x="8119453" y="1493792"/>
            <a:ext cx="3745212" cy="8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VNILO 20CM OFFICE POINT - PI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37369" r="11068" b="45386"/>
          <a:stretch/>
        </p:blipFill>
        <p:spPr bwMode="auto">
          <a:xfrm>
            <a:off x="3682313" y="829214"/>
            <a:ext cx="4061255" cy="5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CTORIA VYNN ZLATI SVINČNIK | Victoria Vyn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34252" r="804" b="35426"/>
          <a:stretch/>
        </p:blipFill>
        <p:spPr bwMode="auto">
          <a:xfrm flipV="1">
            <a:off x="6268994" y="1680519"/>
            <a:ext cx="1792073" cy="5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LIKA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2420" t="357" r="12149" b="7460"/>
          <a:stretch/>
        </p:blipFill>
        <p:spPr>
          <a:xfrm>
            <a:off x="3451654" y="743719"/>
            <a:ext cx="7799273" cy="53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PODROBNEJE SPOZNAJMO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3237" t="15854" r="23461" b="19360"/>
          <a:stretch/>
        </p:blipFill>
        <p:spPr>
          <a:xfrm>
            <a:off x="3426940" y="783989"/>
            <a:ext cx="7757528" cy="5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91049"/>
            <a:ext cx="3426941" cy="4233971"/>
          </a:xfrm>
        </p:spPr>
        <p:txBody>
          <a:bodyPr/>
          <a:lstStyle/>
          <a:p>
            <a:r>
              <a:rPr lang="sl-SI" dirty="0" smtClean="0"/>
              <a:t>ZNAČILNOSTI PRAVOKOTNIKA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9268" y="337751"/>
            <a:ext cx="7803748" cy="5646997"/>
          </a:xfrm>
        </p:spPr>
        <p:txBody>
          <a:bodyPr/>
          <a:lstStyle/>
          <a:p>
            <a:endParaRPr lang="sl-SI" sz="2400" b="1" dirty="0" smtClean="0"/>
          </a:p>
          <a:p>
            <a:endParaRPr lang="sl-SI" sz="2400" b="1" dirty="0"/>
          </a:p>
          <a:p>
            <a:r>
              <a:rPr lang="sl-SI" sz="2400" b="1" dirty="0" smtClean="0"/>
              <a:t>PRAVOKOTNIK</a:t>
            </a:r>
          </a:p>
          <a:p>
            <a:r>
              <a:rPr lang="sl-SI" sz="2400" dirty="0" smtClean="0"/>
              <a:t>Lik, ki ga omejujejo 4 stranice.</a:t>
            </a:r>
          </a:p>
          <a:p>
            <a:r>
              <a:rPr lang="sl-SI" sz="2400" dirty="0" smtClean="0"/>
              <a:t>Po dve in dve nasprotni stranici sta SKLADNI.</a:t>
            </a:r>
          </a:p>
          <a:p>
            <a:r>
              <a:rPr lang="sl-SI" sz="2400" dirty="0" smtClean="0"/>
              <a:t>Ima 4 oglišča.</a:t>
            </a:r>
            <a:r>
              <a:rPr lang="sl-SI" sz="2400" dirty="0"/>
              <a:t> </a:t>
            </a:r>
            <a:endParaRPr lang="sl-SI" sz="2400" dirty="0" smtClean="0"/>
          </a:p>
          <a:p>
            <a:r>
              <a:rPr lang="sl-SI" sz="2400" dirty="0" smtClean="0"/>
              <a:t>Oglišča </a:t>
            </a:r>
            <a:r>
              <a:rPr lang="sl-SI" sz="2400" dirty="0"/>
              <a:t>označujemo z VELIKIMI TISKANIMI ČRKAMI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Sosednji stranici se stikata v OGLIŠČU.</a:t>
            </a:r>
          </a:p>
          <a:p>
            <a:r>
              <a:rPr lang="sl-SI" sz="2400" dirty="0"/>
              <a:t>Stranice označujemo z malimi tiskanimi črkami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Sosednji stranici sta druga na drugo PRAVOKOTNI.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115" t="26131" r="27751" b="19240"/>
          <a:stretch/>
        </p:blipFill>
        <p:spPr>
          <a:xfrm>
            <a:off x="4011828" y="4559643"/>
            <a:ext cx="3599936" cy="22983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31841" t="36636" r="49281" b="34354"/>
          <a:stretch/>
        </p:blipFill>
        <p:spPr>
          <a:xfrm>
            <a:off x="9284043" y="4344342"/>
            <a:ext cx="2907957" cy="25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kvir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909</TotalTime>
  <Words>325</Words>
  <Application>Microsoft Office PowerPoint</Application>
  <PresentationFormat>Širokozaslonsko</PresentationFormat>
  <Paragraphs>75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0" baseType="lpstr">
      <vt:lpstr>Corbel</vt:lpstr>
      <vt:lpstr>Wingdings 2</vt:lpstr>
      <vt:lpstr>Okvir</vt:lpstr>
      <vt:lpstr>LIKI KVADRAT IN PRAVOKOTNIK</vt:lpstr>
      <vt:lpstr>PONOVIMO</vt:lpstr>
      <vt:lpstr>PowerPointova predstavitev</vt:lpstr>
      <vt:lpstr>POIMENUJ LIKE</vt:lpstr>
      <vt:lpstr>PONOVIMO NEKAJ O LIKIH</vt:lpstr>
      <vt:lpstr>KAKO RIŠEM LIKE?</vt:lpstr>
      <vt:lpstr>OPIS LIKA</vt:lpstr>
      <vt:lpstr>PODROBNEJE SPOZNAJMO</vt:lpstr>
      <vt:lpstr>ZNAČILNOSTI PRAVOKOTNIKA</vt:lpstr>
      <vt:lpstr>ZNAČILNOSTI KVADRATA</vt:lpstr>
      <vt:lpstr>PRAVOKOTNIK IN  KVADRAT</vt:lpstr>
      <vt:lpstr>NAČRTOVANJE KVADRATA IN PRAVOKOTNIKA potrebuješ: svinčnik zvezek geotrikotnik šestilo</vt:lpstr>
      <vt:lpstr>NAČRTOVANJE KVADRATA</vt:lpstr>
      <vt:lpstr>NAČRTOVANJE PRAVOKOTNIKA</vt:lpstr>
      <vt:lpstr>ZAPIS  V ZVEZEK</vt:lpstr>
      <vt:lpstr>REŠEVANJE NALOG V  UČBENIKU</vt:lpstr>
      <vt:lpstr>KDOR SPI, RIB NE ULOVI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ASRock</dc:creator>
  <cp:lastModifiedBy>Mateja</cp:lastModifiedBy>
  <cp:revision>36</cp:revision>
  <dcterms:created xsi:type="dcterms:W3CDTF">2021-01-13T09:31:16Z</dcterms:created>
  <dcterms:modified xsi:type="dcterms:W3CDTF">2021-01-17T18:04:02Z</dcterms:modified>
</cp:coreProperties>
</file>