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1675"/>
  <p:notesSz cx="6858000" cy="12191675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M/sj5EPQdq0r1NVuDWdJJxlzT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Vizualni motiv: slika generirana z OpenAI image generation (2026-03-15).</a:t>
            </a:r>
            <a:br>
              <a:rPr lang="en-US"/>
            </a:br>
            <a:r>
              <a:rPr lang="en-US"/>
              <a:t>- Biografski podatki na naslovnici: podal uporabnik v pozivu.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Biografski podatki: podal uporabnik v pozivu.</a:t>
            </a:r>
            <a:br>
              <a:rPr lang="en-US"/>
            </a:br>
            <a:r>
              <a:rPr lang="en-US"/>
              <a:t>- Vizualni motiv: slika generirana z OpenAI image generation (2026-03-15).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25" name="Google Shape;2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WHO: Violence overview / definition: https://www.emro.who.int/violence-injuries-disabilities/violence/</a:t>
            </a:r>
            <a:br>
              <a:rPr lang="en-US"/>
            </a:br>
            <a:r>
              <a:rPr lang="en-US"/>
              <a:t>- WHO: Understanding deaths from violence and injury (definition of violence types): https://applications.emro.who.int/docs/9789292742201-eng.pdf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48" name="Google Shape;4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WHO Violence Prevention Alliance / violence typology: https://iris.who.int/bitstream/handle/10665/43200/924159313X_eng.pdf?sequence=1</a:t>
            </a:r>
            <a:br>
              <a:rPr lang="en-US"/>
            </a:br>
            <a:r>
              <a:rPr lang="en-US"/>
              <a:t>- WHO Violence Info: sexual violence / intimate partner violence definitions: https://apps.who.int/violence-info/</a:t>
            </a:r>
            <a:br>
              <a:rPr lang="en-US"/>
            </a:br>
            <a:r>
              <a:rPr lang="en-US"/>
              <a:t>- UN Women FAQ on violence types (including digital violence): https://www.unwomen.org/en/articles/faqs/faqs-types-of-violence-against-women-and-girls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73" name="Google Shape;7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WHO: Violence overview: https://www.emro.who.int/violence-injuries-disabilities/violence/</a:t>
            </a:r>
            <a:br>
              <a:rPr lang="en-US"/>
            </a:br>
            <a:r>
              <a:rPr lang="en-US"/>
              <a:t>- WHO: Violence against children fact sheet: https://www.who.int/news-room/fact-sheets/detail/violence-against-children</a:t>
            </a:r>
            <a:br>
              <a:rPr lang="en-US"/>
            </a:br>
            <a:r>
              <a:rPr lang="en-US"/>
              <a:t>- WHO: Violence against women fact sheet: https://www.who.int/news-room/fact-sheets/detail/violence-against-women</a:t>
            </a:r>
            <a:br>
              <a:rPr lang="en-US"/>
            </a:br>
            <a:r>
              <a:rPr lang="en-US"/>
              <a:t>- WHO Western Pacific violence overview (interpersonal violence examples): https://www.who.int/westernpacific/health-topics/violence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106" name="Google Shape;10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Vsebinski primeri pripravljeni kot ilustrativni izobraževalni primeri na osnovi tipologij WHO in UN Women.</a:t>
            </a:r>
            <a:br>
              <a:rPr lang="en-US"/>
            </a:br>
            <a:r>
              <a:rPr lang="en-US"/>
              <a:t>- WHO violence overview: https://www.emro.who.int/violence-injuries-disabilities/violence/</a:t>
            </a:r>
            <a:br>
              <a:rPr lang="en-US"/>
            </a:br>
            <a:r>
              <a:rPr lang="en-US"/>
              <a:t>- UN Women FAQ on violence types: https://www.unwomen.org/en/articles/faqs/faqs-types-of-violence-against-women-and-girls</a:t>
            </a:r>
            <a:br>
              <a:rPr lang="en-US"/>
            </a:br>
            <a:r>
              <a:rPr lang="en-US"/>
              <a:t>- Vizualni motiv: slika generirana z OpenAI image generation (2026-03-15).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WHO violence overview and health consequences: https://www.emro.who.int/violence-injuries-disabilities/violence/</a:t>
            </a:r>
            <a:br>
              <a:rPr lang="en-US"/>
            </a:br>
            <a:r>
              <a:rPr lang="en-US"/>
              <a:t>- WHO Violence against women fact sheet: https://www.who.int/news-room/fact-sheets/detail/violence-against-women</a:t>
            </a:r>
            <a:br>
              <a:rPr lang="en-US"/>
            </a:br>
            <a:r>
              <a:rPr lang="en-US"/>
              <a:t>- UN Women take action / signs of abuse: https://www.unwomen.org/en/articles/explainer/take-action-10-ways-you-can-help-end-violence-against-women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164" name="Google Shape;16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[Sources]</a:t>
            </a:r>
            <a:br>
              <a:rPr lang="en-US"/>
            </a:br>
            <a:r>
              <a:rPr lang="en-US"/>
              <a:t>- Policija Slovenije: nujna številka 113: https://www.policija.si/eng/contacts/police-emergency-telephone-number-113</a:t>
            </a:r>
            <a:br>
              <a:rPr lang="en-US"/>
            </a:br>
            <a:r>
              <a:rPr lang="en-US"/>
              <a:t>- Vlada RS: številka 112 / emergency call: https://www.gov.si/en/topics/emergency-call/</a:t>
            </a:r>
            <a:br>
              <a:rPr lang="en-US"/>
            </a:br>
            <a:r>
              <a:rPr lang="en-US"/>
              <a:t>[/Sources]</a:t>
            </a:r>
            <a:endParaRPr/>
          </a:p>
        </p:txBody>
      </p:sp>
      <p:sp>
        <p:nvSpPr>
          <p:cNvPr id="196" name="Google Shape;19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a_digital_illustration_creating_an_awareness_prese.png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914400" y="1920240"/>
            <a:ext cx="10378440" cy="1828800"/>
          </a:xfrm>
          <a:prstGeom prst="roundRect">
            <a:avLst>
              <a:gd fmla="val 6000" name="adj"/>
            </a:avLst>
          </a:prstGeom>
          <a:solidFill>
            <a:srgbClr val="10263F">
              <a:alpha val="7215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1170432" y="2212848"/>
            <a:ext cx="9601200" cy="594360"/>
          </a:xfrm>
          <a:prstGeom prst="rect">
            <a:avLst/>
          </a:prstGeom>
          <a:noFill/>
          <a:ln>
            <a:noFill/>
          </a:ln>
          <a:effectLst>
            <a:outerShdw blurRad="25400" rotWithShape="0" algn="bl" dir="2700000" dist="127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lay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NASILJE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280160" y="2834640"/>
            <a:ext cx="93268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F5F9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1F5F9"/>
                </a:solidFill>
                <a:latin typeface="Arial"/>
                <a:ea typeface="Arial"/>
                <a:cs typeface="Arial"/>
                <a:sym typeface="Arial"/>
              </a:rPr>
              <a:t>prepoznavanje, vrste, žrtve in primeri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80160" y="608076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Predstavitev: Blaž Svetlin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80160" y="6345936"/>
            <a:ext cx="530352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EEF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E8EEF6"/>
                </a:solidFill>
                <a:latin typeface="Arial"/>
                <a:ea typeface="Arial"/>
                <a:cs typeface="Arial"/>
                <a:sym typeface="Arial"/>
              </a:rPr>
              <a:t>kriminalist • gorski reševalec • lovec • pilot drona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/>
          <p:nvPr/>
        </p:nvSpPr>
        <p:spPr>
          <a:xfrm>
            <a:off x="594360" y="347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700"/>
              <a:buFont typeface="Play"/>
              <a:buNone/>
            </a:pPr>
            <a:r>
              <a:rPr b="1" i="0" lang="en-US" sz="2700" u="none" cap="none" strike="noStrike">
                <a:solidFill>
                  <a:srgbClr val="10263F"/>
                </a:solidFill>
                <a:latin typeface="Play"/>
                <a:ea typeface="Play"/>
                <a:cs typeface="Play"/>
                <a:sym typeface="Play"/>
              </a:rPr>
              <a:t>1. Kdo sem?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94360" y="841248"/>
            <a:ext cx="1005840" cy="73152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94360" y="932688"/>
            <a:ext cx="7498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Kratek uvod v predstavitelja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66928" y="1325880"/>
            <a:ext cx="4800600" cy="4983480"/>
          </a:xfrm>
          <a:prstGeom prst="roundRect">
            <a:avLst>
              <a:gd fmla="val 2286" name="adj"/>
            </a:avLst>
          </a:prstGeom>
          <a:solidFill>
            <a:srgbClr val="FFFFFF"/>
          </a:solidFill>
          <a:ln cap="flat" cmpd="sng" w="12700">
            <a:solidFill>
              <a:srgbClr val="E8EDF4"/>
            </a:solidFill>
            <a:prstDash val="solid"/>
            <a:round/>
            <a:headEnd len="sm" w="sm" type="none"/>
            <a:tailEnd len="sm" w="sm" type="none"/>
          </a:ln>
          <a:effectLst>
            <a:outerShdw blurRad="15240" rotWithShape="0" algn="bl" dir="2700000" dist="10160">
              <a:srgbClr val="000000">
                <a:alpha val="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68680" y="1627632"/>
            <a:ext cx="29260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Blaž Svetlin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868680" y="2048256"/>
            <a:ext cx="406908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Profesionalno in osebno povezujem delo na področju varnosti, pomoči ljudem in odgovorne uporabe tehnologije.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868680" y="2907792"/>
            <a:ext cx="128016" cy="128016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088136" y="2816352"/>
            <a:ext cx="41148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kriminalist v kriminalistični policiji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68680" y="3529584"/>
            <a:ext cx="128016" cy="128016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88136" y="3438144"/>
            <a:ext cx="41148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gorski reševalec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868680" y="4151376"/>
            <a:ext cx="128016" cy="128016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088136" y="4059936"/>
            <a:ext cx="41148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lovec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68680" y="4773168"/>
            <a:ext cx="128016" cy="128016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088136" y="4681728"/>
            <a:ext cx="41148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pilot drona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005840" y="544068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5B88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2E5B8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_digital_composite_digital_illustration_collage_p.png" id="42" name="Google Shape;42;p2"/>
          <p:cNvPicPr preferRelativeResize="0"/>
          <p:nvPr/>
        </p:nvPicPr>
        <p:blipFill rotWithShape="1">
          <a:blip r:embed="rId3">
            <a:alphaModFix/>
          </a:blip>
          <a:srcRect b="0" l="10025" r="10025" t="0"/>
          <a:stretch/>
        </p:blipFill>
        <p:spPr>
          <a:xfrm>
            <a:off x="5669280" y="1353312"/>
            <a:ext cx="5943600" cy="495604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5943600" y="5650992"/>
            <a:ext cx="3657600" cy="201168"/>
          </a:xfrm>
          <a:prstGeom prst="rect">
            <a:avLst/>
          </a:prstGeom>
          <a:noFill/>
          <a:ln>
            <a:noFill/>
          </a:ln>
          <a:effectLst>
            <a:outerShdw blurRad="19050" rotWithShape="0" algn="bl" dir="2700000" dist="10160">
              <a:srgbClr val="000000">
                <a:alpha val="3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Vloge, ki oblikujejo moj pogled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1475720" y="6428232"/>
            <a:ext cx="3200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93A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893A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594360" y="347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700"/>
              <a:buFont typeface="Play"/>
              <a:buNone/>
            </a:pPr>
            <a:r>
              <a:rPr b="1" i="0" lang="en-US" sz="2700" u="none" cap="none" strike="noStrike">
                <a:solidFill>
                  <a:srgbClr val="10263F"/>
                </a:solidFill>
                <a:latin typeface="Play"/>
                <a:ea typeface="Play"/>
                <a:cs typeface="Play"/>
                <a:sym typeface="Play"/>
              </a:rPr>
              <a:t>2. Kaj je nasilje?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594360" y="841248"/>
            <a:ext cx="1005840" cy="73152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594360" y="932688"/>
            <a:ext cx="7498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Nasilje ni samo fizični napad — lahko je tudi pritisk, nadzor, poniževanje ali izsiljevanje.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640080" y="1325880"/>
            <a:ext cx="5532120" cy="4434840"/>
          </a:xfrm>
          <a:prstGeom prst="roundRect">
            <a:avLst>
              <a:gd fmla="val 2474" name="adj"/>
            </a:avLst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5240" rotWithShape="0" algn="bl" dir="2700000" dist="1016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914400" y="1627632"/>
            <a:ext cx="18288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96B2B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D96B2B"/>
                </a:solidFill>
                <a:latin typeface="Arial"/>
                <a:ea typeface="Arial"/>
                <a:cs typeface="Arial"/>
                <a:sym typeface="Arial"/>
              </a:rPr>
              <a:t>Osnovna razlaga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914400" y="1920240"/>
            <a:ext cx="4800600" cy="141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Nasilje je namerna uporaba sile ali moči — dejanske ali zagrožene — proti sebi, drugi osebi ali skupini, ki povzroči ali lahko povzroči telesno, psihično, socialno ali drugo škodo.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914400" y="3886200"/>
            <a:ext cx="480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Pomembno: nasilje pogosto ni enkraten dogodek. Lahko gre za ponavljajoče ravnanje, s katerim storilec pridobiva nadzor nad žrtvijo.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6400800" y="1417320"/>
            <a:ext cx="5074920" cy="1143000"/>
          </a:xfrm>
          <a:prstGeom prst="roundRect">
            <a:avLst>
              <a:gd fmla="val 9600" name="adj"/>
            </a:avLst>
          </a:prstGeom>
          <a:solidFill>
            <a:srgbClr val="EAF2FB"/>
          </a:solidFill>
          <a:ln cap="flat" cmpd="sng" w="12700">
            <a:solidFill>
              <a:srgbClr val="EAF2F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6565392" y="1581912"/>
            <a:ext cx="73152" cy="813816"/>
          </a:xfrm>
          <a:prstGeom prst="rect">
            <a:avLst/>
          </a:prstGeom>
          <a:solidFill>
            <a:srgbClr val="2E5B88"/>
          </a:solidFill>
          <a:ln cap="flat" cmpd="sng" w="12700">
            <a:solidFill>
              <a:srgbClr val="2E5B8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6748272" y="1581912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1. Namera ali grožnja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6748272" y="1892808"/>
            <a:ext cx="4572000" cy="53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Storilec uporablja silo, moč, pritisk ali strah, da doseže poslušnost ali škodo.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6400800" y="2743200"/>
            <a:ext cx="5074920" cy="1143000"/>
          </a:xfrm>
          <a:prstGeom prst="roundRect">
            <a:avLst>
              <a:gd fmla="val 9600" name="adj"/>
            </a:avLst>
          </a:prstGeom>
          <a:solidFill>
            <a:srgbClr val="F7E9DF"/>
          </a:solidFill>
          <a:ln cap="flat" cmpd="sng" w="12700">
            <a:solidFill>
              <a:srgbClr val="F7E9D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6565392" y="2907792"/>
            <a:ext cx="73152" cy="813816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6748272" y="2907792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2. Različne oblike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6748272" y="3218688"/>
            <a:ext cx="4572000" cy="53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Lahko je fizično, psihično, spolno, ekonomsko, digitalno ali zanemarjanje.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6400800" y="4069080"/>
            <a:ext cx="5074920" cy="1143000"/>
          </a:xfrm>
          <a:prstGeom prst="roundRect">
            <a:avLst>
              <a:gd fmla="val 9600" name="adj"/>
            </a:avLst>
          </a:prstGeom>
          <a:solidFill>
            <a:srgbClr val="FAECEC"/>
          </a:solidFill>
          <a:ln cap="flat" cmpd="sng" w="12700">
            <a:solidFill>
              <a:srgbClr val="FAECEC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6565392" y="4233672"/>
            <a:ext cx="73152" cy="813816"/>
          </a:xfrm>
          <a:prstGeom prst="rect">
            <a:avLst/>
          </a:prstGeom>
          <a:solidFill>
            <a:srgbClr val="C94F4F"/>
          </a:solidFill>
          <a:ln cap="flat" cmpd="sng" w="12700">
            <a:solidFill>
              <a:srgbClr val="C94F4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6748272" y="4233672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3. Posledice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748272" y="4544568"/>
            <a:ext cx="4572000" cy="53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Pusti lahko poškodbe, strah, sram, izolacijo, travmo in dolgoročne posledice.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11475720" y="6428232"/>
            <a:ext cx="3200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93A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893A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/>
          <p:nvPr/>
        </p:nvSpPr>
        <p:spPr>
          <a:xfrm>
            <a:off x="594360" y="347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700"/>
              <a:buFont typeface="Play"/>
              <a:buNone/>
            </a:pPr>
            <a:r>
              <a:rPr b="1" i="0" lang="en-US" sz="2700" u="none" cap="none" strike="noStrike">
                <a:solidFill>
                  <a:srgbClr val="10263F"/>
                </a:solidFill>
                <a:latin typeface="Play"/>
                <a:ea typeface="Play"/>
                <a:cs typeface="Play"/>
                <a:sym typeface="Play"/>
              </a:rPr>
              <a:t>3. Vrste nasilja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594360" y="841248"/>
            <a:ext cx="1005840" cy="73152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594360" y="932688"/>
            <a:ext cx="7498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Najpogostejše oblike, ki jih moramo prepoznati v vsakdanjem življenju.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685800" y="1325880"/>
            <a:ext cx="2971800" cy="1737360"/>
          </a:xfrm>
          <a:prstGeom prst="roundRect">
            <a:avLst>
              <a:gd fmla="val 6316" name="adj"/>
            </a:avLst>
          </a:prstGeom>
          <a:solidFill>
            <a:srgbClr val="FAECEC"/>
          </a:solidFill>
          <a:ln cap="flat" cmpd="sng" w="12700">
            <a:solidFill>
              <a:srgbClr val="FAECEC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50392" y="1490472"/>
            <a:ext cx="73152" cy="1408176"/>
          </a:xfrm>
          <a:prstGeom prst="rect">
            <a:avLst/>
          </a:prstGeom>
          <a:solidFill>
            <a:srgbClr val="C94F4F"/>
          </a:solidFill>
          <a:ln cap="flat" cmpd="sng" w="12700">
            <a:solidFill>
              <a:srgbClr val="C94F4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1033272" y="1490472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Fizično nasilje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1033272" y="1801368"/>
            <a:ext cx="246888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Udarci, porivanje, brcanje, davljenje, omejevanje gibanja, poškodovanje telesa ali stvari.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4069080" y="1325880"/>
            <a:ext cx="2971800" cy="1737360"/>
          </a:xfrm>
          <a:prstGeom prst="roundRect">
            <a:avLst>
              <a:gd fmla="val 6316" name="adj"/>
            </a:avLst>
          </a:prstGeom>
          <a:solidFill>
            <a:srgbClr val="EAF2FB"/>
          </a:solidFill>
          <a:ln cap="flat" cmpd="sng" w="12700">
            <a:solidFill>
              <a:srgbClr val="EAF2F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4233672" y="1490472"/>
            <a:ext cx="73152" cy="1408176"/>
          </a:xfrm>
          <a:prstGeom prst="rect">
            <a:avLst/>
          </a:prstGeom>
          <a:solidFill>
            <a:srgbClr val="2E5B88"/>
          </a:solidFill>
          <a:ln cap="flat" cmpd="sng" w="12700">
            <a:solidFill>
              <a:srgbClr val="2E5B8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4416552" y="1490472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Psihično / čustveno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4416552" y="1801368"/>
            <a:ext cx="246888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Žalitve, poniževanje, ustrahovanje, nadzor, izolacija, manipulacija, grožnje.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7452360" y="1325880"/>
            <a:ext cx="2971800" cy="1737360"/>
          </a:xfrm>
          <a:prstGeom prst="roundRect">
            <a:avLst>
              <a:gd fmla="val 6316" name="adj"/>
            </a:avLst>
          </a:prstGeom>
          <a:solidFill>
            <a:srgbClr val="F4EAF9"/>
          </a:solidFill>
          <a:ln cap="flat" cmpd="sng" w="12700">
            <a:solidFill>
              <a:srgbClr val="F4EAF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616952" y="1490472"/>
            <a:ext cx="73152" cy="1408176"/>
          </a:xfrm>
          <a:prstGeom prst="rect">
            <a:avLst/>
          </a:prstGeom>
          <a:solidFill>
            <a:srgbClr val="8E59C2"/>
          </a:solidFill>
          <a:ln cap="flat" cmpd="sng" w="12700">
            <a:solidFill>
              <a:srgbClr val="8E59C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799832" y="1490472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Spolno nasilje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7799832" y="1801368"/>
            <a:ext cx="246888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lang="en-US" sz="1150">
                <a:solidFill>
                  <a:srgbClr val="1B2533"/>
                </a:solidFill>
              </a:rPr>
              <a:t>Vsak n</a:t>
            </a: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150">
                <a:solidFill>
                  <a:srgbClr val="1B2533"/>
                </a:solidFill>
              </a:rPr>
              <a:t>zaž</a:t>
            </a: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eljen dotik intimnih delov telesa, prisila, izsiljevanje, nadlegovanje ali kršitev spolne integritete, neprimerno namigovanje </a:t>
            </a:r>
            <a:r>
              <a:rPr lang="en-US" sz="1150">
                <a:solidFill>
                  <a:srgbClr val="1B2533"/>
                </a:solidFill>
              </a:rPr>
              <a:t>na spolnost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685800" y="3611880"/>
            <a:ext cx="2971800" cy="1737360"/>
          </a:xfrm>
          <a:prstGeom prst="roundRect">
            <a:avLst>
              <a:gd fmla="val 6316" name="adj"/>
            </a:avLst>
          </a:prstGeom>
          <a:solidFill>
            <a:srgbClr val="F6F0DF"/>
          </a:solidFill>
          <a:ln cap="flat" cmpd="sng" w="12700">
            <a:solidFill>
              <a:srgbClr val="F6F0D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850392" y="3776472"/>
            <a:ext cx="73152" cy="1408176"/>
          </a:xfrm>
          <a:prstGeom prst="rect">
            <a:avLst/>
          </a:prstGeom>
          <a:solidFill>
            <a:srgbClr val="C79A32"/>
          </a:solidFill>
          <a:ln cap="flat" cmpd="sng" w="12700">
            <a:solidFill>
              <a:srgbClr val="C79A3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1033272" y="3776472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Ekonomsko nasilje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033272" y="4087368"/>
            <a:ext cx="246888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Nadzor nad denarjem, prepoved zaposlitve, odvzem dohodkov ali finančna odvisnost.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4069080" y="3611880"/>
            <a:ext cx="2971800" cy="1737360"/>
          </a:xfrm>
          <a:prstGeom prst="roundRect">
            <a:avLst>
              <a:gd fmla="val 6316" name="adj"/>
            </a:avLst>
          </a:prstGeom>
          <a:solidFill>
            <a:srgbClr val="EAF7F4"/>
          </a:solidFill>
          <a:ln cap="flat" cmpd="sng" w="12700">
            <a:solidFill>
              <a:srgbClr val="EAF7F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4233672" y="3776472"/>
            <a:ext cx="73152" cy="1408176"/>
          </a:xfrm>
          <a:prstGeom prst="rect">
            <a:avLst/>
          </a:prstGeom>
          <a:solidFill>
            <a:srgbClr val="2E7D65"/>
          </a:solidFill>
          <a:ln cap="flat" cmpd="sng" w="12700">
            <a:solidFill>
              <a:srgbClr val="2E7D65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>
            <a:off x="4416552" y="3776472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Digitalno nasilje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4416552" y="4087368"/>
            <a:ext cx="246888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Spletno nadlegovanje, širjenje posnetkov, grožnje po telefonu ali družbenih omrežjih.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7452360" y="3611880"/>
            <a:ext cx="2971800" cy="1737360"/>
          </a:xfrm>
          <a:prstGeom prst="roundRect">
            <a:avLst>
              <a:gd fmla="val 6316" name="adj"/>
            </a:avLst>
          </a:prstGeom>
          <a:solidFill>
            <a:srgbClr val="EEF1F5"/>
          </a:solidFill>
          <a:ln cap="flat" cmpd="sng" w="12700">
            <a:solidFill>
              <a:srgbClr val="EEF1F5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7616952" y="3776472"/>
            <a:ext cx="73152" cy="1408176"/>
          </a:xfrm>
          <a:prstGeom prst="rect">
            <a:avLst/>
          </a:prstGeom>
          <a:solidFill>
            <a:srgbClr val="5C6B7A"/>
          </a:solidFill>
          <a:ln cap="flat" cmpd="sng" w="12700">
            <a:solidFill>
              <a:srgbClr val="5C6B7A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7799832" y="3776472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Zanemarjanje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799832" y="4087368"/>
            <a:ext cx="246888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Nezadovoljevanje osnovnih potreb, pomanjkanje skrbi, varnosti, hrane ali zaščite.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1475720" y="6428232"/>
            <a:ext cx="3200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93A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893A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594360" y="347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700"/>
              <a:buFont typeface="Play"/>
              <a:buNone/>
            </a:pPr>
            <a:r>
              <a:rPr b="1" i="0" lang="en-US" sz="2700" u="none" cap="none" strike="noStrike">
                <a:solidFill>
                  <a:srgbClr val="10263F"/>
                </a:solidFill>
                <a:latin typeface="Play"/>
                <a:ea typeface="Play"/>
                <a:cs typeface="Play"/>
                <a:sym typeface="Play"/>
              </a:rPr>
              <a:t>4. Kdo vse je lahko žrtev?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594360" y="841248"/>
            <a:ext cx="1005840" cy="73152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594360" y="932688"/>
            <a:ext cx="7498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Ključno sporočilo: žrtev nasilja je lahko vsakdo — ne glede na spol, starost, položaj ali okolje.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4434840" y="1828800"/>
            <a:ext cx="3383280" cy="2011680"/>
          </a:xfrm>
          <a:prstGeom prst="ellipse">
            <a:avLst/>
          </a:prstGeom>
          <a:solidFill>
            <a:srgbClr val="10263F"/>
          </a:solidFill>
          <a:ln cap="flat" cmpd="sng" w="12700">
            <a:solidFill>
              <a:srgbClr val="10263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4800600" y="2304288"/>
            <a:ext cx="265176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Žrtev je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lahko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vsakdo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822960" y="1508760"/>
            <a:ext cx="2880360" cy="1207008"/>
          </a:xfrm>
          <a:prstGeom prst="roundRect">
            <a:avLst>
              <a:gd fmla="val 9091" name="adj"/>
            </a:avLst>
          </a:prstGeom>
          <a:solidFill>
            <a:srgbClr val="F7E9DF"/>
          </a:solidFill>
          <a:ln cap="flat" cmpd="sng" w="12700">
            <a:solidFill>
              <a:srgbClr val="F7E9D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987552" y="1673352"/>
            <a:ext cx="73152" cy="877824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1170432" y="1673352"/>
            <a:ext cx="23774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Otroci in mladostniki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1170432" y="1984248"/>
            <a:ext cx="237744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v družini, šoli, športu ali med vrstniki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822960" y="3977640"/>
            <a:ext cx="2880360" cy="1207008"/>
          </a:xfrm>
          <a:prstGeom prst="roundRect">
            <a:avLst>
              <a:gd fmla="val 9091" name="adj"/>
            </a:avLst>
          </a:prstGeom>
          <a:solidFill>
            <a:srgbClr val="FAECEC"/>
          </a:solidFill>
          <a:ln cap="flat" cmpd="sng" w="12700">
            <a:solidFill>
              <a:srgbClr val="FAECEC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987552" y="4142232"/>
            <a:ext cx="73152" cy="877824"/>
          </a:xfrm>
          <a:prstGeom prst="rect">
            <a:avLst/>
          </a:prstGeom>
          <a:solidFill>
            <a:srgbClr val="C94F4F"/>
          </a:solidFill>
          <a:ln cap="flat" cmpd="sng" w="12700">
            <a:solidFill>
              <a:srgbClr val="C94F4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1170432" y="4142232"/>
            <a:ext cx="23774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Partnerji in partnerke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170432" y="4453128"/>
            <a:ext cx="237744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v intimnih odnosih ali skupnem gospodinjstvu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4434840" y="4343400"/>
            <a:ext cx="2880360" cy="1207008"/>
          </a:xfrm>
          <a:prstGeom prst="roundRect">
            <a:avLst>
              <a:gd fmla="val 9091" name="adj"/>
            </a:avLst>
          </a:prstGeom>
          <a:solidFill>
            <a:srgbClr val="F6F0DF"/>
          </a:solidFill>
          <a:ln cap="flat" cmpd="sng" w="12700">
            <a:solidFill>
              <a:srgbClr val="F6F0D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4599432" y="4507992"/>
            <a:ext cx="73152" cy="877824"/>
          </a:xfrm>
          <a:prstGeom prst="rect">
            <a:avLst/>
          </a:prstGeom>
          <a:solidFill>
            <a:srgbClr val="C79A32"/>
          </a:solidFill>
          <a:ln cap="flat" cmpd="sng" w="12700">
            <a:solidFill>
              <a:srgbClr val="C79A3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4782312" y="4507992"/>
            <a:ext cx="23774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Starejši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4782312" y="4818888"/>
            <a:ext cx="237744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zlasti kadar so odvisni od pomoči drugih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8092440" y="3977640"/>
            <a:ext cx="2880360" cy="1207008"/>
          </a:xfrm>
          <a:prstGeom prst="roundRect">
            <a:avLst>
              <a:gd fmla="val 9091" name="adj"/>
            </a:avLst>
          </a:prstGeom>
          <a:solidFill>
            <a:srgbClr val="EAF7F4"/>
          </a:solidFill>
          <a:ln cap="flat" cmpd="sng" w="12700">
            <a:solidFill>
              <a:srgbClr val="EAF7F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8257032" y="4142232"/>
            <a:ext cx="73152" cy="877824"/>
          </a:xfrm>
          <a:prstGeom prst="rect">
            <a:avLst/>
          </a:prstGeom>
          <a:solidFill>
            <a:srgbClr val="2E7D65"/>
          </a:solidFill>
          <a:ln cap="flat" cmpd="sng" w="12700">
            <a:solidFill>
              <a:srgbClr val="2E7D65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439912" y="4142232"/>
            <a:ext cx="23774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Zaposleni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8439912" y="4453128"/>
            <a:ext cx="237744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na delovnem mestu, pri strankah ali nadrejenih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8092440" y="1508760"/>
            <a:ext cx="2880360" cy="1207008"/>
          </a:xfrm>
          <a:prstGeom prst="roundRect">
            <a:avLst>
              <a:gd fmla="val 9091" name="adj"/>
            </a:avLst>
          </a:prstGeom>
          <a:solidFill>
            <a:srgbClr val="EAF2FB"/>
          </a:solidFill>
          <a:ln cap="flat" cmpd="sng" w="12700">
            <a:solidFill>
              <a:srgbClr val="EAF2F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8257032" y="1673352"/>
            <a:ext cx="73152" cy="877824"/>
          </a:xfrm>
          <a:prstGeom prst="rect">
            <a:avLst/>
          </a:prstGeom>
          <a:solidFill>
            <a:srgbClr val="2E5B88"/>
          </a:solidFill>
          <a:ln cap="flat" cmpd="sng" w="12700">
            <a:solidFill>
              <a:srgbClr val="2E5B8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8439912" y="1673352"/>
            <a:ext cx="23774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Osebe z oviranostmi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8439912" y="1984248"/>
            <a:ext cx="237744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zaradi večje ranljivosti in odvisnosti od okolice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11475720" y="6428232"/>
            <a:ext cx="3200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93A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893A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594360" y="347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700"/>
              <a:buFont typeface="Play"/>
              <a:buNone/>
            </a:pPr>
            <a:r>
              <a:rPr b="1" i="0" lang="en-US" sz="2700" u="none" cap="none" strike="noStrike">
                <a:solidFill>
                  <a:srgbClr val="10263F"/>
                </a:solidFill>
                <a:latin typeface="Play"/>
                <a:ea typeface="Play"/>
                <a:cs typeface="Play"/>
                <a:sym typeface="Play"/>
              </a:rPr>
              <a:t>5. Primeri nasilja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594360" y="841248"/>
            <a:ext cx="1005840" cy="73152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594360" y="932688"/>
            <a:ext cx="7498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Primeri iz različnih okolij, kjer se nasilje lahko pojavi.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13232" y="1389888"/>
            <a:ext cx="4160520" cy="914400"/>
          </a:xfrm>
          <a:prstGeom prst="roundRect">
            <a:avLst>
              <a:gd fmla="val 12000" name="adj"/>
            </a:avLst>
          </a:prstGeom>
          <a:solidFill>
            <a:srgbClr val="F7E9DF"/>
          </a:solidFill>
          <a:ln cap="flat" cmpd="sng" w="12700">
            <a:solidFill>
              <a:srgbClr val="F7E9D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877824" y="1554480"/>
            <a:ext cx="73152" cy="585216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1060704" y="155448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V družini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1060704" y="1865376"/>
            <a:ext cx="36576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partner žrtev nadzira, ji prepoveduje stike in jo ponižuje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713232" y="2496312"/>
            <a:ext cx="4160520" cy="914400"/>
          </a:xfrm>
          <a:prstGeom prst="roundRect">
            <a:avLst>
              <a:gd fmla="val 12000" name="adj"/>
            </a:avLst>
          </a:prstGeom>
          <a:solidFill>
            <a:srgbClr val="EAF2FB"/>
          </a:solidFill>
          <a:ln cap="flat" cmpd="sng" w="12700">
            <a:solidFill>
              <a:srgbClr val="EAF2F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877824" y="2660904"/>
            <a:ext cx="73152" cy="585216"/>
          </a:xfrm>
          <a:prstGeom prst="rect">
            <a:avLst/>
          </a:prstGeom>
          <a:solidFill>
            <a:srgbClr val="2E5B88"/>
          </a:solidFill>
          <a:ln cap="flat" cmpd="sng" w="12700">
            <a:solidFill>
              <a:srgbClr val="2E5B8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1060704" y="2660904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V šoli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060704" y="2971800"/>
            <a:ext cx="36576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učenec je tarča žaljenja, izločanja in fizičnega zasmehovanja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713232" y="3602736"/>
            <a:ext cx="4160520" cy="914400"/>
          </a:xfrm>
          <a:prstGeom prst="roundRect">
            <a:avLst>
              <a:gd fmla="val 12000" name="adj"/>
            </a:avLst>
          </a:prstGeom>
          <a:solidFill>
            <a:srgbClr val="FAECEC"/>
          </a:solidFill>
          <a:ln cap="flat" cmpd="sng" w="12700">
            <a:solidFill>
              <a:srgbClr val="FAECEC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77824" y="3767328"/>
            <a:ext cx="73152" cy="585216"/>
          </a:xfrm>
          <a:prstGeom prst="rect">
            <a:avLst/>
          </a:prstGeom>
          <a:solidFill>
            <a:srgbClr val="C94F4F"/>
          </a:solidFill>
          <a:ln cap="flat" cmpd="sng" w="12700">
            <a:solidFill>
              <a:srgbClr val="C94F4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1060704" y="3767328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Na delovnem mestu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060704" y="4078224"/>
            <a:ext cx="36576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nadrejeni kriči, grozi ali sistematično ponižuje zaposlenega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713232" y="4709160"/>
            <a:ext cx="4160520" cy="914400"/>
          </a:xfrm>
          <a:prstGeom prst="roundRect">
            <a:avLst>
              <a:gd fmla="val 12000" name="adj"/>
            </a:avLst>
          </a:prstGeom>
          <a:solidFill>
            <a:srgbClr val="EAF7F4"/>
          </a:solidFill>
          <a:ln cap="flat" cmpd="sng" w="12700">
            <a:solidFill>
              <a:srgbClr val="EAF7F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877824" y="4873752"/>
            <a:ext cx="73152" cy="585216"/>
          </a:xfrm>
          <a:prstGeom prst="rect">
            <a:avLst/>
          </a:prstGeom>
          <a:solidFill>
            <a:srgbClr val="2E7D65"/>
          </a:solidFill>
          <a:ln cap="flat" cmpd="sng" w="12700">
            <a:solidFill>
              <a:srgbClr val="2E7D65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1060704" y="4873752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Na spletu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060704" y="5184648"/>
            <a:ext cx="36576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širjenje laži, groženj, zasebnih fotografij ali poniževalnih komentarjev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_digital_illustration_in_the_image_visually_depic.png"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7879" r="7879" t="0"/>
          <a:stretch/>
        </p:blipFill>
        <p:spPr>
          <a:xfrm>
            <a:off x="5138928" y="1325880"/>
            <a:ext cx="635508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5486400" y="5925312"/>
            <a:ext cx="3474720" cy="228600"/>
          </a:xfrm>
          <a:prstGeom prst="rect">
            <a:avLst/>
          </a:prstGeom>
          <a:noFill/>
          <a:ln>
            <a:noFill/>
          </a:ln>
          <a:effectLst>
            <a:outerShdw blurRad="19050" rotWithShape="0" algn="bl" dir="2700000" dist="10160">
              <a:srgbClr val="000000">
                <a:alpha val="3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Družina • šola • delovno mesto • splet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11475720" y="6428232"/>
            <a:ext cx="3200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93A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893A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594360" y="347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700"/>
              <a:buFont typeface="Play"/>
              <a:buNone/>
            </a:pPr>
            <a:r>
              <a:rPr b="1" i="0" lang="en-US" sz="2700" u="none" cap="none" strike="noStrike">
                <a:solidFill>
                  <a:srgbClr val="10263F"/>
                </a:solidFill>
                <a:latin typeface="Play"/>
                <a:ea typeface="Play"/>
                <a:cs typeface="Play"/>
                <a:sym typeface="Play"/>
              </a:rPr>
              <a:t>6. Kako nasilje prepoznamo?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594360" y="841248"/>
            <a:ext cx="1005840" cy="73152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594360" y="932688"/>
            <a:ext cx="7498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Znaki so lahko vidni takoj ali pa se razvijajo postopoma.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49808" y="1417320"/>
            <a:ext cx="3566160" cy="1901952"/>
          </a:xfrm>
          <a:prstGeom prst="roundRect">
            <a:avLst>
              <a:gd fmla="val 5769" name="adj"/>
            </a:avLst>
          </a:prstGeom>
          <a:solidFill>
            <a:srgbClr val="EAF2FB"/>
          </a:solidFill>
          <a:ln cap="flat" cmpd="sng" w="12700">
            <a:solidFill>
              <a:srgbClr val="EAF2F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914400" y="1581912"/>
            <a:ext cx="73152" cy="1572768"/>
          </a:xfrm>
          <a:prstGeom prst="rect">
            <a:avLst/>
          </a:prstGeom>
          <a:solidFill>
            <a:srgbClr val="2E5B88"/>
          </a:solidFill>
          <a:ln cap="flat" cmpd="sng" w="12700">
            <a:solidFill>
              <a:srgbClr val="2E5B8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1097280" y="1581912"/>
            <a:ext cx="3063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Znaki pri žrtvi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1097280" y="1892808"/>
            <a:ext cx="3063240" cy="1298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strah, umik iz družbe, nenadne spremembe vedenja, razlage poškodb, tesnoba, tišina ali pretirana previdnost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749808" y="3611880"/>
            <a:ext cx="3566160" cy="1901952"/>
          </a:xfrm>
          <a:prstGeom prst="roundRect">
            <a:avLst>
              <a:gd fmla="val 5769" name="adj"/>
            </a:avLst>
          </a:prstGeom>
          <a:solidFill>
            <a:srgbClr val="F7E9DF"/>
          </a:solidFill>
          <a:ln cap="flat" cmpd="sng" w="12700">
            <a:solidFill>
              <a:srgbClr val="F7E9D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914400" y="3776472"/>
            <a:ext cx="73152" cy="1572768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1097280" y="3776472"/>
            <a:ext cx="3063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Znaki pri storilcu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1097280" y="4087368"/>
            <a:ext cx="3063240" cy="1298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2533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B2533"/>
                </a:solidFill>
                <a:latin typeface="Arial"/>
                <a:ea typeface="Arial"/>
                <a:cs typeface="Arial"/>
                <a:sym typeface="Arial"/>
              </a:rPr>
              <a:t>nadzorovanje, ljubosumje, grožnje, poniževanje, pritisk, izbruhi jeze in omejevanje svobode druge osebe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4663440" y="1417320"/>
            <a:ext cx="6720840" cy="4096512"/>
          </a:xfrm>
          <a:prstGeom prst="roundRect">
            <a:avLst>
              <a:gd fmla="val 2679" name="adj"/>
            </a:avLst>
          </a:prstGeom>
          <a:solidFill>
            <a:srgbClr val="10263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5074920" y="1783080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Posledice nasilja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5074920" y="2350008"/>
            <a:ext cx="256032" cy="256032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440680" y="2322576"/>
            <a:ext cx="13258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Arial"/>
              <a:buNone/>
            </a:pPr>
            <a:r>
              <a:rPr b="1" i="0" lang="en-US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Telesne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6995160" y="2322576"/>
            <a:ext cx="370332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EF8"/>
              </a:buClr>
              <a:buSzPts val="1320"/>
              <a:buFont typeface="Arial"/>
              <a:buNone/>
            </a:pPr>
            <a:r>
              <a:rPr b="0" i="0" lang="en-US" sz="1320" u="none" cap="none" strike="noStrike">
                <a:solidFill>
                  <a:srgbClr val="E5EEF8"/>
                </a:solidFill>
                <a:latin typeface="Arial"/>
                <a:ea typeface="Arial"/>
                <a:cs typeface="Arial"/>
                <a:sym typeface="Arial"/>
              </a:rPr>
              <a:t>poškodbe, bolečine, motnje spanja</a:t>
            </a:r>
            <a:endParaRPr b="0" i="0" sz="1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074920" y="3026664"/>
            <a:ext cx="256032" cy="256032"/>
          </a:xfrm>
          <a:prstGeom prst="ellipse">
            <a:avLst/>
          </a:prstGeom>
          <a:solidFill>
            <a:srgbClr val="F2C14E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5440680" y="2999232"/>
            <a:ext cx="13258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Arial"/>
              <a:buNone/>
            </a:pPr>
            <a:r>
              <a:rPr b="1" i="0" lang="en-US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Psihične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6995160" y="2999232"/>
            <a:ext cx="370332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EF8"/>
              </a:buClr>
              <a:buSzPts val="1320"/>
              <a:buFont typeface="Arial"/>
              <a:buNone/>
            </a:pPr>
            <a:r>
              <a:rPr b="0" i="0" lang="en-US" sz="1320" u="none" cap="none" strike="noStrike">
                <a:solidFill>
                  <a:srgbClr val="E5EEF8"/>
                </a:solidFill>
                <a:latin typeface="Arial"/>
                <a:ea typeface="Arial"/>
                <a:cs typeface="Arial"/>
                <a:sym typeface="Arial"/>
              </a:rPr>
              <a:t>strah, sram, depresija, travma</a:t>
            </a:r>
            <a:endParaRPr b="0" i="0" sz="1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5074920" y="3703320"/>
            <a:ext cx="256032" cy="256032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5440680" y="3675888"/>
            <a:ext cx="13258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Arial"/>
              <a:buNone/>
            </a:pPr>
            <a:r>
              <a:rPr b="1" i="0" lang="en-US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Socialne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6995160" y="3675888"/>
            <a:ext cx="370332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EF8"/>
              </a:buClr>
              <a:buSzPts val="1320"/>
              <a:buFont typeface="Arial"/>
              <a:buNone/>
            </a:pPr>
            <a:r>
              <a:rPr b="0" i="0" lang="en-US" sz="1320" u="none" cap="none" strike="noStrike">
                <a:solidFill>
                  <a:srgbClr val="E5EEF8"/>
                </a:solidFill>
                <a:latin typeface="Arial"/>
                <a:ea typeface="Arial"/>
                <a:cs typeface="Arial"/>
                <a:sym typeface="Arial"/>
              </a:rPr>
              <a:t>izolacija, izguba zaupanja, težave v odnosih</a:t>
            </a:r>
            <a:endParaRPr b="0" i="0" sz="1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5074920" y="4379976"/>
            <a:ext cx="256032" cy="256032"/>
          </a:xfrm>
          <a:prstGeom prst="ellipse">
            <a:avLst/>
          </a:prstGeom>
          <a:solidFill>
            <a:srgbClr val="F2C14E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5440680" y="4352544"/>
            <a:ext cx="132588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Arial"/>
              <a:buNone/>
            </a:pPr>
            <a:r>
              <a:rPr b="1" i="0" lang="en-US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Dolgotrajne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6995160" y="4352544"/>
            <a:ext cx="370332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EF8"/>
              </a:buClr>
              <a:buSzPts val="1320"/>
              <a:buFont typeface="Arial"/>
              <a:buNone/>
            </a:pPr>
            <a:r>
              <a:rPr b="0" i="0" lang="en-US" sz="1320" u="none" cap="none" strike="noStrike">
                <a:solidFill>
                  <a:srgbClr val="E5EEF8"/>
                </a:solidFill>
                <a:latin typeface="Arial"/>
                <a:ea typeface="Arial"/>
                <a:cs typeface="Arial"/>
                <a:sym typeface="Arial"/>
              </a:rPr>
              <a:t>slabša samopodoba, učni ali delovni upad, občutek nemoči</a:t>
            </a:r>
            <a:endParaRPr b="0" i="0" sz="1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914400" y="5961888"/>
            <a:ext cx="103327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300"/>
              <a:buFont typeface="Arial"/>
              <a:buNone/>
            </a:pPr>
            <a:r>
              <a:rPr b="0" i="1" lang="en-US" sz="130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Če nekaj pri odnosu deluje ponižujoče, zastrašujoče ali nadzorovalno, to ni “normalen konflikt”, ampak lahko že pomeni nasilje.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1475720" y="6428232"/>
            <a:ext cx="3200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93A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893A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594360" y="347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2700"/>
              <a:buFont typeface="Play"/>
              <a:buNone/>
            </a:pPr>
            <a:r>
              <a:rPr b="1" i="0" lang="en-US" sz="2700" u="none" cap="none" strike="noStrike">
                <a:solidFill>
                  <a:srgbClr val="10263F"/>
                </a:solidFill>
                <a:latin typeface="Play"/>
                <a:ea typeface="Play"/>
                <a:cs typeface="Play"/>
                <a:sym typeface="Play"/>
              </a:rPr>
              <a:t>7. Kako ukrepamo?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594360" y="841248"/>
            <a:ext cx="1005840" cy="73152"/>
          </a:xfrm>
          <a:prstGeom prst="rect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594360" y="932688"/>
            <a:ext cx="7498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Najpomembneje je, da nasilja ne spregledamo in ga ne opravičujemo.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822960" y="1444752"/>
            <a:ext cx="420624" cy="420624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932688" y="1527048"/>
            <a:ext cx="201168" cy="128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417320" y="1417320"/>
            <a:ext cx="342900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Najprej poskrbimo za varnost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417320" y="1673352"/>
            <a:ext cx="39776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Če je nevarnost takojšnja, se umaknemo in poiščemo pomoč.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822960" y="2313432"/>
            <a:ext cx="420624" cy="420624"/>
          </a:xfrm>
          <a:prstGeom prst="ellipse">
            <a:avLst/>
          </a:prstGeom>
          <a:solidFill>
            <a:srgbClr val="2E5B88"/>
          </a:solidFill>
          <a:ln cap="flat" cmpd="sng" w="12700">
            <a:solidFill>
              <a:srgbClr val="2E5B8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932688" y="2395728"/>
            <a:ext cx="201168" cy="128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417320" y="2286000"/>
            <a:ext cx="342900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Poslušamo in verjamemo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417320" y="2542032"/>
            <a:ext cx="39776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Žrtev potrebuje miren pogovor, podporo in občutek, da ni sama.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822960" y="3182112"/>
            <a:ext cx="420624" cy="420624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"/>
          <p:cNvSpPr/>
          <p:nvPr/>
        </p:nvSpPr>
        <p:spPr>
          <a:xfrm>
            <a:off x="932688" y="3264408"/>
            <a:ext cx="201168" cy="128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1417320" y="3154680"/>
            <a:ext cx="342900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Zabeležimo in prijavimo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417320" y="3410712"/>
            <a:ext cx="39776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Shranjujemo sporočila, fotografije ali druge dokaze ter dogodek prijavimo.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822960" y="4050792"/>
            <a:ext cx="420624" cy="420624"/>
          </a:xfrm>
          <a:prstGeom prst="ellipse">
            <a:avLst/>
          </a:prstGeom>
          <a:solidFill>
            <a:srgbClr val="2E5B88"/>
          </a:solidFill>
          <a:ln cap="flat" cmpd="sng" w="12700">
            <a:solidFill>
              <a:srgbClr val="2E5B8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932688" y="4133088"/>
            <a:ext cx="201168" cy="128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417320" y="4023360"/>
            <a:ext cx="342900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Vključimo strokovno pomoč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417320" y="4279392"/>
            <a:ext cx="39776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Policija, center za socialno delo, šola, delodajalec ali zdravstvene službe.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822960" y="4919472"/>
            <a:ext cx="420624" cy="420624"/>
          </a:xfrm>
          <a:prstGeom prst="ellipse">
            <a:avLst/>
          </a:prstGeom>
          <a:solidFill>
            <a:srgbClr val="D96B2B"/>
          </a:solidFill>
          <a:ln cap="flat" cmpd="sng" w="12700">
            <a:solidFill>
              <a:srgbClr val="D96B2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932688" y="5001768"/>
            <a:ext cx="201168" cy="128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417320" y="4892040"/>
            <a:ext cx="342900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263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0263F"/>
                </a:solidFill>
                <a:latin typeface="Arial"/>
                <a:ea typeface="Arial"/>
                <a:cs typeface="Arial"/>
                <a:sym typeface="Arial"/>
              </a:rPr>
              <a:t>Spodbujamo ničelno toleranco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417320" y="5148072"/>
            <a:ext cx="39776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7085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rgbClr val="667085"/>
                </a:solidFill>
                <a:latin typeface="Arial"/>
                <a:ea typeface="Arial"/>
                <a:cs typeface="Arial"/>
                <a:sym typeface="Arial"/>
              </a:rPr>
              <a:t>Vsaka skupnost mora jasno povedati, da nasilje ni sprejemljivo.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583680" y="1417320"/>
            <a:ext cx="4892040" cy="4434840"/>
          </a:xfrm>
          <a:prstGeom prst="roundRect">
            <a:avLst>
              <a:gd fmla="val 2474" name="adj"/>
            </a:avLst>
          </a:prstGeom>
          <a:solidFill>
            <a:srgbClr val="10263F"/>
          </a:solidFill>
          <a:ln cap="flat" cmpd="sng" w="12700">
            <a:solidFill>
              <a:srgbClr val="10263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6995160" y="1783080"/>
            <a:ext cx="2926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Pomoč v nujni situaciji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6995160" y="2331720"/>
            <a:ext cx="10972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D27A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D27A"/>
                </a:solidFill>
                <a:latin typeface="Arial"/>
                <a:ea typeface="Arial"/>
                <a:cs typeface="Arial"/>
                <a:sym typeface="Arial"/>
              </a:rPr>
              <a:t>113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8138160" y="2414016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40"/>
              <a:buFont typeface="Arial"/>
              <a:buNone/>
            </a:pPr>
            <a:r>
              <a:rPr b="0" i="0" lang="en-US" sz="13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Policija — kadar je potrebno takojšnje posredovanje policije.</a:t>
            </a:r>
            <a:endParaRPr b="0" i="0" sz="134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6995160" y="3108960"/>
            <a:ext cx="10972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D27A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D27A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8138160" y="3163824"/>
            <a:ext cx="26974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40"/>
              <a:buFont typeface="Arial"/>
              <a:buNone/>
            </a:pPr>
            <a:r>
              <a:rPr b="0" i="0" lang="en-US" sz="13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Nujna pomoč — kadar je ogroženo življenje, zdravje ali je potrebna intervencija reševalcev.</a:t>
            </a:r>
            <a:endParaRPr b="0" i="0" sz="134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8"/>
          <p:cNvCxnSpPr/>
          <p:nvPr/>
        </p:nvCxnSpPr>
        <p:spPr>
          <a:xfrm>
            <a:off x="6995160" y="3977640"/>
            <a:ext cx="3657600" cy="0"/>
          </a:xfrm>
          <a:prstGeom prst="straightConnector1">
            <a:avLst/>
          </a:prstGeom>
          <a:noFill/>
          <a:ln cap="flat" cmpd="sng" w="15225">
            <a:solidFill>
              <a:srgbClr val="89A0BA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8"/>
          <p:cNvSpPr/>
          <p:nvPr/>
        </p:nvSpPr>
        <p:spPr>
          <a:xfrm>
            <a:off x="6995160" y="4187952"/>
            <a:ext cx="10972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D27A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D27A"/>
                </a:solidFill>
                <a:latin typeface="Arial"/>
                <a:ea typeface="Arial"/>
                <a:cs typeface="Arial"/>
                <a:sym typeface="Arial"/>
              </a:rPr>
              <a:t>Sklep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6995160" y="4480560"/>
            <a:ext cx="38862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Nasilje ni zasebna stvar — je problem posameznika, družine in celotne družbe.</a:t>
            </a:r>
            <a:endParaRPr b="0" i="0" sz="16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11475720" y="6428232"/>
            <a:ext cx="3200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93A2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893A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2026-03-15T07:11:06Z</dcterms:created>
  <dc:creator>OpenAI</dc:creator>
</cp:coreProperties>
</file>