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0" r:id="rId2"/>
    <p:sldId id="269" r:id="rId3"/>
    <p:sldId id="275" r:id="rId4"/>
    <p:sldId id="292" r:id="rId5"/>
    <p:sldId id="271" r:id="rId6"/>
    <p:sldId id="294" r:id="rId7"/>
    <p:sldId id="290" r:id="rId8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DAC1"/>
    <a:srgbClr val="F5CCAA"/>
    <a:srgbClr val="382C28"/>
    <a:srgbClr val="513F39"/>
    <a:srgbClr val="FAF2E8"/>
    <a:srgbClr val="B59D95"/>
    <a:srgbClr val="B0968E"/>
    <a:srgbClr val="A88D84"/>
    <a:srgbClr val="5C2E00"/>
    <a:srgbClr val="2E1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05C27-24E2-41EA-8348-C7420E628735}" type="datetimeFigureOut">
              <a:rPr lang="lt-LT" smtClean="0"/>
              <a:t>2022-10-14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9B3BE-D04D-429C-B50B-CE3D2A5A55C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57017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FD556161-3A84-4DFD-B2C1-BE8C47AE8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="" xmlns:a16="http://schemas.microsoft.com/office/drawing/2014/main" id="{7BAD27C4-C3B3-48F6-BF83-333DF233D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B5024A04-1096-4546-A935-72AD44A65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F460-6287-420E-8F02-1BA202522AFF}" type="datetimeFigureOut">
              <a:rPr lang="lt-LT" smtClean="0"/>
              <a:t>2022-10-14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AE2E715A-24AB-4F67-AD40-6F1F23F65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D05E3A94-79FB-4A9B-B617-5B0F9DC3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DB1B-25BD-480B-A363-2738E5A20E5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098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366D245F-B33B-4D54-80F7-95AF35BD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="" xmlns:a16="http://schemas.microsoft.com/office/drawing/2014/main" id="{CAF9A961-13BB-4754-8EDF-83D125588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D2723A40-71C1-4971-895A-87158DF61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F460-6287-420E-8F02-1BA202522AFF}" type="datetimeFigureOut">
              <a:rPr lang="lt-LT" smtClean="0"/>
              <a:t>2022-10-14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5D34C0A0-CBBD-470C-81A5-CB5DC4A74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0F16EE24-B2F6-4A77-99EE-FE76BB40B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DB1B-25BD-480B-A363-2738E5A20E5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3321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="" xmlns:a16="http://schemas.microsoft.com/office/drawing/2014/main" id="{F129B41A-CBE4-4A1C-BC79-7F67025D00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="" xmlns:a16="http://schemas.microsoft.com/office/drawing/2014/main" id="{A8092349-9ABB-4357-AE51-0647CC8C0F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B20ACCBC-EEB5-491B-85CC-74640A061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F460-6287-420E-8F02-1BA202522AFF}" type="datetimeFigureOut">
              <a:rPr lang="lt-LT" smtClean="0"/>
              <a:t>2022-10-14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34FFCDFD-4BB2-47BB-8486-A45082549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9AB0685D-2627-48C2-BA76-29B20852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DB1B-25BD-480B-A363-2738E5A20E5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75712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79A03762-C7AA-4F7B-B5E3-AF7EC9A8D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="" xmlns:a16="http://schemas.microsoft.com/office/drawing/2014/main" id="{8071588E-5025-4C77-A004-BA309A7EB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57082DE1-7C47-42A7-87E2-7C1ABAFE6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F460-6287-420E-8F02-1BA202522AFF}" type="datetimeFigureOut">
              <a:rPr lang="lt-LT" smtClean="0"/>
              <a:t>2022-10-14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928E14B3-2F7D-4112-A2C6-A690D0EC6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9E3C9875-2545-4A53-A643-B84256A83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DB1B-25BD-480B-A363-2738E5A20E5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78002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A295A902-6937-49CE-9F51-115B5CCB2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="" xmlns:a16="http://schemas.microsoft.com/office/drawing/2014/main" id="{43F3955D-81DD-422E-8BC7-4C8C844F3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5DCB7B69-C34D-4D52-9121-D1B4AC32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F460-6287-420E-8F02-1BA202522AFF}" type="datetimeFigureOut">
              <a:rPr lang="lt-LT" smtClean="0"/>
              <a:t>2022-10-14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8F723F9C-5906-4C8D-9470-83DD7DA0D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A658ED05-78ED-4B2D-BF02-F0AB1B69A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DB1B-25BD-480B-A363-2738E5A20E5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00030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6CC1CE4B-B0FF-4815-970C-9EC29583C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="" xmlns:a16="http://schemas.microsoft.com/office/drawing/2014/main" id="{AD7F9F07-C464-4929-968B-04B7CE7388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="" xmlns:a16="http://schemas.microsoft.com/office/drawing/2014/main" id="{434049C7-439E-45EC-B8FC-1D528616C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="" xmlns:a16="http://schemas.microsoft.com/office/drawing/2014/main" id="{A6A707B2-92A3-4143-AB34-110839AEC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F460-6287-420E-8F02-1BA202522AFF}" type="datetimeFigureOut">
              <a:rPr lang="lt-LT" smtClean="0"/>
              <a:t>2022-10-14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="" xmlns:a16="http://schemas.microsoft.com/office/drawing/2014/main" id="{65603125-C1C5-4492-87B9-3F9DC1135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="" xmlns:a16="http://schemas.microsoft.com/office/drawing/2014/main" id="{F7FEDFFC-AA34-4490-A66C-96FFA970B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DB1B-25BD-480B-A363-2738E5A20E5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44430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D36BEA49-B8C4-4307-AE34-D275C8374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="" xmlns:a16="http://schemas.microsoft.com/office/drawing/2014/main" id="{5686EB1D-85D5-4DC3-9399-BCAB4060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="" xmlns:a16="http://schemas.microsoft.com/office/drawing/2014/main" id="{0F6317F8-1ADB-4BFB-BC07-E7C03BE3D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="" xmlns:a16="http://schemas.microsoft.com/office/drawing/2014/main" id="{A2104254-96A0-412C-BA9B-064B53A877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="" xmlns:a16="http://schemas.microsoft.com/office/drawing/2014/main" id="{BDD88414-FD7F-4555-BAD9-ADF5E9D2E1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="" xmlns:a16="http://schemas.microsoft.com/office/drawing/2014/main" id="{6CE4EEF8-7E82-4E5A-9749-6893A88A7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F460-6287-420E-8F02-1BA202522AFF}" type="datetimeFigureOut">
              <a:rPr lang="lt-LT" smtClean="0"/>
              <a:t>2022-10-14</a:t>
            </a:fld>
            <a:endParaRPr lang="lt-LT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="" xmlns:a16="http://schemas.microsoft.com/office/drawing/2014/main" id="{563E343C-B033-42BB-9C18-732D4B35F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="" xmlns:a16="http://schemas.microsoft.com/office/drawing/2014/main" id="{471DF76C-C215-43E9-966C-036984FC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DB1B-25BD-480B-A363-2738E5A20E5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2603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661CAD83-BDDC-4747-AF71-E54505591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="" xmlns:a16="http://schemas.microsoft.com/office/drawing/2014/main" id="{8965FDC9-3156-45E1-BC5B-CB6EB579B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F460-6287-420E-8F02-1BA202522AFF}" type="datetimeFigureOut">
              <a:rPr lang="lt-LT" smtClean="0"/>
              <a:t>2022-10-14</a:t>
            </a:fld>
            <a:endParaRPr lang="lt-LT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="" xmlns:a16="http://schemas.microsoft.com/office/drawing/2014/main" id="{6C7E88D3-A1FF-47C0-B8B1-4930D6AFC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="" xmlns:a16="http://schemas.microsoft.com/office/drawing/2014/main" id="{D0C104E5-5F79-45B1-90B4-F0A125499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DB1B-25BD-480B-A363-2738E5A20E5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48565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="" xmlns:a16="http://schemas.microsoft.com/office/drawing/2014/main" id="{141525F6-0297-4724-8214-7390AD837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F460-6287-420E-8F02-1BA202522AFF}" type="datetimeFigureOut">
              <a:rPr lang="lt-LT" smtClean="0"/>
              <a:t>2022-10-14</a:t>
            </a:fld>
            <a:endParaRPr lang="lt-LT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="" xmlns:a16="http://schemas.microsoft.com/office/drawing/2014/main" id="{D038D070-A0DE-44C3-AD09-9FCE362B4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="" xmlns:a16="http://schemas.microsoft.com/office/drawing/2014/main" id="{0C0E1DA9-DF0C-4E4F-B935-2575C1D19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DB1B-25BD-480B-A363-2738E5A20E5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66377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5191A275-44B4-4EA6-BE17-5F0D28FA3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="" xmlns:a16="http://schemas.microsoft.com/office/drawing/2014/main" id="{E7805C6E-395F-4349-940C-1253D219E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="" xmlns:a16="http://schemas.microsoft.com/office/drawing/2014/main" id="{C0F8B933-5403-4DB4-ABE9-AAD4AD01F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="" xmlns:a16="http://schemas.microsoft.com/office/drawing/2014/main" id="{A6027DA6-BBD9-491C-AAA8-2B6D6AA3D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F460-6287-420E-8F02-1BA202522AFF}" type="datetimeFigureOut">
              <a:rPr lang="lt-LT" smtClean="0"/>
              <a:t>2022-10-14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="" xmlns:a16="http://schemas.microsoft.com/office/drawing/2014/main" id="{896CE46E-54F7-408D-99B4-CEC2981F1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="" xmlns:a16="http://schemas.microsoft.com/office/drawing/2014/main" id="{F191445B-D2A7-4A53-875B-55B7E486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DB1B-25BD-480B-A363-2738E5A20E5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931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C41E42E1-ABA4-4BDD-A26F-5C8229080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="" xmlns:a16="http://schemas.microsoft.com/office/drawing/2014/main" id="{7BADF191-276B-425E-B070-1A11E3A46C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="" xmlns:a16="http://schemas.microsoft.com/office/drawing/2014/main" id="{EEDE7BFD-871E-46F2-8650-974263FE0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="" xmlns:a16="http://schemas.microsoft.com/office/drawing/2014/main" id="{55717D20-B2A9-4656-8C55-B373BC4A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EF460-6287-420E-8F02-1BA202522AFF}" type="datetimeFigureOut">
              <a:rPr lang="lt-LT" smtClean="0"/>
              <a:t>2022-10-14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="" xmlns:a16="http://schemas.microsoft.com/office/drawing/2014/main" id="{6E1882DD-EF2D-4B3C-B75C-5D66365A5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="" xmlns:a16="http://schemas.microsoft.com/office/drawing/2014/main" id="{8DC32A40-BCB2-46EF-9092-18EEB2D7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3DB1B-25BD-480B-A363-2738E5A20E5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0134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="" xmlns:a16="http://schemas.microsoft.com/office/drawing/2014/main" id="{E37ACDA2-759F-4B42-B0BF-F4226C42E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="" xmlns:a16="http://schemas.microsoft.com/office/drawing/2014/main" id="{9A4FAB38-4EBF-4377-8FC9-E2E77069C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A8FFBE6B-8B54-4B12-9F53-DA64E2D2EA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EF460-6287-420E-8F02-1BA202522AFF}" type="datetimeFigureOut">
              <a:rPr lang="lt-LT" smtClean="0"/>
              <a:t>2022-10-14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F3845162-F344-4227-AA84-F20956292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5AA9628E-42B4-411E-9252-96069FC0D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3DB1B-25BD-480B-A363-2738E5A20E5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4066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hyperlink" Target="mailto:internships@algoos.c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internships@algoos.com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C9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 descr="Paveikslėlis, kuriame yra žemėlapis&#10;&#10;Automatiškai sugeneruotas aprašymas">
            <a:extLst>
              <a:ext uri="{FF2B5EF4-FFF2-40B4-BE49-F238E27FC236}">
                <a16:creationId xmlns="" xmlns:a16="http://schemas.microsoft.com/office/drawing/2014/main" id="{52FF9D63-327E-4AA9-BBED-CCDCB74F1F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4" r="1206" b="15391"/>
          <a:stretch/>
        </p:blipFill>
        <p:spPr>
          <a:xfrm>
            <a:off x="402652" y="-4"/>
            <a:ext cx="11593286" cy="6858001"/>
          </a:xfrm>
          <a:prstGeom prst="rect">
            <a:avLst/>
          </a:prstGeom>
        </p:spPr>
      </p:pic>
      <p:sp>
        <p:nvSpPr>
          <p:cNvPr id="10" name="Rectangle 10">
            <a:extLst>
              <a:ext uri="{FF2B5EF4-FFF2-40B4-BE49-F238E27FC236}">
                <a16:creationId xmlns="" xmlns:a16="http://schemas.microsoft.com/office/drawing/2014/main" id="{E5FDF966-8755-4F3C-AA48-BA0BFFAEB0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802113" y="1271096"/>
            <a:ext cx="8587774" cy="4315799"/>
          </a:xfrm>
          <a:prstGeom prst="rect">
            <a:avLst/>
          </a:prstGeom>
          <a:noFill/>
          <a:ln>
            <a:solidFill>
              <a:srgbClr val="F1D9BD"/>
            </a:solidFill>
          </a:ln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800" b="1" spc="-21" dirty="0">
                <a:solidFill>
                  <a:srgbClr val="513F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EXPERIENCE YOU </a:t>
            </a:r>
          </a:p>
          <a:p>
            <a:pPr algn="ctr"/>
            <a:r>
              <a:rPr lang="pl-PL" sz="8800" b="1" spc="-21" dirty="0">
                <a:solidFill>
                  <a:srgbClr val="513F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DESERVE</a:t>
            </a:r>
            <a:endParaRPr lang="en-US" sz="8800" b="1" spc="-21" dirty="0">
              <a:solidFill>
                <a:srgbClr val="513F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="" xmlns:a16="http://schemas.microsoft.com/office/drawing/2014/main" id="{319A8E5E-8E5F-4284-AEED-267C814EB596}"/>
              </a:ext>
            </a:extLst>
          </p:cNvPr>
          <p:cNvSpPr txBox="1"/>
          <p:nvPr/>
        </p:nvSpPr>
        <p:spPr>
          <a:xfrm rot="-5400000">
            <a:off x="-1867508" y="3105638"/>
            <a:ext cx="6224387" cy="646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</a:pPr>
            <a:r>
              <a:rPr lang="en-US" sz="1867" b="1" spc="500" dirty="0">
                <a:solidFill>
                  <a:srgbClr val="513F39"/>
                </a:solidFill>
                <a:latin typeface="Lora Bold"/>
              </a:rPr>
              <a:t>ALGOOS STUDY WORK AND TRAVEL </a:t>
            </a:r>
          </a:p>
          <a:p>
            <a:pPr algn="ctr">
              <a:lnSpc>
                <a:spcPts val="2613"/>
              </a:lnSpc>
            </a:pPr>
            <a:endParaRPr lang="en-US" sz="1867" spc="500" dirty="0">
              <a:solidFill>
                <a:srgbClr val="513F39"/>
              </a:solidFill>
              <a:latin typeface="Lora Bold"/>
            </a:endParaRPr>
          </a:p>
        </p:txBody>
      </p:sp>
      <p:sp>
        <p:nvSpPr>
          <p:cNvPr id="12" name="AutoShape 3">
            <a:extLst>
              <a:ext uri="{FF2B5EF4-FFF2-40B4-BE49-F238E27FC236}">
                <a16:creationId xmlns="" xmlns:a16="http://schemas.microsoft.com/office/drawing/2014/main" id="{F3685BFB-BB58-417E-A66D-626477C9CFC8}"/>
              </a:ext>
            </a:extLst>
          </p:cNvPr>
          <p:cNvSpPr/>
          <p:nvPr/>
        </p:nvSpPr>
        <p:spPr>
          <a:xfrm>
            <a:off x="1429197" y="685796"/>
            <a:ext cx="23247" cy="5486400"/>
          </a:xfrm>
          <a:prstGeom prst="rect">
            <a:avLst/>
          </a:prstGeom>
          <a:solidFill>
            <a:srgbClr val="87695F"/>
          </a:solidFill>
          <a:ln>
            <a:solidFill>
              <a:srgbClr val="513F39"/>
            </a:solidFill>
          </a:ln>
        </p:spPr>
      </p:sp>
      <p:sp>
        <p:nvSpPr>
          <p:cNvPr id="14" name="Ovalas 13">
            <a:extLst>
              <a:ext uri="{FF2B5EF4-FFF2-40B4-BE49-F238E27FC236}">
                <a16:creationId xmlns="" xmlns:a16="http://schemas.microsoft.com/office/drawing/2014/main" id="{9212948D-8C63-4E27-A61C-C0292DA3DA3D}"/>
              </a:ext>
            </a:extLst>
          </p:cNvPr>
          <p:cNvSpPr/>
          <p:nvPr/>
        </p:nvSpPr>
        <p:spPr>
          <a:xfrm>
            <a:off x="9651609" y="313846"/>
            <a:ext cx="2119458" cy="2016774"/>
          </a:xfrm>
          <a:prstGeom prst="ellipse">
            <a:avLst/>
          </a:prstGeom>
          <a:solidFill>
            <a:srgbClr val="FAF1E6">
              <a:alpha val="90000"/>
            </a:srgbClr>
          </a:solidFill>
          <a:ln>
            <a:solidFill>
              <a:srgbClr val="FAF1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5" name="Paveikslėlis 14">
            <a:extLst>
              <a:ext uri="{FF2B5EF4-FFF2-40B4-BE49-F238E27FC236}">
                <a16:creationId xmlns="" xmlns:a16="http://schemas.microsoft.com/office/drawing/2014/main" id="{9822AB14-8F5B-4302-A11B-156D480839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786" y="325753"/>
            <a:ext cx="1963105" cy="161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3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veikslėlis 2">
            <a:extLst>
              <a:ext uri="{FF2B5EF4-FFF2-40B4-BE49-F238E27FC236}">
                <a16:creationId xmlns="" xmlns:a16="http://schemas.microsoft.com/office/drawing/2014/main" id="{C2659BE7-1DC4-4DEA-B9E7-D6DF3C31A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2"/>
          <a:stretch/>
        </p:blipFill>
        <p:spPr>
          <a:xfrm rot="5400000">
            <a:off x="2666999" y="-2666998"/>
            <a:ext cx="6857999" cy="12192001"/>
          </a:xfrm>
          <a:prstGeom prst="rect">
            <a:avLst/>
          </a:prstGeom>
        </p:spPr>
      </p:pic>
      <p:sp>
        <p:nvSpPr>
          <p:cNvPr id="4" name="Stačiakampis 3">
            <a:extLst>
              <a:ext uri="{FF2B5EF4-FFF2-40B4-BE49-F238E27FC236}">
                <a16:creationId xmlns="" xmlns:a16="http://schemas.microsoft.com/office/drawing/2014/main" id="{7BA7CF04-C330-4018-91E7-F02E7E5CB7FC}"/>
              </a:ext>
            </a:extLst>
          </p:cNvPr>
          <p:cNvSpPr/>
          <p:nvPr/>
        </p:nvSpPr>
        <p:spPr>
          <a:xfrm>
            <a:off x="1155508" y="624385"/>
            <a:ext cx="9880979" cy="5609230"/>
          </a:xfrm>
          <a:prstGeom prst="rect">
            <a:avLst/>
          </a:prstGeom>
          <a:solidFill>
            <a:srgbClr val="F1D9BD">
              <a:alpha val="80000"/>
            </a:srgbClr>
          </a:solidFill>
          <a:ln>
            <a:solidFill>
              <a:srgbClr val="F8EEE1"/>
            </a:solidFill>
          </a:ln>
          <a:effectLst>
            <a:reflection endPos="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6" name="Text Placeholder 3">
            <a:extLst>
              <a:ext uri="{FF2B5EF4-FFF2-40B4-BE49-F238E27FC236}">
                <a16:creationId xmlns="" xmlns:a16="http://schemas.microsoft.com/office/drawing/2014/main" id="{00726403-234E-4976-83CA-42011262DF4A}"/>
              </a:ext>
            </a:extLst>
          </p:cNvPr>
          <p:cNvSpPr txBox="1">
            <a:spLocks/>
          </p:cNvSpPr>
          <p:nvPr/>
        </p:nvSpPr>
        <p:spPr>
          <a:xfrm>
            <a:off x="1155507" y="2552379"/>
            <a:ext cx="9956629" cy="149025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en-US" sz="12800" dirty="0">
                <a:solidFill>
                  <a:srgbClr val="513F39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Partner to hundreds of schools and </a:t>
            </a:r>
            <a:r>
              <a:rPr lang="en-US" sz="12800" dirty="0" err="1">
                <a:solidFill>
                  <a:srgbClr val="513F39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univer</a:t>
            </a:r>
            <a:r>
              <a:rPr lang="pl-PL" sz="12800" dirty="0">
                <a:solidFill>
                  <a:srgbClr val="513F39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12800" dirty="0" err="1" smtClean="0">
                <a:solidFill>
                  <a:srgbClr val="513F39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ities</a:t>
            </a:r>
            <a:r>
              <a:rPr lang="pl-PL" sz="12800" dirty="0" smtClean="0">
                <a:solidFill>
                  <a:srgbClr val="513F39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worldwide </a:t>
            </a:r>
            <a:endParaRPr lang="en-US" sz="12800" dirty="0">
              <a:solidFill>
                <a:srgbClr val="513F39"/>
              </a:solidFill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en-US" sz="12800" dirty="0">
                <a:solidFill>
                  <a:srgbClr val="513F39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Hotel </a:t>
            </a:r>
            <a:r>
              <a:rPr lang="en-US" sz="12800" dirty="0" smtClean="0">
                <a:solidFill>
                  <a:srgbClr val="513F39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consultants</a:t>
            </a:r>
            <a:r>
              <a:rPr lang="pl-PL" sz="12800" dirty="0" smtClean="0">
                <a:solidFill>
                  <a:srgbClr val="513F39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-  only </a:t>
            </a:r>
            <a:r>
              <a:rPr lang="pl-PL" sz="12800" b="1" dirty="0" smtClean="0">
                <a:solidFill>
                  <a:srgbClr val="513F39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4- and 5-star hotels and resorts</a:t>
            </a:r>
            <a:endParaRPr lang="en-US" sz="12800" b="1" dirty="0">
              <a:solidFill>
                <a:srgbClr val="513F39"/>
              </a:solidFill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dirty="0">
              <a:solidFill>
                <a:srgbClr val="513F39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aveikslėlis 6">
            <a:extLst>
              <a:ext uri="{FF2B5EF4-FFF2-40B4-BE49-F238E27FC236}">
                <a16:creationId xmlns="" xmlns:a16="http://schemas.microsoft.com/office/drawing/2014/main" id="{A3943B60-B3A1-449C-9DB1-A21CF64B8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08" y="4854807"/>
            <a:ext cx="1786486" cy="1086376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="" xmlns:a16="http://schemas.microsoft.com/office/drawing/2014/main" id="{E62F22DC-4987-45C5-A7CA-AB106FADBE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51" y="4841519"/>
            <a:ext cx="1963105" cy="1099664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="" xmlns:a16="http://schemas.microsoft.com/office/drawing/2014/main" id="{CE19763F-4EE4-4EDF-AA85-B203ADEA3B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3" y="4697681"/>
            <a:ext cx="1850920" cy="1099665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="" xmlns:a16="http://schemas.microsoft.com/office/drawing/2014/main" id="{1B356516-D6AA-4436-ABBA-B0C02B1EAD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137" y="4647373"/>
            <a:ext cx="2202505" cy="1200279"/>
          </a:xfrm>
          <a:prstGeom prst="rect">
            <a:avLst/>
          </a:prstGeom>
        </p:spPr>
      </p:pic>
      <p:sp>
        <p:nvSpPr>
          <p:cNvPr id="15" name="Ovalas 14">
            <a:extLst>
              <a:ext uri="{FF2B5EF4-FFF2-40B4-BE49-F238E27FC236}">
                <a16:creationId xmlns="" xmlns:a16="http://schemas.microsoft.com/office/drawing/2014/main" id="{11C9F546-B6F6-47D5-9464-B0A4F97561A3}"/>
              </a:ext>
            </a:extLst>
          </p:cNvPr>
          <p:cNvSpPr/>
          <p:nvPr/>
        </p:nvSpPr>
        <p:spPr>
          <a:xfrm>
            <a:off x="9834659" y="193634"/>
            <a:ext cx="2119458" cy="2016774"/>
          </a:xfrm>
          <a:prstGeom prst="ellipse">
            <a:avLst/>
          </a:prstGeom>
          <a:solidFill>
            <a:srgbClr val="FAF1E6">
              <a:alpha val="90000"/>
            </a:srgbClr>
          </a:solidFill>
          <a:ln>
            <a:solidFill>
              <a:srgbClr val="FAF1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pic>
        <p:nvPicPr>
          <p:cNvPr id="16" name="Paveikslėlis 15">
            <a:extLst>
              <a:ext uri="{FF2B5EF4-FFF2-40B4-BE49-F238E27FC236}">
                <a16:creationId xmlns="" xmlns:a16="http://schemas.microsoft.com/office/drawing/2014/main" id="{DCBC9FDA-5319-4CD8-93AA-3BF935A34E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64" y="287152"/>
            <a:ext cx="1963105" cy="1619055"/>
          </a:xfrm>
          <a:prstGeom prst="rect">
            <a:avLst/>
          </a:prstGeom>
        </p:spPr>
      </p:pic>
      <p:sp>
        <p:nvSpPr>
          <p:cNvPr id="2" name="Stačiakampis 1">
            <a:extLst>
              <a:ext uri="{FF2B5EF4-FFF2-40B4-BE49-F238E27FC236}">
                <a16:creationId xmlns="" xmlns:a16="http://schemas.microsoft.com/office/drawing/2014/main" id="{08F45C80-858E-49D1-AA73-F57BCB24F89D}"/>
              </a:ext>
            </a:extLst>
          </p:cNvPr>
          <p:cNvSpPr/>
          <p:nvPr/>
        </p:nvSpPr>
        <p:spPr>
          <a:xfrm>
            <a:off x="1888044" y="1006528"/>
            <a:ext cx="4356024" cy="1164033"/>
          </a:xfrm>
          <a:prstGeom prst="rect">
            <a:avLst/>
          </a:prstGeom>
          <a:solidFill>
            <a:srgbClr val="F8EEE1">
              <a:alpha val="60000"/>
            </a:srgbClr>
          </a:solidFill>
          <a:ln>
            <a:solidFill>
              <a:srgbClr val="FAF2E8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69DEAABB-84AC-4BE9-804C-EEE2A36525D3}"/>
              </a:ext>
            </a:extLst>
          </p:cNvPr>
          <p:cNvSpPr txBox="1">
            <a:spLocks/>
          </p:cNvSpPr>
          <p:nvPr/>
        </p:nvSpPr>
        <p:spPr>
          <a:xfrm>
            <a:off x="1965076" y="1201085"/>
            <a:ext cx="4201959" cy="881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513F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WHO ARE WE?</a:t>
            </a:r>
            <a:endParaRPr lang="en-US" dirty="0">
              <a:solidFill>
                <a:srgbClr val="513F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Picture 14" descr="TUI Logo | evolution history and mean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992" y="4837764"/>
            <a:ext cx="1445145" cy="81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44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1E6"/>
            </a:gs>
            <a:gs pos="71000">
              <a:srgbClr val="FAF1E6"/>
            </a:gs>
            <a:gs pos="83000">
              <a:srgbClr val="FAF1E6"/>
            </a:gs>
            <a:gs pos="100000">
              <a:srgbClr val="FAF1E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17">
            <a:extLst>
              <a:ext uri="{FF2B5EF4-FFF2-40B4-BE49-F238E27FC236}">
                <a16:creationId xmlns="" xmlns:a16="http://schemas.microsoft.com/office/drawing/2014/main" id="{010E9243-2D01-4894-86F7-C9788B0F75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5400000" flipH="1">
            <a:off x="4743216" y="-3976630"/>
            <a:ext cx="2705567" cy="11429999"/>
            <a:chOff x="4578818" y="945960"/>
            <a:chExt cx="6880587" cy="5226241"/>
          </a:xfrm>
        </p:grpSpPr>
        <p:cxnSp>
          <p:nvCxnSpPr>
            <p:cNvPr id="22" name="Straight Connector 18">
              <a:extLst>
                <a:ext uri="{FF2B5EF4-FFF2-40B4-BE49-F238E27FC236}">
                  <a16:creationId xmlns="" xmlns:a16="http://schemas.microsoft.com/office/drawing/2014/main" id="{03AC1ABF-D3BB-4CD7-805E-A2522B347F44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rgbClr val="87695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19">
              <a:extLst>
                <a:ext uri="{FF2B5EF4-FFF2-40B4-BE49-F238E27FC236}">
                  <a16:creationId xmlns="" xmlns:a16="http://schemas.microsoft.com/office/drawing/2014/main" id="{C733F4F9-6156-448F-8497-C0904DD5A621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  <a:ln>
              <a:solidFill>
                <a:srgbClr val="87695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Connector 20">
              <a:extLst>
                <a:ext uri="{FF2B5EF4-FFF2-40B4-BE49-F238E27FC236}">
                  <a16:creationId xmlns="" xmlns:a16="http://schemas.microsoft.com/office/drawing/2014/main" id="{39E2D3D4-FDD8-4546-BFAE-FDB0B0E3658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rgbClr val="87695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Group 21">
            <a:extLst>
              <a:ext uri="{FF2B5EF4-FFF2-40B4-BE49-F238E27FC236}">
                <a16:creationId xmlns="" xmlns:a16="http://schemas.microsoft.com/office/drawing/2014/main" id="{FDBDA07A-C04C-430D-9B6B-D220ED3262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 rot="16200000" flipH="1" flipV="1">
            <a:off x="4126773" y="-1334239"/>
            <a:ext cx="3938452" cy="11429999"/>
            <a:chOff x="4578818" y="945960"/>
            <a:chExt cx="6880587" cy="5226241"/>
          </a:xfrm>
        </p:grpSpPr>
        <p:cxnSp>
          <p:nvCxnSpPr>
            <p:cNvPr id="26" name="Straight Connector 22">
              <a:extLst>
                <a:ext uri="{FF2B5EF4-FFF2-40B4-BE49-F238E27FC236}">
                  <a16:creationId xmlns="" xmlns:a16="http://schemas.microsoft.com/office/drawing/2014/main" id="{62F90E11-1131-491E-9257-1AAE30694E84}"/>
                </a:ext>
              </a:extLst>
            </p:cNvPr>
            <p:cNvCxnSpPr/>
            <p:nvPr/>
          </p:nvCxnSpPr>
          <p:spPr>
            <a:xfrm>
              <a:off x="4578818" y="954315"/>
              <a:ext cx="6866419" cy="0"/>
            </a:xfrm>
            <a:prstGeom prst="line">
              <a:avLst/>
            </a:prstGeom>
            <a:ln>
              <a:solidFill>
                <a:srgbClr val="87695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3">
              <a:extLst>
                <a:ext uri="{FF2B5EF4-FFF2-40B4-BE49-F238E27FC236}">
                  <a16:creationId xmlns="" xmlns:a16="http://schemas.microsoft.com/office/drawing/2014/main" id="{DA4F654A-0A33-4757-ABBD-C57707F1B8FD}"/>
                </a:ext>
              </a:extLst>
            </p:cNvPr>
            <p:cNvCxnSpPr/>
            <p:nvPr/>
          </p:nvCxnSpPr>
          <p:spPr>
            <a:xfrm>
              <a:off x="4592975" y="6172201"/>
              <a:ext cx="6866430" cy="0"/>
            </a:xfrm>
            <a:prstGeom prst="line">
              <a:avLst/>
            </a:prstGeom>
            <a:ln>
              <a:solidFill>
                <a:srgbClr val="87695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4">
              <a:extLst>
                <a:ext uri="{FF2B5EF4-FFF2-40B4-BE49-F238E27FC236}">
                  <a16:creationId xmlns="" xmlns:a16="http://schemas.microsoft.com/office/drawing/2014/main" id="{BF713F32-AC17-4B49-937B-017ED782E01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817888" y="3555960"/>
              <a:ext cx="5220000" cy="0"/>
            </a:xfrm>
            <a:prstGeom prst="line">
              <a:avLst/>
            </a:prstGeom>
            <a:ln>
              <a:solidFill>
                <a:srgbClr val="87695F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2" name="Google Shape;265;p39">
            <a:extLst>
              <a:ext uri="{FF2B5EF4-FFF2-40B4-BE49-F238E27FC236}">
                <a16:creationId xmlns="" xmlns:a16="http://schemas.microsoft.com/office/drawing/2014/main" id="{825404A2-DFEA-4F4A-9526-B6FD5DCDB45E}"/>
              </a:ext>
            </a:extLst>
          </p:cNvPr>
          <p:cNvSpPr/>
          <p:nvPr/>
        </p:nvSpPr>
        <p:spPr>
          <a:xfrm rot="10800000">
            <a:off x="3212673" y="2744923"/>
            <a:ext cx="5766643" cy="3336172"/>
          </a:xfrm>
          <a:prstGeom prst="triangle">
            <a:avLst>
              <a:gd name="adj" fmla="val 50000"/>
            </a:avLst>
          </a:prstGeom>
          <a:solidFill>
            <a:srgbClr val="87695F">
              <a:alpha val="30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AD52571C-1707-46F6-B991-9061F4120FD4}"/>
              </a:ext>
            </a:extLst>
          </p:cNvPr>
          <p:cNvSpPr txBox="1"/>
          <p:nvPr/>
        </p:nvSpPr>
        <p:spPr>
          <a:xfrm>
            <a:off x="4899146" y="2906885"/>
            <a:ext cx="294354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b="1" dirty="0">
                <a:solidFill>
                  <a:srgbClr val="513F39"/>
                </a:solidFill>
                <a:latin typeface="Garamond" panose="02020404030301010803" pitchFamily="18" charset="0"/>
              </a:rPr>
              <a:t>REQUIREMENTS: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500" b="1" dirty="0" smtClean="0">
                <a:solidFill>
                  <a:srgbClr val="513F39"/>
                </a:solidFill>
                <a:latin typeface="Garamond" panose="02020404030301010803" pitchFamily="18" charset="0"/>
              </a:rPr>
              <a:t>Positive attitude</a:t>
            </a:r>
            <a:endParaRPr lang="pl-PL" sz="2500" b="1" dirty="0">
              <a:solidFill>
                <a:srgbClr val="513F39"/>
              </a:solidFill>
              <a:latin typeface="Garamond" panose="02020404030301010803" pitchFamily="18" charset="0"/>
            </a:endParaRPr>
          </a:p>
          <a:p>
            <a:pPr marL="342900" indent="-342900">
              <a:buClr>
                <a:srgbClr val="694C25"/>
              </a:buClr>
              <a:buFont typeface="Wingdings" panose="05000000000000000000" pitchFamily="2" charset="2"/>
              <a:buChar char="§"/>
            </a:pPr>
            <a:r>
              <a:rPr lang="pl-PL" sz="2500" dirty="0">
                <a:solidFill>
                  <a:srgbClr val="513F39"/>
                </a:solidFill>
                <a:latin typeface="Garamond" panose="02020404030301010803" pitchFamily="18" charset="0"/>
              </a:rPr>
              <a:t>Min. </a:t>
            </a:r>
            <a:r>
              <a:rPr lang="en-US" sz="2500" dirty="0" smtClean="0">
                <a:solidFill>
                  <a:srgbClr val="513F39"/>
                </a:solidFill>
                <a:latin typeface="Garamond" panose="02020404030301010803" pitchFamily="18" charset="0"/>
              </a:rPr>
              <a:t>17 / </a:t>
            </a:r>
            <a:r>
              <a:rPr lang="pl-PL" sz="2500" dirty="0" smtClean="0">
                <a:solidFill>
                  <a:srgbClr val="513F39"/>
                </a:solidFill>
                <a:latin typeface="Garamond" panose="02020404030301010803" pitchFamily="18" charset="0"/>
              </a:rPr>
              <a:t>18 </a:t>
            </a:r>
            <a:r>
              <a:rPr lang="pl-PL" sz="2500" dirty="0">
                <a:solidFill>
                  <a:srgbClr val="513F39"/>
                </a:solidFill>
                <a:latin typeface="Garamond" panose="02020404030301010803" pitchFamily="18" charset="0"/>
              </a:rPr>
              <a:t>yo</a:t>
            </a:r>
          </a:p>
          <a:p>
            <a:pPr marL="342900" indent="-342900">
              <a:buClr>
                <a:srgbClr val="694C25"/>
              </a:buClr>
              <a:buFont typeface="Wingdings" panose="05000000000000000000" pitchFamily="2" charset="2"/>
              <a:buChar char="§"/>
            </a:pPr>
            <a:r>
              <a:rPr lang="pl-PL" sz="2500" dirty="0">
                <a:solidFill>
                  <a:srgbClr val="513F39"/>
                </a:solidFill>
                <a:latin typeface="Garamond" panose="02020404030301010803" pitchFamily="18" charset="0"/>
              </a:rPr>
              <a:t>Student status</a:t>
            </a:r>
          </a:p>
          <a:p>
            <a:pPr marL="342900" indent="-342900">
              <a:buClr>
                <a:srgbClr val="694C25"/>
              </a:buClr>
              <a:buFont typeface="Wingdings" panose="05000000000000000000" pitchFamily="2" charset="2"/>
              <a:buChar char="§"/>
            </a:pPr>
            <a:r>
              <a:rPr lang="pl-PL" sz="2500" dirty="0" err="1">
                <a:solidFill>
                  <a:srgbClr val="513F39"/>
                </a:solidFill>
                <a:latin typeface="Garamond" panose="02020404030301010803" pitchFamily="18" charset="0"/>
              </a:rPr>
              <a:t>Valid</a:t>
            </a:r>
            <a:r>
              <a:rPr lang="pl-PL" sz="2500" dirty="0">
                <a:solidFill>
                  <a:srgbClr val="513F39"/>
                </a:solidFill>
                <a:latin typeface="Garamond" panose="02020404030301010803" pitchFamily="18" charset="0"/>
              </a:rPr>
              <a:t> </a:t>
            </a:r>
            <a:r>
              <a:rPr lang="pl-PL" sz="2500" dirty="0" err="1">
                <a:solidFill>
                  <a:srgbClr val="513F39"/>
                </a:solidFill>
                <a:latin typeface="Garamond" panose="02020404030301010803" pitchFamily="18" charset="0"/>
              </a:rPr>
              <a:t>travel</a:t>
            </a:r>
            <a:r>
              <a:rPr lang="pl-PL" sz="2500" dirty="0">
                <a:solidFill>
                  <a:srgbClr val="513F39"/>
                </a:solidFill>
                <a:latin typeface="Garamond" panose="02020404030301010803" pitchFamily="18" charset="0"/>
              </a:rPr>
              <a:t> </a:t>
            </a:r>
            <a:r>
              <a:rPr lang="pl-PL" sz="2500" dirty="0" err="1">
                <a:solidFill>
                  <a:srgbClr val="513F39"/>
                </a:solidFill>
                <a:latin typeface="Garamond" panose="02020404030301010803" pitchFamily="18" charset="0"/>
              </a:rPr>
              <a:t>documents</a:t>
            </a:r>
            <a:endParaRPr lang="pl-PL" sz="2500" dirty="0">
              <a:solidFill>
                <a:srgbClr val="513F39"/>
              </a:solidFill>
              <a:latin typeface="Garamond" panose="02020404030301010803" pitchFamily="18" charset="0"/>
            </a:endParaRPr>
          </a:p>
          <a:p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20" name="Google Shape;265;p39">
            <a:extLst>
              <a:ext uri="{FF2B5EF4-FFF2-40B4-BE49-F238E27FC236}">
                <a16:creationId xmlns="" xmlns:a16="http://schemas.microsoft.com/office/drawing/2014/main" id="{E6848800-DE15-4F7B-8A4C-F128EBA7D07E}"/>
              </a:ext>
            </a:extLst>
          </p:cNvPr>
          <p:cNvSpPr/>
          <p:nvPr/>
        </p:nvSpPr>
        <p:spPr>
          <a:xfrm>
            <a:off x="825341" y="2716726"/>
            <a:ext cx="4596647" cy="3336172"/>
          </a:xfrm>
          <a:prstGeom prst="triangle">
            <a:avLst>
              <a:gd name="adj" fmla="val 50000"/>
            </a:avLst>
          </a:prstGeom>
          <a:solidFill>
            <a:srgbClr val="8E6732">
              <a:alpha val="30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" name="Google Shape;265;p39">
            <a:extLst>
              <a:ext uri="{FF2B5EF4-FFF2-40B4-BE49-F238E27FC236}">
                <a16:creationId xmlns="" xmlns:a16="http://schemas.microsoft.com/office/drawing/2014/main" id="{9FACBBD2-34EC-49CC-8CEC-2DC3383492E8}"/>
              </a:ext>
            </a:extLst>
          </p:cNvPr>
          <p:cNvSpPr/>
          <p:nvPr/>
        </p:nvSpPr>
        <p:spPr>
          <a:xfrm>
            <a:off x="6770014" y="2735900"/>
            <a:ext cx="4596647" cy="3336172"/>
          </a:xfrm>
          <a:prstGeom prst="triangle">
            <a:avLst>
              <a:gd name="adj" fmla="val 50000"/>
            </a:avLst>
          </a:prstGeom>
          <a:solidFill>
            <a:srgbClr val="8E6732">
              <a:alpha val="3021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EA3BF8C-3A0C-4666-A262-A70FCC21A250}"/>
              </a:ext>
            </a:extLst>
          </p:cNvPr>
          <p:cNvSpPr txBox="1"/>
          <p:nvPr/>
        </p:nvSpPr>
        <p:spPr>
          <a:xfrm>
            <a:off x="2022075" y="3994804"/>
            <a:ext cx="2451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500" b="1" dirty="0">
                <a:solidFill>
                  <a:srgbClr val="513F39"/>
                </a:solidFill>
                <a:latin typeface="Garamond" panose="02020404030301010803" pitchFamily="18" charset="0"/>
              </a:rPr>
              <a:t>DURATION:</a:t>
            </a:r>
          </a:p>
          <a:p>
            <a:endParaRPr lang="pl-PL" sz="2500" b="1" dirty="0">
              <a:solidFill>
                <a:srgbClr val="513F39"/>
              </a:solidFill>
              <a:latin typeface="Garamond" panose="02020404030301010803" pitchFamily="18" charset="0"/>
            </a:endParaRPr>
          </a:p>
          <a:p>
            <a:pPr marL="285750" indent="-285750">
              <a:buClr>
                <a:srgbClr val="694C25"/>
              </a:buClr>
              <a:buFont typeface="Wingdings" panose="05000000000000000000" pitchFamily="2" charset="2"/>
              <a:buChar char="§"/>
            </a:pPr>
            <a:r>
              <a:rPr lang="pl-PL" sz="2500" dirty="0">
                <a:solidFill>
                  <a:srgbClr val="513F39"/>
                </a:solidFill>
                <a:latin typeface="Garamond" panose="02020404030301010803" pitchFamily="18" charset="0"/>
              </a:rPr>
              <a:t>Min. </a:t>
            </a:r>
            <a:r>
              <a:rPr lang="pl-PL" sz="2500" dirty="0" smtClean="0">
                <a:solidFill>
                  <a:srgbClr val="513F39"/>
                </a:solidFill>
                <a:latin typeface="Garamond" panose="02020404030301010803" pitchFamily="18" charset="0"/>
              </a:rPr>
              <a:t>3/4</a:t>
            </a:r>
            <a:r>
              <a:rPr lang="en-US" sz="2500" dirty="0" smtClean="0">
                <a:solidFill>
                  <a:srgbClr val="513F39"/>
                </a:solidFill>
                <a:latin typeface="Garamond" panose="02020404030301010803" pitchFamily="18" charset="0"/>
              </a:rPr>
              <a:t> </a:t>
            </a:r>
            <a:r>
              <a:rPr lang="en-US" sz="2500" dirty="0">
                <a:solidFill>
                  <a:srgbClr val="513F39"/>
                </a:solidFill>
                <a:latin typeface="Garamond" panose="02020404030301010803" pitchFamily="18" charset="0"/>
              </a:rPr>
              <a:t>months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44BC122-190F-4E4E-9A99-CE0B077427C2}"/>
              </a:ext>
            </a:extLst>
          </p:cNvPr>
          <p:cNvSpPr txBox="1"/>
          <p:nvPr/>
        </p:nvSpPr>
        <p:spPr>
          <a:xfrm>
            <a:off x="7724581" y="3828137"/>
            <a:ext cx="32215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500" b="1" dirty="0">
                <a:solidFill>
                  <a:srgbClr val="513F39"/>
                </a:solidFill>
                <a:latin typeface="Garamond" panose="02020404030301010803" pitchFamily="18" charset="0"/>
              </a:rPr>
              <a:t>     </a:t>
            </a:r>
            <a:r>
              <a:rPr lang="pl-PL" sz="2500" b="1" dirty="0">
                <a:solidFill>
                  <a:srgbClr val="513F39"/>
                </a:solidFill>
                <a:latin typeface="Garamond" panose="02020404030301010803" pitchFamily="18" charset="0"/>
              </a:rPr>
              <a:t>EXPENSES:</a:t>
            </a:r>
          </a:p>
          <a:p>
            <a:endParaRPr lang="pl-PL" sz="2500" b="1" dirty="0">
              <a:solidFill>
                <a:srgbClr val="513F39"/>
              </a:solidFill>
              <a:latin typeface="Garamond" panose="02020404030301010803" pitchFamily="18" charset="0"/>
            </a:endParaRPr>
          </a:p>
          <a:p>
            <a:pPr marL="342900" indent="-342900">
              <a:buClr>
                <a:srgbClr val="694C25"/>
              </a:buClr>
              <a:buFont typeface="Wingdings" panose="05000000000000000000" pitchFamily="2" charset="2"/>
              <a:buChar char="§"/>
              <a:defRPr/>
            </a:pPr>
            <a:r>
              <a:rPr lang="pl-PL" sz="2500" dirty="0">
                <a:solidFill>
                  <a:srgbClr val="513F39"/>
                </a:solidFill>
                <a:latin typeface="Garamond" panose="02020404030301010803" pitchFamily="18" charset="0"/>
              </a:rPr>
              <a:t>Personal expenses</a:t>
            </a:r>
            <a:endParaRPr lang="en-US" sz="2500" dirty="0">
              <a:solidFill>
                <a:srgbClr val="513F39"/>
              </a:solidFill>
              <a:latin typeface="Garamond" panose="02020404030301010803" pitchFamily="18" charset="0"/>
            </a:endParaRPr>
          </a:p>
          <a:p>
            <a:pPr marL="342900" indent="-342900">
              <a:buClr>
                <a:srgbClr val="694C25"/>
              </a:buClr>
              <a:buFont typeface="Wingdings" panose="05000000000000000000" pitchFamily="2" charset="2"/>
              <a:buChar char="§"/>
              <a:defRPr/>
            </a:pPr>
            <a:r>
              <a:rPr lang="en-US" sz="2500" dirty="0">
                <a:solidFill>
                  <a:srgbClr val="513F39"/>
                </a:solidFill>
                <a:latin typeface="Garamond" panose="02020404030301010803" pitchFamily="18" charset="0"/>
              </a:rPr>
              <a:t>Program fee/deposit</a:t>
            </a:r>
            <a:endParaRPr lang="pl-PL" sz="2500" dirty="0">
              <a:solidFill>
                <a:srgbClr val="513F39"/>
              </a:solidFill>
              <a:latin typeface="Garamond" panose="02020404030301010803" pitchFamily="18" charset="0"/>
            </a:endParaRPr>
          </a:p>
        </p:txBody>
      </p:sp>
      <p:sp>
        <p:nvSpPr>
          <p:cNvPr id="2" name="Stačiakampis 1">
            <a:extLst>
              <a:ext uri="{FF2B5EF4-FFF2-40B4-BE49-F238E27FC236}">
                <a16:creationId xmlns="" xmlns:a16="http://schemas.microsoft.com/office/drawing/2014/main" id="{C06CB6D7-1702-4FB6-856E-DEE5DEC9CFFB}"/>
              </a:ext>
            </a:extLst>
          </p:cNvPr>
          <p:cNvSpPr/>
          <p:nvPr/>
        </p:nvSpPr>
        <p:spPr>
          <a:xfrm>
            <a:off x="825340" y="759156"/>
            <a:ext cx="10541311" cy="1502235"/>
          </a:xfrm>
          <a:prstGeom prst="rect">
            <a:avLst/>
          </a:prstGeom>
          <a:solidFill>
            <a:srgbClr val="87695F">
              <a:alpha val="30000"/>
            </a:srgbClr>
          </a:solidFill>
          <a:ln>
            <a:solidFill>
              <a:srgbClr val="87695F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4" name="Text Placeholder 67">
            <a:extLst>
              <a:ext uri="{FF2B5EF4-FFF2-40B4-BE49-F238E27FC236}">
                <a16:creationId xmlns="" xmlns:a16="http://schemas.microsoft.com/office/drawing/2014/main" id="{60CCD30B-9BE2-4998-9DDA-8012C5FFE356}"/>
              </a:ext>
            </a:extLst>
          </p:cNvPr>
          <p:cNvSpPr txBox="1">
            <a:spLocks/>
          </p:cNvSpPr>
          <p:nvPr/>
        </p:nvSpPr>
        <p:spPr>
          <a:xfrm>
            <a:off x="3205843" y="1642273"/>
            <a:ext cx="5780302" cy="4482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3600" dirty="0">
                <a:solidFill>
                  <a:srgbClr val="513F39"/>
                </a:solidFill>
                <a:latin typeface="Garamond" panose="02020404030301010803" pitchFamily="18" charset="0"/>
              </a:rPr>
              <a:t>GENERAL INFORMATION</a:t>
            </a:r>
            <a:endParaRPr lang="en-US" sz="3600" dirty="0">
              <a:solidFill>
                <a:srgbClr val="513F39"/>
              </a:solidFill>
              <a:latin typeface="Garamond" panose="02020404030301010803" pitchFamily="18" charset="0"/>
            </a:endParaRPr>
          </a:p>
        </p:txBody>
      </p:sp>
      <p:cxnSp>
        <p:nvCxnSpPr>
          <p:cNvPr id="35" name="Straight Connector 4">
            <a:extLst>
              <a:ext uri="{FF2B5EF4-FFF2-40B4-BE49-F238E27FC236}">
                <a16:creationId xmlns="" xmlns:a16="http://schemas.microsoft.com/office/drawing/2014/main" id="{D569C1A9-2063-4702-9DBE-208B4CE9B2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692872" y="1544763"/>
            <a:ext cx="6819900" cy="0"/>
          </a:xfrm>
          <a:prstGeom prst="line">
            <a:avLst/>
          </a:prstGeom>
          <a:ln w="31750">
            <a:solidFill>
              <a:srgbClr val="F1D9BD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itle 66">
            <a:extLst>
              <a:ext uri="{FF2B5EF4-FFF2-40B4-BE49-F238E27FC236}">
                <a16:creationId xmlns="" xmlns:a16="http://schemas.microsoft.com/office/drawing/2014/main" id="{63AA91D9-605D-426F-946D-9FCAB02FF206}"/>
              </a:ext>
            </a:extLst>
          </p:cNvPr>
          <p:cNvSpPr txBox="1">
            <a:spLocks/>
          </p:cNvSpPr>
          <p:nvPr/>
        </p:nvSpPr>
        <p:spPr>
          <a:xfrm>
            <a:off x="4209206" y="880553"/>
            <a:ext cx="3787231" cy="6854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513F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MUST KNOW</a:t>
            </a:r>
            <a:endParaRPr lang="en-US" dirty="0">
              <a:solidFill>
                <a:srgbClr val="513F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38" name="Ovalas 37">
            <a:extLst>
              <a:ext uri="{FF2B5EF4-FFF2-40B4-BE49-F238E27FC236}">
                <a16:creationId xmlns="" xmlns:a16="http://schemas.microsoft.com/office/drawing/2014/main" id="{08FFC181-02C6-48D9-BF04-A0673ADABD16}"/>
              </a:ext>
            </a:extLst>
          </p:cNvPr>
          <p:cNvSpPr/>
          <p:nvPr/>
        </p:nvSpPr>
        <p:spPr>
          <a:xfrm>
            <a:off x="9834659" y="193634"/>
            <a:ext cx="2119458" cy="2016774"/>
          </a:xfrm>
          <a:prstGeom prst="ellipse">
            <a:avLst/>
          </a:prstGeom>
          <a:solidFill>
            <a:srgbClr val="FAF1E6">
              <a:alpha val="90000"/>
            </a:srgbClr>
          </a:solidFill>
          <a:ln>
            <a:solidFill>
              <a:srgbClr val="FAF1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pic>
        <p:nvPicPr>
          <p:cNvPr id="40" name="Paveikslėlis 39">
            <a:extLst>
              <a:ext uri="{FF2B5EF4-FFF2-40B4-BE49-F238E27FC236}">
                <a16:creationId xmlns="" xmlns:a16="http://schemas.microsoft.com/office/drawing/2014/main" id="{5FDE7B86-5EE0-4846-8D19-011A29A551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64" y="287152"/>
            <a:ext cx="1963105" cy="161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2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95888C0-0EEF-425A-8CF7-52754F0643D4}"/>
              </a:ext>
            </a:extLst>
          </p:cNvPr>
          <p:cNvSpPr txBox="1"/>
          <p:nvPr/>
        </p:nvSpPr>
        <p:spPr>
          <a:xfrm>
            <a:off x="1229139" y="3195197"/>
            <a:ext cx="41329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513F39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513F39"/>
                </a:solidFill>
                <a:latin typeface="Garamond" panose="02020404030301010803" pitchFamily="18" charset="0"/>
              </a:rPr>
              <a:t>Guest Relations</a:t>
            </a:r>
          </a:p>
          <a:p>
            <a:pPr marL="342900" indent="-342900">
              <a:buClr>
                <a:srgbClr val="513F39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513F39"/>
                </a:solidFill>
                <a:latin typeface="Garamond" panose="02020404030301010803" pitchFamily="18" charset="0"/>
              </a:rPr>
              <a:t>Front office </a:t>
            </a:r>
          </a:p>
          <a:p>
            <a:pPr marL="342900" indent="-342900">
              <a:buClr>
                <a:srgbClr val="513F39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513F39"/>
                </a:solidFill>
                <a:latin typeface="Garamond" panose="02020404030301010803" pitchFamily="18" charset="0"/>
              </a:rPr>
              <a:t>Animation</a:t>
            </a:r>
          </a:p>
          <a:p>
            <a:pPr marL="342900" indent="-342900">
              <a:buClr>
                <a:srgbClr val="513F39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513F39"/>
                </a:solidFill>
                <a:latin typeface="Garamond" panose="02020404030301010803" pitchFamily="18" charset="0"/>
              </a:rPr>
              <a:t>SPA</a:t>
            </a:r>
            <a:endParaRPr lang="en-US" sz="2400" dirty="0">
              <a:solidFill>
                <a:srgbClr val="513F39"/>
              </a:solidFill>
              <a:latin typeface="Garamond" panose="02020404030301010803" pitchFamily="18" charset="0"/>
            </a:endParaRPr>
          </a:p>
          <a:p>
            <a:pPr marL="342900" indent="-342900">
              <a:buClr>
                <a:srgbClr val="513F39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513F39"/>
                </a:solidFill>
                <a:latin typeface="Garamond" panose="02020404030301010803" pitchFamily="18" charset="0"/>
              </a:rPr>
              <a:t>Food and Beverage </a:t>
            </a:r>
          </a:p>
          <a:p>
            <a:pPr>
              <a:buClr>
                <a:srgbClr val="513F39"/>
              </a:buClr>
            </a:pPr>
            <a:r>
              <a:rPr lang="pl-PL" sz="2400" dirty="0">
                <a:solidFill>
                  <a:srgbClr val="513F39"/>
                </a:solidFill>
                <a:latin typeface="Garamond" panose="02020404030301010803" pitchFamily="18" charset="0"/>
              </a:rPr>
              <a:t>(</a:t>
            </a:r>
            <a:r>
              <a:rPr lang="pl-PL" sz="2400" b="1" dirty="0">
                <a:solidFill>
                  <a:srgbClr val="513F39"/>
                </a:solidFill>
                <a:latin typeface="Garamond" panose="02020404030301010803" pitchFamily="18" charset="0"/>
              </a:rPr>
              <a:t>restaurant &amp; bar service</a:t>
            </a:r>
            <a:r>
              <a:rPr lang="pl-PL" sz="2400" dirty="0">
                <a:solidFill>
                  <a:srgbClr val="513F39"/>
                </a:solidFill>
                <a:latin typeface="Garamond" panose="02020404030301010803" pitchFamily="18" charset="0"/>
              </a:rPr>
              <a:t>)</a:t>
            </a:r>
            <a:endParaRPr lang="en-US" sz="2400" dirty="0">
              <a:solidFill>
                <a:srgbClr val="513F39"/>
              </a:solidFill>
              <a:latin typeface="Garamond" panose="02020404030301010803" pitchFamily="18" charset="0"/>
            </a:endParaRPr>
          </a:p>
          <a:p>
            <a:pPr marL="342900" indent="-342900">
              <a:buClr>
                <a:srgbClr val="513F39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513F39"/>
                </a:solidFill>
                <a:latin typeface="Garamond" panose="02020404030301010803" pitchFamily="18" charset="0"/>
              </a:rPr>
              <a:t>Kitchen</a:t>
            </a:r>
          </a:p>
          <a:p>
            <a:pPr marL="342900" indent="-342900">
              <a:buClr>
                <a:srgbClr val="513F39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513F39"/>
                </a:solidFill>
                <a:latin typeface="Garamond" panose="02020404030301010803" pitchFamily="18" charset="0"/>
              </a:rPr>
              <a:t>Housekeeping</a:t>
            </a:r>
            <a:endParaRPr lang="en-US" sz="2400" dirty="0">
              <a:solidFill>
                <a:srgbClr val="513F39"/>
              </a:solidFill>
              <a:latin typeface="Garamond" panose="02020404030301010803" pitchFamily="18" charset="0"/>
            </a:endParaRPr>
          </a:p>
          <a:p>
            <a:pPr marL="342900" indent="-342900">
              <a:buClr>
                <a:srgbClr val="513F39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513F39"/>
                </a:solidFill>
                <a:latin typeface="Garamond" panose="02020404030301010803" pitchFamily="18" charset="0"/>
              </a:rPr>
              <a:t>Technical Support </a:t>
            </a:r>
          </a:p>
          <a:p>
            <a:pPr marL="342900" indent="-342900">
              <a:buClr>
                <a:srgbClr val="513F39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513F39"/>
                </a:solidFill>
                <a:latin typeface="Garamond" panose="02020404030301010803" pitchFamily="18" charset="0"/>
              </a:rPr>
              <a:t>Maintenance </a:t>
            </a:r>
          </a:p>
        </p:txBody>
      </p:sp>
      <p:cxnSp>
        <p:nvCxnSpPr>
          <p:cNvPr id="10" name="Tiesioji jungtis 9">
            <a:extLst>
              <a:ext uri="{FF2B5EF4-FFF2-40B4-BE49-F238E27FC236}">
                <a16:creationId xmlns="" xmlns:a16="http://schemas.microsoft.com/office/drawing/2014/main" id="{DB85ABEA-B899-486C-84BC-293EA76F10DC}"/>
              </a:ext>
            </a:extLst>
          </p:cNvPr>
          <p:cNvCxnSpPr>
            <a:cxnSpLocks/>
          </p:cNvCxnSpPr>
          <p:nvPr/>
        </p:nvCxnSpPr>
        <p:spPr>
          <a:xfrm>
            <a:off x="6095999" y="3429000"/>
            <a:ext cx="0" cy="3338954"/>
          </a:xfrm>
          <a:prstGeom prst="line">
            <a:avLst/>
          </a:prstGeom>
          <a:ln>
            <a:solidFill>
              <a:srgbClr val="8769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7B1C68F-5489-42F6-81CE-3E60FC5BCF66}"/>
              </a:ext>
            </a:extLst>
          </p:cNvPr>
          <p:cNvSpPr txBox="1"/>
          <p:nvPr/>
        </p:nvSpPr>
        <p:spPr>
          <a:xfrm>
            <a:off x="7963285" y="4083369"/>
            <a:ext cx="31148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513F39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513F39"/>
                </a:solidFill>
                <a:latin typeface="Garamond" panose="02020404030301010803" pitchFamily="18" charset="0"/>
              </a:rPr>
              <a:t>Marketing</a:t>
            </a:r>
          </a:p>
          <a:p>
            <a:pPr marL="342900" indent="-342900">
              <a:buClr>
                <a:srgbClr val="513F39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513F39"/>
                </a:solidFill>
                <a:latin typeface="Garamond" panose="02020404030301010803" pitchFamily="18" charset="0"/>
              </a:rPr>
              <a:t>Management</a:t>
            </a:r>
          </a:p>
          <a:p>
            <a:pPr marL="342900" indent="-342900">
              <a:buClr>
                <a:srgbClr val="513F39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513F39"/>
                </a:solidFill>
                <a:latin typeface="Garamond" panose="02020404030301010803" pitchFamily="18" charset="0"/>
              </a:rPr>
              <a:t>Administration</a:t>
            </a:r>
          </a:p>
          <a:p>
            <a:pPr marL="342900" indent="-342900">
              <a:buClr>
                <a:srgbClr val="513F39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513F39"/>
                </a:solidFill>
                <a:latin typeface="Garamond" panose="02020404030301010803" pitchFamily="18" charset="0"/>
              </a:rPr>
              <a:t>Accounting </a:t>
            </a:r>
          </a:p>
          <a:p>
            <a:pPr marL="342900" indent="-342900">
              <a:buClr>
                <a:srgbClr val="513F39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rgbClr val="513F39"/>
                </a:solidFill>
                <a:latin typeface="Garamond" panose="02020404030301010803" pitchFamily="18" charset="0"/>
              </a:rPr>
              <a:t>Human R</a:t>
            </a:r>
            <a:r>
              <a:rPr lang="en-US" sz="2400" dirty="0">
                <a:solidFill>
                  <a:srgbClr val="513F39"/>
                </a:solidFill>
                <a:latin typeface="Garamond" panose="02020404030301010803" pitchFamily="18" charset="0"/>
              </a:rPr>
              <a:t>e</a:t>
            </a:r>
            <a:r>
              <a:rPr lang="pl-PL" sz="2400" dirty="0" err="1">
                <a:solidFill>
                  <a:srgbClr val="513F39"/>
                </a:solidFill>
                <a:latin typeface="Garamond" panose="02020404030301010803" pitchFamily="18" charset="0"/>
              </a:rPr>
              <a:t>sources</a:t>
            </a:r>
            <a:endParaRPr lang="pl-PL" sz="2400" dirty="0">
              <a:solidFill>
                <a:srgbClr val="513F39"/>
              </a:solidFill>
              <a:latin typeface="Garamond" panose="02020404030301010803" pitchFamily="18" charset="0"/>
            </a:endParaRPr>
          </a:p>
        </p:txBody>
      </p:sp>
      <p:pic>
        <p:nvPicPr>
          <p:cNvPr id="11" name="Paveikslėlis 10" descr="Paveikslėlis, kuriame yra vidinis, asmuo, stalas, valgis&#10;&#10;Automatiškai sugeneruotas aprašymas">
            <a:extLst>
              <a:ext uri="{FF2B5EF4-FFF2-40B4-BE49-F238E27FC236}">
                <a16:creationId xmlns="" xmlns:a16="http://schemas.microsoft.com/office/drawing/2014/main" id="{D6EC5B44-FA24-453E-B960-34978BE5DD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" t="12883" r="1" b="32052"/>
          <a:stretch/>
        </p:blipFill>
        <p:spPr>
          <a:xfrm>
            <a:off x="-1" y="1044932"/>
            <a:ext cx="6096001" cy="2248538"/>
          </a:xfrm>
          <a:prstGeom prst="rect">
            <a:avLst/>
          </a:prstGeom>
        </p:spPr>
      </p:pic>
      <p:pic>
        <p:nvPicPr>
          <p:cNvPr id="16" name="Paveikslėlis 15" descr="Paveikslėlis, kuriame yra vidinis, hidrantas&#10;&#10;Automatiškai sugeneruotas aprašymas">
            <a:extLst>
              <a:ext uri="{FF2B5EF4-FFF2-40B4-BE49-F238E27FC236}">
                <a16:creationId xmlns="" xmlns:a16="http://schemas.microsoft.com/office/drawing/2014/main" id="{0DF1CC18-C56B-466B-93C4-9269E8CC56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C6B5A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77" b="12108"/>
          <a:stretch/>
        </p:blipFill>
        <p:spPr>
          <a:xfrm>
            <a:off x="6095999" y="1044932"/>
            <a:ext cx="6096001" cy="2248537"/>
          </a:xfrm>
          <a:prstGeom prst="rect">
            <a:avLst/>
          </a:prstGeom>
        </p:spPr>
      </p:pic>
      <p:sp>
        <p:nvSpPr>
          <p:cNvPr id="20" name="Stačiakampis 19">
            <a:extLst>
              <a:ext uri="{FF2B5EF4-FFF2-40B4-BE49-F238E27FC236}">
                <a16:creationId xmlns="" xmlns:a16="http://schemas.microsoft.com/office/drawing/2014/main" id="{4A700FB4-691C-4A75-B3A5-0FCEE9FD0114}"/>
              </a:ext>
            </a:extLst>
          </p:cNvPr>
          <p:cNvSpPr/>
          <p:nvPr/>
        </p:nvSpPr>
        <p:spPr>
          <a:xfrm>
            <a:off x="0" y="161713"/>
            <a:ext cx="12191999" cy="737483"/>
          </a:xfrm>
          <a:prstGeom prst="rect">
            <a:avLst/>
          </a:prstGeom>
          <a:solidFill>
            <a:srgbClr val="F0DAC1">
              <a:alpha val="80000"/>
            </a:srgbClr>
          </a:solidFill>
          <a:ln>
            <a:solidFill>
              <a:srgbClr val="F0DAC1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4072424B-C90A-45CC-93C6-BE3584E35340}"/>
              </a:ext>
            </a:extLst>
          </p:cNvPr>
          <p:cNvSpPr txBox="1">
            <a:spLocks/>
          </p:cNvSpPr>
          <p:nvPr/>
        </p:nvSpPr>
        <p:spPr>
          <a:xfrm>
            <a:off x="4731304" y="341416"/>
            <a:ext cx="2729389" cy="567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rgbClr val="513F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POSITIONS</a:t>
            </a:r>
            <a:endParaRPr lang="en-US" dirty="0">
              <a:solidFill>
                <a:srgbClr val="513F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24" name="Stačiakampis 23">
            <a:extLst>
              <a:ext uri="{FF2B5EF4-FFF2-40B4-BE49-F238E27FC236}">
                <a16:creationId xmlns="" xmlns:a16="http://schemas.microsoft.com/office/drawing/2014/main" id="{A9CCCC9D-C153-4FC4-AE63-2AE693AA78BF}"/>
              </a:ext>
            </a:extLst>
          </p:cNvPr>
          <p:cNvSpPr/>
          <p:nvPr/>
        </p:nvSpPr>
        <p:spPr>
          <a:xfrm rot="16200000">
            <a:off x="-921868" y="4729737"/>
            <a:ext cx="3564532" cy="737483"/>
          </a:xfrm>
          <a:prstGeom prst="rect">
            <a:avLst/>
          </a:prstGeom>
          <a:solidFill>
            <a:srgbClr val="F0DAC1">
              <a:alpha val="80000"/>
            </a:srgbClr>
          </a:solidFill>
          <a:ln>
            <a:solidFill>
              <a:srgbClr val="F0DAC1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5" name="Title 1">
            <a:extLst>
              <a:ext uri="{FF2B5EF4-FFF2-40B4-BE49-F238E27FC236}">
                <a16:creationId xmlns="" xmlns:a16="http://schemas.microsoft.com/office/drawing/2014/main" id="{1495A00F-ECDE-4524-9B2C-8701D4F055CD}"/>
              </a:ext>
            </a:extLst>
          </p:cNvPr>
          <p:cNvSpPr txBox="1">
            <a:spLocks/>
          </p:cNvSpPr>
          <p:nvPr/>
        </p:nvSpPr>
        <p:spPr bwMode="blackWhite">
          <a:xfrm rot="16200000">
            <a:off x="-5292" y="4603121"/>
            <a:ext cx="1545854" cy="628750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0" tIns="182880" rIns="182880" bIns="182880" rtlCol="0" anchor="t" anchorCtr="0">
            <a:noAutofit/>
          </a:bodyPr>
          <a:lstStyle>
            <a:lvl1pPr marL="0" indent="0" algn="l" defTabSz="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400" b="1" dirty="0">
                <a:solidFill>
                  <a:srgbClr val="513F39"/>
                </a:solidFill>
                <a:latin typeface="Garamond" panose="02020404030301010803" pitchFamily="18" charset="0"/>
              </a:rPr>
              <a:t>PAID</a:t>
            </a:r>
            <a:endParaRPr lang="en-US" sz="4400" dirty="0">
              <a:solidFill>
                <a:srgbClr val="513F39"/>
              </a:solidFill>
              <a:latin typeface="Garamond" panose="02020404030301010803" pitchFamily="18" charset="0"/>
            </a:endParaRPr>
          </a:p>
        </p:txBody>
      </p:sp>
      <p:sp>
        <p:nvSpPr>
          <p:cNvPr id="26" name="Stačiakampis 25">
            <a:extLst>
              <a:ext uri="{FF2B5EF4-FFF2-40B4-BE49-F238E27FC236}">
                <a16:creationId xmlns="" xmlns:a16="http://schemas.microsoft.com/office/drawing/2014/main" id="{5D00F1E5-768D-4773-A66E-3D018DB56CAA}"/>
              </a:ext>
            </a:extLst>
          </p:cNvPr>
          <p:cNvSpPr/>
          <p:nvPr/>
        </p:nvSpPr>
        <p:spPr>
          <a:xfrm rot="16200000">
            <a:off x="5338253" y="4719282"/>
            <a:ext cx="3564532" cy="737483"/>
          </a:xfrm>
          <a:prstGeom prst="rect">
            <a:avLst/>
          </a:prstGeom>
          <a:solidFill>
            <a:srgbClr val="F0DAC1">
              <a:alpha val="80000"/>
            </a:srgbClr>
          </a:solidFill>
          <a:ln>
            <a:solidFill>
              <a:srgbClr val="F0DAC1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A696022C-EB9C-453D-83C5-A9E1AFD5C29A}"/>
              </a:ext>
            </a:extLst>
          </p:cNvPr>
          <p:cNvSpPr txBox="1">
            <a:spLocks/>
          </p:cNvSpPr>
          <p:nvPr/>
        </p:nvSpPr>
        <p:spPr bwMode="blackWhite">
          <a:xfrm rot="16200000">
            <a:off x="5782192" y="4603120"/>
            <a:ext cx="2457831" cy="628750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0" tIns="182880" rIns="182880" bIns="182880" rtlCol="0" anchor="t" anchorCtr="0">
            <a:noAutofit/>
          </a:bodyPr>
          <a:lstStyle>
            <a:lvl1pPr marL="0" indent="0" algn="l" defTabSz="0" rtl="0" eaLnBrk="1" latinLnBrk="0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4000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400" b="1" dirty="0">
                <a:solidFill>
                  <a:srgbClr val="513F39"/>
                </a:solidFill>
                <a:latin typeface="Garamond" panose="02020404030301010803" pitchFamily="18" charset="0"/>
              </a:rPr>
              <a:t>UNPAID</a:t>
            </a:r>
            <a:endParaRPr lang="en-US" sz="4400" dirty="0">
              <a:solidFill>
                <a:srgbClr val="513F39"/>
              </a:solidFill>
              <a:latin typeface="Garamond" panose="02020404030301010803" pitchFamily="18" charset="0"/>
            </a:endParaRPr>
          </a:p>
        </p:txBody>
      </p:sp>
      <p:sp>
        <p:nvSpPr>
          <p:cNvPr id="28" name="Ovalas 27">
            <a:extLst>
              <a:ext uri="{FF2B5EF4-FFF2-40B4-BE49-F238E27FC236}">
                <a16:creationId xmlns="" xmlns:a16="http://schemas.microsoft.com/office/drawing/2014/main" id="{560EC62A-1556-482B-A0FE-3859A6FED80A}"/>
              </a:ext>
            </a:extLst>
          </p:cNvPr>
          <p:cNvSpPr/>
          <p:nvPr/>
        </p:nvSpPr>
        <p:spPr>
          <a:xfrm>
            <a:off x="9834659" y="193634"/>
            <a:ext cx="2119458" cy="2016774"/>
          </a:xfrm>
          <a:prstGeom prst="ellipse">
            <a:avLst/>
          </a:prstGeom>
          <a:solidFill>
            <a:srgbClr val="FAF1E6">
              <a:alpha val="90000"/>
            </a:srgbClr>
          </a:solidFill>
          <a:ln>
            <a:solidFill>
              <a:srgbClr val="FAF1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pic>
        <p:nvPicPr>
          <p:cNvPr id="29" name="Paveikslėlis 28">
            <a:extLst>
              <a:ext uri="{FF2B5EF4-FFF2-40B4-BE49-F238E27FC236}">
                <a16:creationId xmlns="" xmlns:a16="http://schemas.microsoft.com/office/drawing/2014/main" id="{E640A99E-9AD2-42A6-8B61-CDF86C483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64" y="287152"/>
            <a:ext cx="1963105" cy="161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19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"/>
            <a:ext cx="12192000" cy="6857664"/>
          </a:xfrm>
          <a:prstGeom prst="rect">
            <a:avLst/>
          </a:prstGeom>
        </p:spPr>
      </p:pic>
      <p:sp>
        <p:nvSpPr>
          <p:cNvPr id="2" name="Stačiakampis 1">
            <a:extLst>
              <a:ext uri="{FF2B5EF4-FFF2-40B4-BE49-F238E27FC236}">
                <a16:creationId xmlns="" xmlns:a16="http://schemas.microsoft.com/office/drawing/2014/main" id="{579CC6B5-D35F-4A62-B341-39A09F80018E}"/>
              </a:ext>
            </a:extLst>
          </p:cNvPr>
          <p:cNvSpPr/>
          <p:nvPr/>
        </p:nvSpPr>
        <p:spPr>
          <a:xfrm>
            <a:off x="701770" y="103821"/>
            <a:ext cx="8659943" cy="1055988"/>
          </a:xfrm>
          <a:prstGeom prst="rect">
            <a:avLst/>
          </a:prstGeom>
          <a:solidFill>
            <a:srgbClr val="F0DAC1">
              <a:alpha val="70000"/>
            </a:srgbClr>
          </a:solidFill>
          <a:ln>
            <a:solidFill>
              <a:srgbClr val="FAF2E8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E481ED22-6F67-42E1-AF3D-2535AFBE245B}"/>
              </a:ext>
            </a:extLst>
          </p:cNvPr>
          <p:cNvSpPr txBox="1">
            <a:spLocks/>
          </p:cNvSpPr>
          <p:nvPr/>
        </p:nvSpPr>
        <p:spPr>
          <a:xfrm>
            <a:off x="1115101" y="358290"/>
            <a:ext cx="9300349" cy="66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>
                <a:solidFill>
                  <a:srgbClr val="2E1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DESTINATIONS &amp; BENEFITS</a:t>
            </a:r>
            <a:endParaRPr lang="en-US" dirty="0">
              <a:solidFill>
                <a:srgbClr val="2E1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Ovalas 14">
            <a:extLst>
              <a:ext uri="{FF2B5EF4-FFF2-40B4-BE49-F238E27FC236}">
                <a16:creationId xmlns="" xmlns:a16="http://schemas.microsoft.com/office/drawing/2014/main" id="{BD255AF8-F4C2-47FC-AD25-CC27500F7FEF}"/>
              </a:ext>
            </a:extLst>
          </p:cNvPr>
          <p:cNvSpPr/>
          <p:nvPr/>
        </p:nvSpPr>
        <p:spPr>
          <a:xfrm>
            <a:off x="9850808" y="183243"/>
            <a:ext cx="2119458" cy="2016774"/>
          </a:xfrm>
          <a:prstGeom prst="ellipse">
            <a:avLst/>
          </a:prstGeom>
          <a:solidFill>
            <a:srgbClr val="FAF1E6">
              <a:alpha val="90000"/>
            </a:srgbClr>
          </a:solidFill>
          <a:ln>
            <a:solidFill>
              <a:srgbClr val="FAF1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pic>
        <p:nvPicPr>
          <p:cNvPr id="16" name="Paveikslėlis 15">
            <a:extLst>
              <a:ext uri="{FF2B5EF4-FFF2-40B4-BE49-F238E27FC236}">
                <a16:creationId xmlns="" xmlns:a16="http://schemas.microsoft.com/office/drawing/2014/main" id="{BFC9C3B7-0417-48B3-A6ED-6971B2F97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64" y="287152"/>
            <a:ext cx="1963105" cy="1619055"/>
          </a:xfrm>
          <a:prstGeom prst="rect">
            <a:avLst/>
          </a:prstGeom>
        </p:spPr>
      </p:pic>
      <p:sp>
        <p:nvSpPr>
          <p:cNvPr id="19" name="Stačiakampis 18">
            <a:extLst>
              <a:ext uri="{FF2B5EF4-FFF2-40B4-BE49-F238E27FC236}">
                <a16:creationId xmlns="" xmlns:a16="http://schemas.microsoft.com/office/drawing/2014/main" id="{DCF5FF7B-60A7-432E-8E25-237ECF768926}"/>
              </a:ext>
            </a:extLst>
          </p:cNvPr>
          <p:cNvSpPr/>
          <p:nvPr/>
        </p:nvSpPr>
        <p:spPr>
          <a:xfrm>
            <a:off x="317562" y="3405051"/>
            <a:ext cx="5835494" cy="3229144"/>
          </a:xfrm>
          <a:prstGeom prst="rect">
            <a:avLst/>
          </a:prstGeom>
          <a:solidFill>
            <a:srgbClr val="F0DAC1">
              <a:alpha val="70000"/>
            </a:srgbClr>
          </a:solidFill>
          <a:ln>
            <a:solidFill>
              <a:srgbClr val="FAF2E8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0" name="Text Placeholder 3">
            <a:extLst>
              <a:ext uri="{FF2B5EF4-FFF2-40B4-BE49-F238E27FC236}">
                <a16:creationId xmlns="" xmlns:a16="http://schemas.microsoft.com/office/drawing/2014/main" id="{2F27BF41-3F73-422F-8BF6-87A546797D4E}"/>
              </a:ext>
            </a:extLst>
          </p:cNvPr>
          <p:cNvSpPr txBox="1">
            <a:spLocks/>
          </p:cNvSpPr>
          <p:nvPr/>
        </p:nvSpPr>
        <p:spPr>
          <a:xfrm>
            <a:off x="475086" y="3520881"/>
            <a:ext cx="5677969" cy="314513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MONTHLY SALARY 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Cyprus</a:t>
            </a:r>
            <a:r>
              <a:rPr lang="pl-PL" b="1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US" b="1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pl-PL" b="1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0 </a:t>
            </a:r>
            <a:r>
              <a:rPr lang="pl-PL" b="1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€ – </a:t>
            </a:r>
            <a:r>
              <a:rPr lang="en-US" b="1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850</a:t>
            </a:r>
            <a:r>
              <a:rPr lang="pl-PL" b="1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€ (+ TICKETS)</a:t>
            </a:r>
            <a:r>
              <a:rPr lang="en-US" b="1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b="1" dirty="0" smtClean="0">
              <a:solidFill>
                <a:srgbClr val="2E1700"/>
              </a:solidFill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Greece</a:t>
            </a:r>
            <a:r>
              <a:rPr lang="pl-PL" b="1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b="1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55</a:t>
            </a:r>
            <a:r>
              <a:rPr lang="pl-PL" b="1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0 </a:t>
            </a:r>
            <a:r>
              <a:rPr lang="pl-PL" b="1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€ – </a:t>
            </a:r>
            <a:r>
              <a:rPr lang="en-US" b="1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850</a:t>
            </a:r>
            <a:r>
              <a:rPr lang="pl-PL" b="1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€</a:t>
            </a:r>
            <a:endParaRPr lang="en-US" b="1" dirty="0" smtClean="0">
              <a:solidFill>
                <a:srgbClr val="2E1700"/>
              </a:solidFill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2E1700"/>
              </a:solidFill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Portugal</a:t>
            </a:r>
            <a:r>
              <a:rPr lang="pl-PL" b="1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b="1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250-400</a:t>
            </a:r>
            <a:r>
              <a:rPr lang="pl-PL" b="1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€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Spain</a:t>
            </a:r>
            <a:r>
              <a:rPr lang="pl-PL" b="1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250-</a:t>
            </a:r>
            <a:r>
              <a:rPr lang="pl-PL" b="1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75</a:t>
            </a:r>
            <a:r>
              <a:rPr lang="en-US" b="1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pl-PL" b="1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€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France</a:t>
            </a:r>
            <a:r>
              <a:rPr lang="pl-PL" b="1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b="1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557</a:t>
            </a:r>
            <a:r>
              <a:rPr lang="pl-PL" b="1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€</a:t>
            </a:r>
            <a:r>
              <a:rPr lang="en-US" b="1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b="1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650</a:t>
            </a:r>
            <a:r>
              <a:rPr lang="pl-PL" b="1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€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solidFill>
                <a:srgbClr val="2E1700"/>
              </a:solidFill>
              <a:latin typeface="Garamond" panose="020204040303010108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l-PL" dirty="0">
              <a:solidFill>
                <a:srgbClr val="2E1700"/>
              </a:solidFill>
              <a:latin typeface="Garamond" panose="02020404030301010803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pl-PL" dirty="0">
              <a:solidFill>
                <a:srgbClr val="2E1700"/>
              </a:solidFill>
              <a:latin typeface="Garamond" panose="02020404030301010803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pl-PL" dirty="0">
              <a:solidFill>
                <a:srgbClr val="2E1700"/>
              </a:solidFill>
              <a:latin typeface="Garamond" panose="02020404030301010803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pl-PL" dirty="0">
              <a:solidFill>
                <a:srgbClr val="2E1700"/>
              </a:solidFill>
              <a:latin typeface="Garamond" panose="020204040303010108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pl-PL" dirty="0">
              <a:solidFill>
                <a:srgbClr val="2E1700"/>
              </a:solidFill>
              <a:latin typeface="Garamond" panose="02020404030301010803" pitchFamily="18" charset="0"/>
            </a:endParaRPr>
          </a:p>
          <a:p>
            <a:endParaRPr lang="en-US" dirty="0">
              <a:solidFill>
                <a:srgbClr val="2E1700"/>
              </a:solidFill>
              <a:latin typeface="Garamond" panose="02020404030301010803" pitchFamily="18" charset="0"/>
            </a:endParaRPr>
          </a:p>
        </p:txBody>
      </p:sp>
      <p:sp>
        <p:nvSpPr>
          <p:cNvPr id="21" name="Stačiakampis 20">
            <a:extLst>
              <a:ext uri="{FF2B5EF4-FFF2-40B4-BE49-F238E27FC236}">
                <a16:creationId xmlns="" xmlns:a16="http://schemas.microsoft.com/office/drawing/2014/main" id="{CBCBB6CC-F1AC-4B90-9325-7AFCABE13DD6}"/>
              </a:ext>
            </a:extLst>
          </p:cNvPr>
          <p:cNvSpPr/>
          <p:nvPr/>
        </p:nvSpPr>
        <p:spPr>
          <a:xfrm>
            <a:off x="317561" y="1330367"/>
            <a:ext cx="6161616" cy="1815882"/>
          </a:xfrm>
          <a:prstGeom prst="rect">
            <a:avLst/>
          </a:prstGeom>
          <a:solidFill>
            <a:srgbClr val="F0DAC1">
              <a:alpha val="70000"/>
            </a:srgbClr>
          </a:solidFill>
          <a:ln>
            <a:solidFill>
              <a:srgbClr val="FAF2E8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62AD69D-96D9-4E4A-B86A-30587A547A1D}"/>
              </a:ext>
            </a:extLst>
          </p:cNvPr>
          <p:cNvSpPr txBox="1"/>
          <p:nvPr/>
        </p:nvSpPr>
        <p:spPr>
          <a:xfrm>
            <a:off x="392812" y="1345372"/>
            <a:ext cx="57031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800" b="1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Free</a:t>
            </a:r>
            <a:r>
              <a:rPr lang="pl-PL" sz="2800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800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meals </a:t>
            </a:r>
            <a:endParaRPr lang="pl-PL" sz="2800" dirty="0" smtClean="0">
              <a:solidFill>
                <a:srgbClr val="2E1700"/>
              </a:solidFill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Free</a:t>
            </a:r>
            <a:r>
              <a:rPr lang="pl-PL" sz="2800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800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accommodation</a:t>
            </a:r>
            <a:endParaRPr lang="pl-PL" sz="2800" dirty="0">
              <a:solidFill>
                <a:srgbClr val="2E1700"/>
              </a:solidFill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800" b="1" dirty="0" err="1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Secured</a:t>
            </a:r>
            <a:r>
              <a:rPr lang="pl-PL" sz="2800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800" dirty="0" err="1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work</a:t>
            </a:r>
            <a:r>
              <a:rPr lang="pl-PL" sz="2800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2800" dirty="0" err="1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position</a:t>
            </a:r>
            <a:r>
              <a:rPr lang="pl-PL" sz="2800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(8</a:t>
            </a:r>
            <a:r>
              <a:rPr lang="en-US" sz="2800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pl-PL" sz="2800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/5-6</a:t>
            </a:r>
            <a:r>
              <a:rPr lang="en-US" sz="2800" dirty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days</a:t>
            </a:r>
            <a:r>
              <a:rPr lang="pl-PL" sz="2800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2800" b="1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ERASMUS+ </a:t>
            </a:r>
            <a:r>
              <a:rPr lang="pl-PL" sz="2800" dirty="0" smtClean="0">
                <a:solidFill>
                  <a:srgbClr val="2E1700"/>
                </a:solidFill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scholarship</a:t>
            </a:r>
            <a:endParaRPr lang="pl-PL" sz="2800" dirty="0">
              <a:solidFill>
                <a:srgbClr val="2E1700"/>
              </a:solidFill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" name="Tiesioji jungtis 3">
            <a:extLst>
              <a:ext uri="{FF2B5EF4-FFF2-40B4-BE49-F238E27FC236}">
                <a16:creationId xmlns="" xmlns:a16="http://schemas.microsoft.com/office/drawing/2014/main" id="{B3C43E13-4CE3-4D32-890E-920EFA369869}"/>
              </a:ext>
            </a:extLst>
          </p:cNvPr>
          <p:cNvCxnSpPr/>
          <p:nvPr/>
        </p:nvCxnSpPr>
        <p:spPr>
          <a:xfrm>
            <a:off x="1021226" y="1252590"/>
            <a:ext cx="3503043" cy="0"/>
          </a:xfrm>
          <a:prstGeom prst="line">
            <a:avLst/>
          </a:prstGeom>
          <a:ln>
            <a:solidFill>
              <a:srgbClr val="382C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195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D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 descr="Paveikslėlis, kuriame yra kostiumas&#10;&#10;Automatiškai sugeneruotas aprašymas">
            <a:extLst>
              <a:ext uri="{FF2B5EF4-FFF2-40B4-BE49-F238E27FC236}">
                <a16:creationId xmlns="" xmlns:a16="http://schemas.microsoft.com/office/drawing/2014/main" id="{61191EEB-3EB9-4CA8-BC96-BB181B23CD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3" t="-2" r="9036"/>
          <a:stretch/>
        </p:blipFill>
        <p:spPr>
          <a:xfrm>
            <a:off x="5490135" y="10"/>
            <a:ext cx="670186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Ovalas 4">
            <a:extLst>
              <a:ext uri="{FF2B5EF4-FFF2-40B4-BE49-F238E27FC236}">
                <a16:creationId xmlns="" xmlns:a16="http://schemas.microsoft.com/office/drawing/2014/main" id="{9ADF941D-B1B1-489E-A096-00B081CDA9BD}"/>
              </a:ext>
            </a:extLst>
          </p:cNvPr>
          <p:cNvSpPr/>
          <p:nvPr/>
        </p:nvSpPr>
        <p:spPr>
          <a:xfrm>
            <a:off x="9834659" y="193634"/>
            <a:ext cx="2119458" cy="2016774"/>
          </a:xfrm>
          <a:prstGeom prst="ellipse">
            <a:avLst/>
          </a:prstGeom>
          <a:solidFill>
            <a:srgbClr val="FAF1E6">
              <a:alpha val="90000"/>
            </a:srgbClr>
          </a:solidFill>
          <a:ln>
            <a:solidFill>
              <a:srgbClr val="FAF1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pic>
        <p:nvPicPr>
          <p:cNvPr id="6" name="Paveikslėlis 5">
            <a:extLst>
              <a:ext uri="{FF2B5EF4-FFF2-40B4-BE49-F238E27FC236}">
                <a16:creationId xmlns="" xmlns:a16="http://schemas.microsoft.com/office/drawing/2014/main" id="{498B965C-5D49-4DD1-9136-C61313F89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64" y="287152"/>
            <a:ext cx="1963105" cy="1619055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="" xmlns:a16="http://schemas.microsoft.com/office/drawing/2014/main" id="{87F57AF1-DD52-4D31-8C26-4F40D6C46566}"/>
              </a:ext>
            </a:extLst>
          </p:cNvPr>
          <p:cNvSpPr/>
          <p:nvPr/>
        </p:nvSpPr>
        <p:spPr>
          <a:xfrm>
            <a:off x="49764" y="3078629"/>
            <a:ext cx="9007150" cy="34540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90000"/>
              </a:lnSpc>
              <a:spcBef>
                <a:spcPts val="500"/>
              </a:spcBef>
            </a:pPr>
            <a:r>
              <a:rPr lang="lt-LT" sz="2800" b="1" dirty="0">
                <a:solidFill>
                  <a:srgbClr val="513F39"/>
                </a:solidFill>
                <a:latin typeface="Garamond" panose="02020404030301010803" pitchFamily="18" charset="0"/>
              </a:rPr>
              <a:t>       </a:t>
            </a:r>
            <a:r>
              <a:rPr lang="en-US" sz="2700" b="1" dirty="0">
                <a:solidFill>
                  <a:srgbClr val="513F39"/>
                </a:solidFill>
                <a:latin typeface="Garamond" panose="02020404030301010803" pitchFamily="18" charset="0"/>
              </a:rPr>
              <a:t>Register on www.algoos.com</a:t>
            </a:r>
            <a:endParaRPr lang="lt-LT" sz="2700" b="1" dirty="0">
              <a:solidFill>
                <a:srgbClr val="513F39"/>
              </a:solidFill>
              <a:latin typeface="Garamond" panose="02020404030301010803" pitchFamily="18" charset="0"/>
            </a:endParaRPr>
          </a:p>
          <a:p>
            <a:pPr lvl="0">
              <a:lnSpc>
                <a:spcPct val="90000"/>
              </a:lnSpc>
              <a:spcBef>
                <a:spcPts val="500"/>
              </a:spcBef>
            </a:pPr>
            <a:r>
              <a:rPr lang="lt-LT" sz="2700" b="1" dirty="0">
                <a:solidFill>
                  <a:srgbClr val="513F39"/>
                </a:solidFill>
                <a:latin typeface="Garamond" panose="02020404030301010803" pitchFamily="18" charset="0"/>
              </a:rPr>
              <a:t>            </a:t>
            </a:r>
            <a:r>
              <a:rPr lang="en-US" sz="2700" b="1" dirty="0">
                <a:solidFill>
                  <a:srgbClr val="513F39"/>
                </a:solidFill>
                <a:latin typeface="Garamond" panose="02020404030301010803" pitchFamily="18" charset="0"/>
              </a:rPr>
              <a:t>Build your CV </a:t>
            </a:r>
            <a:r>
              <a:rPr lang="pl-PL" sz="2700" b="1" dirty="0" smtClean="0">
                <a:solidFill>
                  <a:srgbClr val="513F39"/>
                </a:solidFill>
                <a:latin typeface="Garamond" panose="02020404030301010803" pitchFamily="18" charset="0"/>
              </a:rPr>
              <a:t> </a:t>
            </a:r>
            <a:endParaRPr lang="pl-PL" sz="2700" b="1" dirty="0" smtClean="0">
              <a:solidFill>
                <a:srgbClr val="513F39"/>
              </a:solidFill>
              <a:latin typeface="Garamond" panose="02020404030301010803" pitchFamily="18" charset="0"/>
            </a:endParaRPr>
          </a:p>
          <a:p>
            <a:pPr lvl="0">
              <a:lnSpc>
                <a:spcPct val="90000"/>
              </a:lnSpc>
              <a:spcBef>
                <a:spcPts val="500"/>
              </a:spcBef>
            </a:pPr>
            <a:r>
              <a:rPr lang="pl-PL" sz="2700" b="1" dirty="0" smtClean="0">
                <a:solidFill>
                  <a:srgbClr val="513F39"/>
                </a:solidFill>
                <a:latin typeface="Garamond" panose="02020404030301010803" pitchFamily="18" charset="0"/>
              </a:rPr>
              <a:t>or </a:t>
            </a:r>
            <a:r>
              <a:rPr lang="pl-PL" sz="2700" b="1" dirty="0" smtClean="0">
                <a:solidFill>
                  <a:srgbClr val="513F39"/>
                </a:solidFill>
                <a:latin typeface="Garamond" panose="02020404030301010803" pitchFamily="18" charset="0"/>
              </a:rPr>
              <a:t>send to </a:t>
            </a:r>
            <a:r>
              <a:rPr lang="pl-PL" sz="2700" b="1" dirty="0" smtClean="0">
                <a:solidFill>
                  <a:srgbClr val="C00000"/>
                </a:solidFill>
                <a:latin typeface="Garamond" panose="02020404030301010803" pitchFamily="18" charset="0"/>
                <a:hlinkClick r:id="rId4"/>
              </a:rPr>
              <a:t>internships@algoos.com</a:t>
            </a:r>
            <a:r>
              <a:rPr lang="pl-PL" sz="2700" b="1" dirty="0" smtClean="0">
                <a:solidFill>
                  <a:srgbClr val="513F39"/>
                </a:solidFill>
                <a:latin typeface="Garamond" panose="02020404030301010803" pitchFamily="18" charset="0"/>
              </a:rPr>
              <a:t> </a:t>
            </a:r>
            <a:endParaRPr lang="en-US" sz="2700" b="1" dirty="0">
              <a:solidFill>
                <a:srgbClr val="513F39"/>
              </a:solidFill>
              <a:latin typeface="Garamond" panose="02020404030301010803" pitchFamily="18" charset="0"/>
            </a:endParaRPr>
          </a:p>
          <a:p>
            <a:pPr lvl="0">
              <a:lnSpc>
                <a:spcPct val="90000"/>
              </a:lnSpc>
              <a:spcBef>
                <a:spcPts val="500"/>
              </a:spcBef>
            </a:pPr>
            <a:r>
              <a:rPr lang="lt-LT" sz="2700" b="1" dirty="0">
                <a:solidFill>
                  <a:srgbClr val="513F39"/>
                </a:solidFill>
                <a:latin typeface="Garamond" panose="02020404030301010803" pitchFamily="18" charset="0"/>
              </a:rPr>
              <a:t>                  </a:t>
            </a:r>
            <a:r>
              <a:rPr lang="en-US" sz="2700" b="1" dirty="0">
                <a:solidFill>
                  <a:srgbClr val="513F39"/>
                </a:solidFill>
                <a:latin typeface="Garamond" panose="02020404030301010803" pitchFamily="18" charset="0"/>
              </a:rPr>
              <a:t>Interview </a:t>
            </a:r>
          </a:p>
          <a:p>
            <a:pPr lvl="0">
              <a:lnSpc>
                <a:spcPct val="90000"/>
              </a:lnSpc>
              <a:spcBef>
                <a:spcPts val="500"/>
              </a:spcBef>
            </a:pPr>
            <a:r>
              <a:rPr lang="lt-LT" sz="2700" b="1" dirty="0">
                <a:solidFill>
                  <a:srgbClr val="513F39"/>
                </a:solidFill>
                <a:latin typeface="Garamond" panose="02020404030301010803" pitchFamily="18" charset="0"/>
              </a:rPr>
              <a:t>                        </a:t>
            </a:r>
            <a:r>
              <a:rPr lang="en-US" sz="2700" b="1" dirty="0">
                <a:solidFill>
                  <a:srgbClr val="513F39"/>
                </a:solidFill>
                <a:latin typeface="Garamond" panose="02020404030301010803" pitchFamily="18" charset="0"/>
              </a:rPr>
              <a:t>Receive an offer </a:t>
            </a:r>
          </a:p>
          <a:p>
            <a:pPr lvl="0">
              <a:lnSpc>
                <a:spcPct val="90000"/>
              </a:lnSpc>
              <a:spcBef>
                <a:spcPts val="500"/>
              </a:spcBef>
            </a:pPr>
            <a:r>
              <a:rPr lang="lt-LT" sz="2700" b="1" dirty="0">
                <a:solidFill>
                  <a:srgbClr val="513F39"/>
                </a:solidFill>
                <a:latin typeface="Garamond" panose="02020404030301010803" pitchFamily="18" charset="0"/>
              </a:rPr>
              <a:t>                             </a:t>
            </a:r>
            <a:r>
              <a:rPr lang="en-US" sz="2700" b="1" dirty="0">
                <a:solidFill>
                  <a:srgbClr val="513F39"/>
                </a:solidFill>
                <a:latin typeface="Garamond" panose="02020404030301010803" pitchFamily="18" charset="0"/>
              </a:rPr>
              <a:t>Sign the Agreement </a:t>
            </a:r>
          </a:p>
          <a:p>
            <a:pPr lvl="0">
              <a:lnSpc>
                <a:spcPct val="90000"/>
              </a:lnSpc>
              <a:spcBef>
                <a:spcPts val="500"/>
              </a:spcBef>
            </a:pPr>
            <a:r>
              <a:rPr lang="lt-LT" sz="2700" b="1" dirty="0">
                <a:solidFill>
                  <a:srgbClr val="513F39"/>
                </a:solidFill>
                <a:latin typeface="Garamond" panose="02020404030301010803" pitchFamily="18" charset="0"/>
              </a:rPr>
              <a:t>                             </a:t>
            </a:r>
            <a:r>
              <a:rPr lang="en-US" sz="2700" b="1" dirty="0">
                <a:solidFill>
                  <a:srgbClr val="513F39"/>
                </a:solidFill>
                <a:latin typeface="Garamond" panose="02020404030301010803" pitchFamily="18" charset="0"/>
              </a:rPr>
              <a:t>(max. 7 days</a:t>
            </a:r>
            <a:r>
              <a:rPr lang="en-US" sz="2700" b="1" dirty="0" smtClean="0">
                <a:solidFill>
                  <a:srgbClr val="513F39"/>
                </a:solidFill>
                <a:latin typeface="Garamond" panose="02020404030301010803" pitchFamily="18" charset="0"/>
              </a:rPr>
              <a:t>)</a:t>
            </a:r>
            <a:endParaRPr lang="pl-PL" sz="2700" b="1" dirty="0" smtClean="0">
              <a:solidFill>
                <a:srgbClr val="513F39"/>
              </a:solidFill>
              <a:latin typeface="Garamond" panose="02020404030301010803" pitchFamily="18" charset="0"/>
            </a:endParaRPr>
          </a:p>
          <a:p>
            <a:pPr lvl="0">
              <a:lnSpc>
                <a:spcPct val="90000"/>
              </a:lnSpc>
              <a:spcBef>
                <a:spcPts val="500"/>
              </a:spcBef>
            </a:pPr>
            <a:r>
              <a:rPr lang="pl-PL" sz="2700" b="1" dirty="0">
                <a:solidFill>
                  <a:srgbClr val="513F39"/>
                </a:solidFill>
                <a:latin typeface="Garamond" panose="02020404030301010803" pitchFamily="18" charset="0"/>
              </a:rPr>
              <a:t>	</a:t>
            </a:r>
            <a:r>
              <a:rPr lang="pl-PL" sz="2700" b="1" dirty="0" smtClean="0">
                <a:solidFill>
                  <a:srgbClr val="513F39"/>
                </a:solidFill>
                <a:latin typeface="Garamond" panose="02020404030301010803" pitchFamily="18" charset="0"/>
              </a:rPr>
              <a:t>	</a:t>
            </a:r>
            <a:endParaRPr lang="en-US" sz="2700" b="1" dirty="0">
              <a:solidFill>
                <a:srgbClr val="513F39"/>
              </a:solidFill>
              <a:latin typeface="Garamond" panose="02020404030301010803" pitchFamily="18" charset="0"/>
            </a:endParaRPr>
          </a:p>
        </p:txBody>
      </p:sp>
      <p:pic>
        <p:nvPicPr>
          <p:cNvPr id="10" name="Paveikslėlis 9">
            <a:extLst>
              <a:ext uri="{FF2B5EF4-FFF2-40B4-BE49-F238E27FC236}">
                <a16:creationId xmlns="" xmlns:a16="http://schemas.microsoft.com/office/drawing/2014/main" id="{F8D20373-3F1C-4241-8D57-66FF84B2ED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" y="3630115"/>
            <a:ext cx="450301" cy="20391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="" xmlns:a16="http://schemas.microsoft.com/office/drawing/2014/main" id="{CC36012F-236C-425B-B1ED-F27248274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17" y="4497217"/>
            <a:ext cx="450301" cy="203910"/>
          </a:xfrm>
          <a:prstGeom prst="rect">
            <a:avLst/>
          </a:prstGeom>
        </p:spPr>
      </p:pic>
      <p:pic>
        <p:nvPicPr>
          <p:cNvPr id="13" name="Paveikslėlis 12">
            <a:extLst>
              <a:ext uri="{FF2B5EF4-FFF2-40B4-BE49-F238E27FC236}">
                <a16:creationId xmlns="" xmlns:a16="http://schemas.microsoft.com/office/drawing/2014/main" id="{A0B3CC1C-3BC6-4FA5-834D-C9DC788673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18" y="4980343"/>
            <a:ext cx="450301" cy="203910"/>
          </a:xfrm>
          <a:prstGeom prst="rect">
            <a:avLst/>
          </a:prstGeom>
        </p:spPr>
      </p:pic>
      <p:sp>
        <p:nvSpPr>
          <p:cNvPr id="2" name="Stačiakampis 1">
            <a:extLst>
              <a:ext uri="{FF2B5EF4-FFF2-40B4-BE49-F238E27FC236}">
                <a16:creationId xmlns="" xmlns:a16="http://schemas.microsoft.com/office/drawing/2014/main" id="{B9585829-D4B4-45A2-AF14-C497296C0667}"/>
              </a:ext>
            </a:extLst>
          </p:cNvPr>
          <p:cNvSpPr/>
          <p:nvPr/>
        </p:nvSpPr>
        <p:spPr>
          <a:xfrm>
            <a:off x="640081" y="931509"/>
            <a:ext cx="4850054" cy="1765949"/>
          </a:xfrm>
          <a:prstGeom prst="rect">
            <a:avLst/>
          </a:prstGeom>
          <a:solidFill>
            <a:srgbClr val="FAF2E8">
              <a:alpha val="70000"/>
            </a:srgbClr>
          </a:solidFill>
          <a:ln>
            <a:solidFill>
              <a:srgbClr val="FAF2E8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D486772-91C5-4239-859E-BF54FA2C514C}"/>
              </a:ext>
            </a:extLst>
          </p:cNvPr>
          <p:cNvSpPr txBox="1"/>
          <p:nvPr/>
        </p:nvSpPr>
        <p:spPr>
          <a:xfrm>
            <a:off x="1245452" y="1088413"/>
            <a:ext cx="3639312" cy="151859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rgbClr val="513F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1</a:t>
            </a:r>
            <a:r>
              <a:rPr lang="en-US" sz="5400" b="1" baseline="30000" dirty="0">
                <a:solidFill>
                  <a:srgbClr val="513F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st</a:t>
            </a:r>
            <a:r>
              <a:rPr lang="en-US" sz="5400" b="1" dirty="0">
                <a:solidFill>
                  <a:srgbClr val="513F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+mj-cs"/>
              </a:rPr>
              <a:t> Steps to your career</a:t>
            </a:r>
            <a:endParaRPr lang="en-US" sz="5400" dirty="0">
              <a:solidFill>
                <a:srgbClr val="513F39"/>
              </a:solidFill>
              <a:latin typeface="Garamond" panose="02020404030301010803" pitchFamily="18" charset="0"/>
              <a:ea typeface="+mj-ea"/>
              <a:cs typeface="+mj-cs"/>
            </a:endParaRPr>
          </a:p>
        </p:txBody>
      </p:sp>
      <p:pic>
        <p:nvPicPr>
          <p:cNvPr id="15" name="Paveikslėlis 14">
            <a:extLst>
              <a:ext uri="{FF2B5EF4-FFF2-40B4-BE49-F238E27FC236}">
                <a16:creationId xmlns="" xmlns:a16="http://schemas.microsoft.com/office/drawing/2014/main" id="{64FA7780-0037-453E-A26F-0BFE7B7001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97" y="3202791"/>
            <a:ext cx="450301" cy="203910"/>
          </a:xfrm>
          <a:prstGeom prst="rect">
            <a:avLst/>
          </a:prstGeom>
        </p:spPr>
      </p:pic>
      <p:pic>
        <p:nvPicPr>
          <p:cNvPr id="17" name="Paveikslėlis 12">
            <a:extLst>
              <a:ext uri="{FF2B5EF4-FFF2-40B4-BE49-F238E27FC236}">
                <a16:creationId xmlns="" xmlns:a16="http://schemas.microsoft.com/office/drawing/2014/main" id="{A0B3CC1C-3BC6-4FA5-834D-C9DC788673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19" y="5361514"/>
            <a:ext cx="450301" cy="20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81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 descr="Paveikslėlis, kuriame yra rokas, laukas, slėnis, gamta&#10;&#10;Automatiškai sugeneruotas aprašymas">
            <a:extLst>
              <a:ext uri="{FF2B5EF4-FFF2-40B4-BE49-F238E27FC236}">
                <a16:creationId xmlns="" xmlns:a16="http://schemas.microsoft.com/office/drawing/2014/main" id="{EB5809C9-E397-4CE4-A167-2AE94A586F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0" b="4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28201902-A2FB-4031-A3BD-09DAA5B7CB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 bwMode="black">
          <a:xfrm>
            <a:off x="3131820" y="1143017"/>
            <a:ext cx="5928361" cy="4571967"/>
          </a:xfrm>
          <a:prstGeom prst="rect">
            <a:avLst/>
          </a:prstGeom>
          <a:solidFill>
            <a:srgbClr val="F1D9BD">
              <a:alpha val="8000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6">
            <a:extLst>
              <a:ext uri="{FF2B5EF4-FFF2-40B4-BE49-F238E27FC236}">
                <a16:creationId xmlns="" xmlns:a16="http://schemas.microsoft.com/office/drawing/2014/main" id="{359CA6CC-7408-4574-A3D1-F4E5E7B6FC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black">
          <a:xfrm>
            <a:off x="2964000" y="999300"/>
            <a:ext cx="6264000" cy="4859400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0">
            <a:extLst>
              <a:ext uri="{FF2B5EF4-FFF2-40B4-BE49-F238E27FC236}">
                <a16:creationId xmlns="" xmlns:a16="http://schemas.microsoft.com/office/drawing/2014/main" id="{B334ABDF-E4C6-41B3-8F68-02B3BF1868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black">
          <a:xfrm>
            <a:off x="3054000" y="1069120"/>
            <a:ext cx="6084000" cy="4719760"/>
          </a:xfrm>
          <a:prstGeom prst="rect">
            <a:avLst/>
          </a:prstGeom>
          <a:noFill/>
          <a:ln w="31750">
            <a:solidFill>
              <a:srgbClr val="513F39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32364BA-B7AE-4D6D-882F-20DBC4663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384" y="1341138"/>
            <a:ext cx="4903232" cy="1188720"/>
          </a:xfrm>
        </p:spPr>
        <p:txBody>
          <a:bodyPr>
            <a:noAutofit/>
          </a:bodyPr>
          <a:lstStyle/>
          <a:p>
            <a:r>
              <a:rPr lang="pl-PL" sz="4800" b="1" dirty="0">
                <a:solidFill>
                  <a:srgbClr val="382C28"/>
                </a:solidFill>
                <a:latin typeface="Garamond" panose="02020404030301010803" pitchFamily="18" charset="0"/>
              </a:rPr>
              <a:t>SEE YOU SOON</a:t>
            </a:r>
            <a:endParaRPr lang="en-US" sz="4800" b="1" dirty="0">
              <a:solidFill>
                <a:srgbClr val="382C28"/>
              </a:solidFill>
              <a:latin typeface="Garamond" panose="02020404030301010803" pitchFamily="18" charset="0"/>
            </a:endParaRPr>
          </a:p>
        </p:txBody>
      </p:sp>
      <p:cxnSp>
        <p:nvCxnSpPr>
          <p:cNvPr id="14" name="Straight Connector 11">
            <a:extLst>
              <a:ext uri="{FF2B5EF4-FFF2-40B4-BE49-F238E27FC236}">
                <a16:creationId xmlns="" xmlns:a16="http://schemas.microsoft.com/office/drawing/2014/main" id="{3BB7F535-C39A-401F-B3AC-9EB7C6BA31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864000" y="2308117"/>
            <a:ext cx="4253487" cy="0"/>
          </a:xfrm>
          <a:prstGeom prst="line">
            <a:avLst/>
          </a:prstGeom>
          <a:ln w="25400">
            <a:solidFill>
              <a:srgbClr val="382C28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="" xmlns:a16="http://schemas.microsoft.com/office/drawing/2014/main" id="{E4E8EB80-B509-4668-9B96-D1D01C74F2BE}"/>
              </a:ext>
            </a:extLst>
          </p:cNvPr>
          <p:cNvSpPr txBox="1">
            <a:spLocks/>
          </p:cNvSpPr>
          <p:nvPr/>
        </p:nvSpPr>
        <p:spPr>
          <a:xfrm>
            <a:off x="3477259" y="2727979"/>
            <a:ext cx="5237482" cy="27101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382C28"/>
                </a:solidFill>
                <a:latin typeface="Garamond" panose="02020404030301010803" pitchFamily="18" charset="0"/>
              </a:rPr>
              <a:t>T: +30 22 41 888 018 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382C28"/>
                </a:solidFill>
                <a:latin typeface="Garamond" panose="02020404030301010803" pitchFamily="18" charset="0"/>
              </a:rPr>
              <a:t>E: </a:t>
            </a:r>
            <a:r>
              <a:rPr lang="en-US" sz="3200" b="1" dirty="0">
                <a:solidFill>
                  <a:srgbClr val="382C28"/>
                </a:solidFill>
                <a:latin typeface="Garamond" panose="02020404030301010803" pitchFamily="18" charset="0"/>
                <a:hlinkClick r:id="rId3"/>
              </a:rPr>
              <a:t>internships@algoos.com</a:t>
            </a:r>
            <a:endParaRPr lang="en-US" sz="3200" b="1" dirty="0">
              <a:solidFill>
                <a:srgbClr val="382C28"/>
              </a:solidFill>
              <a:latin typeface="Garamond" panose="02020404030301010803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3200" b="1" dirty="0">
                <a:solidFill>
                  <a:srgbClr val="382C28"/>
                </a:solidFill>
                <a:latin typeface="Garamond" panose="02020404030301010803" pitchFamily="18" charset="0"/>
              </a:rPr>
              <a:t>M</a:t>
            </a:r>
            <a:r>
              <a:rPr lang="en-US" sz="3200" b="1" dirty="0" smtClean="0">
                <a:solidFill>
                  <a:srgbClr val="382C28"/>
                </a:solidFill>
                <a:latin typeface="Garamond" panose="02020404030301010803" pitchFamily="18" charset="0"/>
              </a:rPr>
              <a:t>: </a:t>
            </a:r>
            <a:r>
              <a:rPr lang="pl-PL" sz="3200" b="1" dirty="0" smtClean="0">
                <a:solidFill>
                  <a:srgbClr val="382C28"/>
                </a:solidFill>
                <a:latin typeface="Garamond" panose="02020404030301010803" pitchFamily="18" charset="0"/>
              </a:rPr>
              <a:t>+30 6948324436</a:t>
            </a:r>
            <a:endParaRPr lang="en-US" sz="3200" b="1" dirty="0">
              <a:solidFill>
                <a:srgbClr val="382C28"/>
              </a:solidFill>
              <a:latin typeface="Garamond" panose="02020404030301010803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rgbClr val="382C28"/>
                </a:solidFill>
                <a:latin typeface="Garamond" panose="02020404030301010803" pitchFamily="18" charset="0"/>
              </a:rPr>
              <a:t>W: www.algoos.com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6" name="Ovalas 15">
            <a:extLst>
              <a:ext uri="{FF2B5EF4-FFF2-40B4-BE49-F238E27FC236}">
                <a16:creationId xmlns="" xmlns:a16="http://schemas.microsoft.com/office/drawing/2014/main" id="{0A5506DF-8F01-4DE0-834B-8F88E8281404}"/>
              </a:ext>
            </a:extLst>
          </p:cNvPr>
          <p:cNvSpPr/>
          <p:nvPr/>
        </p:nvSpPr>
        <p:spPr>
          <a:xfrm>
            <a:off x="9834659" y="193634"/>
            <a:ext cx="2119458" cy="2016774"/>
          </a:xfrm>
          <a:prstGeom prst="ellipse">
            <a:avLst/>
          </a:prstGeom>
          <a:solidFill>
            <a:srgbClr val="FAF1E6">
              <a:alpha val="90000"/>
            </a:srgbClr>
          </a:solidFill>
          <a:ln>
            <a:solidFill>
              <a:srgbClr val="FAF1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pic>
        <p:nvPicPr>
          <p:cNvPr id="17" name="Paveikslėlis 16">
            <a:extLst>
              <a:ext uri="{FF2B5EF4-FFF2-40B4-BE49-F238E27FC236}">
                <a16:creationId xmlns="" xmlns:a16="http://schemas.microsoft.com/office/drawing/2014/main" id="{53F917B3-B64F-421B-9CE0-80B650B2BA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64" y="287152"/>
            <a:ext cx="1963105" cy="161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61466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2513</TotalTime>
  <Words>209</Words>
  <Application>Microsoft Office PowerPoint</Application>
  <PresentationFormat>Ευρεία οθόνη</PresentationFormat>
  <Paragraphs>69</Paragraphs>
  <Slides>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Garamond</vt:lpstr>
      <vt:lpstr>Lora Bold</vt:lpstr>
      <vt:lpstr>Tahoma</vt:lpstr>
      <vt:lpstr>Wingdings</vt:lpstr>
      <vt:lpstr>„Office“ tema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SEE YOU SOON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Gudruna Vysniauskaite</dc:creator>
  <cp:lastModifiedBy>user</cp:lastModifiedBy>
  <cp:revision>106</cp:revision>
  <dcterms:created xsi:type="dcterms:W3CDTF">2021-03-23T12:04:38Z</dcterms:created>
  <dcterms:modified xsi:type="dcterms:W3CDTF">2022-10-14T09:48:04Z</dcterms:modified>
</cp:coreProperties>
</file>