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
  </p:notesMasterIdLst>
  <p:sldIdLst>
    <p:sldId id="324" r:id="rId3"/>
    <p:sldId id="325" r:id="rId4"/>
    <p:sldId id="326" r:id="rId5"/>
    <p:sldId id="327" r:id="rId6"/>
    <p:sldId id="328" r:id="rId7"/>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0F38F8-DE9E-467E-84A7-8E66B873F815}" type="datetimeFigureOut">
              <a:rPr lang="sl-SI" smtClean="0"/>
              <a:t>7. 02. 2022</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D3A373-DA8E-40D4-9052-7E400BA4EAD6}" type="slidenum">
              <a:rPr lang="sl-SI" smtClean="0"/>
              <a:t>‹#›</a:t>
            </a:fld>
            <a:endParaRPr lang="sl-SI"/>
          </a:p>
        </p:txBody>
      </p:sp>
    </p:spTree>
    <p:extLst>
      <p:ext uri="{BB962C8B-B14F-4D97-AF65-F5344CB8AC3E}">
        <p14:creationId xmlns:p14="http://schemas.microsoft.com/office/powerpoint/2010/main" val="1543356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854D3CB-E23F-45DE-8D52-CB74137E58AB}"/>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1C53A759-3AD7-4CED-A4C6-7BFE965C2B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CFD80423-5CD5-4FCE-AAEE-85D03B4FEDEC}"/>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31DBC824-43F9-49A5-9846-812F579D077B}"/>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9E83529-4380-43C7-A5A6-7698FD123FA0}"/>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3250357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E20954-F1A5-4C30-BDE4-71E321C3A2D3}"/>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0D9DD165-9353-4298-8408-A0BDF5D13E61}"/>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903C5ADB-E155-4C2D-BCC1-F056D1E32486}"/>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2804DED5-14EB-4E71-8F00-23A3808A0BC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B8DDB6B5-55F4-46AA-941D-3FCA5E0AD6AA}"/>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1463476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C5D332B0-28FF-47B7-9F27-6B3DA44BCF94}"/>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9C2EE19F-2286-4C26-BF26-03205F2D0AA2}"/>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24F8A80D-F6B2-4285-98D0-22BD7248A094}"/>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BA9FCEA0-F26E-4E75-B78A-165D30B6DCFD}"/>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9F4806A-16AA-4500-80F9-5C27F2AF1624}"/>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608795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ni diapozitiv">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sl-SI"/>
              <a:t>Uredite slog naslova matrice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l-SI"/>
              <a:t>Uredite slog podnaslova matrice</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3C08ED83-C335-4FA4-BDA6-179399F756AF}"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9" name="Footer Placeholder 8"/>
          <p:cNvSpPr>
            <a:spLocks noGrp="1"/>
          </p:cNvSpPr>
          <p:nvPr>
            <p:ph type="ftr" sz="quarter" idx="11"/>
          </p:nvPr>
        </p:nvSpPr>
        <p:spPr/>
        <p:txBody>
          <a:bodyPr/>
          <a:lstStyle/>
          <a:p>
            <a:endParaRPr lang="sl-SI">
              <a:solidFill>
                <a:srgbClr val="D34817">
                  <a:lumMod val="40000"/>
                  <a:lumOff val="60000"/>
                </a:srgbClr>
              </a:solidFill>
            </a:endParaRPr>
          </a:p>
        </p:txBody>
      </p:sp>
      <p:sp>
        <p:nvSpPr>
          <p:cNvPr id="10" name="Slide Number Placeholder 9"/>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Tree>
    <p:extLst>
      <p:ext uri="{BB962C8B-B14F-4D97-AF65-F5344CB8AC3E}">
        <p14:creationId xmlns:p14="http://schemas.microsoft.com/office/powerpoint/2010/main" val="2935930871"/>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Content Placeholder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562D372B-98C9-45C1-B3E4-0BB45466FF19}"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5" name="Footer Placeholder 4"/>
          <p:cNvSpPr>
            <a:spLocks noGrp="1"/>
          </p:cNvSpPr>
          <p:nvPr>
            <p:ph type="ftr" sz="quarter" idx="11"/>
          </p:nvPr>
        </p:nvSpPr>
        <p:spPr/>
        <p:txBody>
          <a:bodyPr/>
          <a:lstStyle/>
          <a:p>
            <a:endParaRPr lang="sl-SI">
              <a:solidFill>
                <a:srgbClr val="D34817">
                  <a:lumMod val="40000"/>
                  <a:lumOff val="60000"/>
                </a:srgbClr>
              </a:solidFill>
            </a:endParaRPr>
          </a:p>
        </p:txBody>
      </p:sp>
      <p:sp>
        <p:nvSpPr>
          <p:cNvPr id="6" name="Slide Number Placeholder 5"/>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60145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sl-SI"/>
              <a:t>Uredite slog naslova matrice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343FC54D-B943-45B3-B5E2-99D8C109FCA4}"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5" name="Footer Placeholder 4"/>
          <p:cNvSpPr>
            <a:spLocks noGrp="1"/>
          </p:cNvSpPr>
          <p:nvPr>
            <p:ph type="ftr" sz="quarter" idx="11"/>
          </p:nvPr>
        </p:nvSpPr>
        <p:spPr/>
        <p:txBody>
          <a:bodyPr/>
          <a:lstStyle/>
          <a:p>
            <a:endParaRPr lang="sl-SI">
              <a:solidFill>
                <a:srgbClr val="D34817">
                  <a:lumMod val="40000"/>
                  <a:lumOff val="60000"/>
                </a:srgbClr>
              </a:solidFill>
            </a:endParaRPr>
          </a:p>
        </p:txBody>
      </p:sp>
      <p:sp>
        <p:nvSpPr>
          <p:cNvPr id="6" name="Slide Number Placeholder 5"/>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355613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C7895B58-2672-420F-A83F-490BC50CA272}"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6" name="Footer Placeholder 5"/>
          <p:cNvSpPr>
            <a:spLocks noGrp="1"/>
          </p:cNvSpPr>
          <p:nvPr>
            <p:ph type="ftr" sz="quarter" idx="11"/>
          </p:nvPr>
        </p:nvSpPr>
        <p:spPr/>
        <p:txBody>
          <a:bodyPr/>
          <a:lstStyle/>
          <a:p>
            <a:endParaRPr lang="sl-SI">
              <a:solidFill>
                <a:srgbClr val="D34817">
                  <a:lumMod val="40000"/>
                  <a:lumOff val="60000"/>
                </a:srgbClr>
              </a:solidFill>
            </a:endParaRPr>
          </a:p>
        </p:txBody>
      </p:sp>
      <p:sp>
        <p:nvSpPr>
          <p:cNvPr id="7" name="Slide Number Placeholder 6"/>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4966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l-SI"/>
              <a:t>Uredite slog naslova matrice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sl-SI"/>
              <a:t>Uredite sloge besedila matrice</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6EF11E4B-E72E-4AA2-ADB0-98F0264233BE}"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8" name="Footer Placeholder 7"/>
          <p:cNvSpPr>
            <a:spLocks noGrp="1"/>
          </p:cNvSpPr>
          <p:nvPr>
            <p:ph type="ftr" sz="quarter" idx="11"/>
          </p:nvPr>
        </p:nvSpPr>
        <p:spPr/>
        <p:txBody>
          <a:bodyPr/>
          <a:lstStyle/>
          <a:p>
            <a:endParaRPr lang="sl-SI">
              <a:solidFill>
                <a:srgbClr val="D34817">
                  <a:lumMod val="40000"/>
                  <a:lumOff val="60000"/>
                </a:srgbClr>
              </a:solidFill>
            </a:endParaRPr>
          </a:p>
        </p:txBody>
      </p:sp>
      <p:sp>
        <p:nvSpPr>
          <p:cNvPr id="9" name="Slide Number Placeholder 8"/>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835584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l-SI"/>
              <a:t>Uredite slog naslova matrice</a:t>
            </a:r>
            <a:endParaRPr lang="en-US" dirty="0"/>
          </a:p>
        </p:txBody>
      </p:sp>
      <p:sp>
        <p:nvSpPr>
          <p:cNvPr id="3" name="Date Placeholder 2"/>
          <p:cNvSpPr>
            <a:spLocks noGrp="1"/>
          </p:cNvSpPr>
          <p:nvPr>
            <p:ph type="dt" sz="half" idx="10"/>
          </p:nvPr>
        </p:nvSpPr>
        <p:spPr/>
        <p:txBody>
          <a:bodyPr/>
          <a:lstStyle/>
          <a:p>
            <a:fld id="{EA6E36E0-6D9A-4190-9200-1A7B025678ED}"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4" name="Footer Placeholder 3"/>
          <p:cNvSpPr>
            <a:spLocks noGrp="1"/>
          </p:cNvSpPr>
          <p:nvPr>
            <p:ph type="ftr" sz="quarter" idx="11"/>
          </p:nvPr>
        </p:nvSpPr>
        <p:spPr/>
        <p:txBody>
          <a:bodyPr/>
          <a:lstStyle/>
          <a:p>
            <a:endParaRPr lang="sl-SI">
              <a:solidFill>
                <a:srgbClr val="D34817">
                  <a:lumMod val="40000"/>
                  <a:lumOff val="60000"/>
                </a:srgbClr>
              </a:solidFill>
            </a:endParaRPr>
          </a:p>
        </p:txBody>
      </p:sp>
      <p:sp>
        <p:nvSpPr>
          <p:cNvPr id="5" name="Slide Number Placeholder 4"/>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810744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71BB38-EF53-41DB-B574-B2714CC58532}"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3" name="Footer Placeholder 2"/>
          <p:cNvSpPr>
            <a:spLocks noGrp="1"/>
          </p:cNvSpPr>
          <p:nvPr>
            <p:ph type="ftr" sz="quarter" idx="11"/>
          </p:nvPr>
        </p:nvSpPr>
        <p:spPr/>
        <p:txBody>
          <a:bodyPr/>
          <a:lstStyle/>
          <a:p>
            <a:endParaRPr lang="sl-SI">
              <a:solidFill>
                <a:srgbClr val="D34817">
                  <a:lumMod val="40000"/>
                  <a:lumOff val="60000"/>
                </a:srgbClr>
              </a:solidFill>
            </a:endParaRPr>
          </a:p>
        </p:txBody>
      </p:sp>
      <p:sp>
        <p:nvSpPr>
          <p:cNvPr id="4" name="Slide Number Placeholder 3"/>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85252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sl-SI"/>
              <a:t>Uredite slog naslova matrice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51CA22FC-E472-4603-8085-7E8C7182AB6E}"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6" name="Footer Placeholder 5"/>
          <p:cNvSpPr>
            <a:spLocks noGrp="1"/>
          </p:cNvSpPr>
          <p:nvPr>
            <p:ph type="ftr" sz="quarter" idx="11"/>
          </p:nvPr>
        </p:nvSpPr>
        <p:spPr/>
        <p:txBody>
          <a:bodyPr/>
          <a:lstStyle/>
          <a:p>
            <a:endParaRPr lang="sl-SI">
              <a:solidFill>
                <a:srgbClr val="D34817">
                  <a:lumMod val="40000"/>
                  <a:lumOff val="60000"/>
                </a:srgbClr>
              </a:solidFill>
            </a:endParaRPr>
          </a:p>
        </p:txBody>
      </p:sp>
      <p:sp>
        <p:nvSpPr>
          <p:cNvPr id="7" name="Slide Number Placeholder 6"/>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Tree>
    <p:extLst>
      <p:ext uri="{BB962C8B-B14F-4D97-AF65-F5344CB8AC3E}">
        <p14:creationId xmlns:p14="http://schemas.microsoft.com/office/powerpoint/2010/main" val="1734292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7179B8-463C-47F8-BD3E-7978712D5898}"/>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149A1578-9D37-46CE-A401-E36F0DC66774}"/>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D99ABD8A-0EAD-448F-A857-2C2FEFCEC693}"/>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F5A0D537-312F-419C-8942-6EC483CED2F7}"/>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6332041A-CF60-42A4-BC69-8AB7E08E9222}"/>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21373578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sl-SI"/>
              <a:t>Uredite slog naslova matrice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92B8CC9E-CCC7-4B27-9C8A-D0E9DAFC469C}"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6" name="Footer Placeholder 5"/>
          <p:cNvSpPr>
            <a:spLocks noGrp="1"/>
          </p:cNvSpPr>
          <p:nvPr>
            <p:ph type="ftr" sz="quarter" idx="11"/>
          </p:nvPr>
        </p:nvSpPr>
        <p:spPr/>
        <p:txBody>
          <a:bodyPr/>
          <a:lstStyle/>
          <a:p>
            <a:endParaRPr lang="en-US" dirty="0">
              <a:solidFill>
                <a:srgbClr val="D34817">
                  <a:lumMod val="40000"/>
                  <a:lumOff val="60000"/>
                </a:srgbClr>
              </a:solidFill>
            </a:endParaRPr>
          </a:p>
        </p:txBody>
      </p:sp>
      <p:sp>
        <p:nvSpPr>
          <p:cNvPr id="7" name="Slide Number Placeholder 6"/>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Tree>
    <p:extLst>
      <p:ext uri="{BB962C8B-B14F-4D97-AF65-F5344CB8AC3E}">
        <p14:creationId xmlns:p14="http://schemas.microsoft.com/office/powerpoint/2010/main" val="39687874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4DAE803D-59A1-47A9-A29E-85B68C4F61F4}"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5" name="Footer Placeholder 4"/>
          <p:cNvSpPr>
            <a:spLocks noGrp="1"/>
          </p:cNvSpPr>
          <p:nvPr>
            <p:ph type="ftr" sz="quarter" idx="11"/>
          </p:nvPr>
        </p:nvSpPr>
        <p:spPr/>
        <p:txBody>
          <a:bodyPr/>
          <a:lstStyle/>
          <a:p>
            <a:endParaRPr lang="sl-SI">
              <a:solidFill>
                <a:srgbClr val="D34817">
                  <a:lumMod val="40000"/>
                  <a:lumOff val="60000"/>
                </a:srgbClr>
              </a:solidFill>
            </a:endParaRPr>
          </a:p>
        </p:txBody>
      </p:sp>
      <p:sp>
        <p:nvSpPr>
          <p:cNvPr id="6" name="Slide Number Placeholder 5"/>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095980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sl-SI"/>
              <a:t>Uredite slog naslova matrice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4A7667A5-1DA1-48F3-B53A-014B6633B534}"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5" name="Footer Placeholder 4"/>
          <p:cNvSpPr>
            <a:spLocks noGrp="1"/>
          </p:cNvSpPr>
          <p:nvPr>
            <p:ph type="ftr" sz="quarter" idx="11"/>
          </p:nvPr>
        </p:nvSpPr>
        <p:spPr/>
        <p:txBody>
          <a:bodyPr/>
          <a:lstStyle/>
          <a:p>
            <a:endParaRPr lang="sl-SI">
              <a:solidFill>
                <a:srgbClr val="D34817">
                  <a:lumMod val="40000"/>
                  <a:lumOff val="60000"/>
                </a:srgbClr>
              </a:solidFill>
            </a:endParaRPr>
          </a:p>
        </p:txBody>
      </p:sp>
      <p:sp>
        <p:nvSpPr>
          <p:cNvPr id="6" name="Slide Number Placeholder 5"/>
          <p:cNvSpPr>
            <a:spLocks noGrp="1"/>
          </p:cNvSpPr>
          <p:nvPr>
            <p:ph type="sldNum" sz="quarter" idx="12"/>
          </p:nvPr>
        </p:nvSpPr>
        <p:spPr/>
        <p:txBody>
          <a:body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10829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0F46EE-0725-4714-940F-B07F36FE93FA}"/>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1AC5A338-44FB-491E-9AD5-EE7CF9C460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131FF0B8-1CB8-4919-B08D-645F363C341B}"/>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9F491ECA-C27D-459C-AEAB-C7B2E0D0074B}"/>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1C801C16-A9CC-41E4-858D-48D8C18FD68F}"/>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2410035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433EC1-69C5-449D-8B96-DCC27E195118}"/>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DEB05AFD-CAF2-4A2A-9F63-CA94393E7DFA}"/>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C4D24DF6-557C-4ABB-A633-26A66EACCC64}"/>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8A4AA0F1-840C-45B9-A741-45508AD13ADE}"/>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6" name="Označba mesta noge 5">
            <a:extLst>
              <a:ext uri="{FF2B5EF4-FFF2-40B4-BE49-F238E27FC236}">
                <a16:creationId xmlns:a16="http://schemas.microsoft.com/office/drawing/2014/main" id="{4912AD9F-F609-42C2-A263-2E1E0D01ACDF}"/>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B771790E-A822-4533-AB62-8BCF72B8E519}"/>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198311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1B53DD1-AA7D-4273-AE3B-279BD2BB247A}"/>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495D4C92-68B5-4BBC-B144-4B3975EDF9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9BF9D5A4-ED44-4595-8518-91BBB9D9F528}"/>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717AFDF4-16D2-42B3-B339-D9FFD2EB10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7AE40605-3935-43DB-8A9B-E0CB50DA89BA}"/>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40ED7143-0B24-436E-8D17-DFB7E111AB4B}"/>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8" name="Označba mesta noge 7">
            <a:extLst>
              <a:ext uri="{FF2B5EF4-FFF2-40B4-BE49-F238E27FC236}">
                <a16:creationId xmlns:a16="http://schemas.microsoft.com/office/drawing/2014/main" id="{E6C17AED-345B-4C7A-9CA2-D5B081FFA983}"/>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08E00EDB-7C22-48A5-A6AB-E0B56D56983A}"/>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37683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1D8EDB8-4F61-4899-9E5F-213F65412AD2}"/>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2E2211D5-40C6-4450-BF26-B8E8D6BCFF5F}"/>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4" name="Označba mesta noge 3">
            <a:extLst>
              <a:ext uri="{FF2B5EF4-FFF2-40B4-BE49-F238E27FC236}">
                <a16:creationId xmlns:a16="http://schemas.microsoft.com/office/drawing/2014/main" id="{8CDE4DFC-AD18-4E92-8554-9768FD9967F9}"/>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76EC8894-FDF7-4133-A176-6658DF558E81}"/>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3891329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D1FD7A58-173A-4964-A56C-7409DFE01C76}"/>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3" name="Označba mesta noge 2">
            <a:extLst>
              <a:ext uri="{FF2B5EF4-FFF2-40B4-BE49-F238E27FC236}">
                <a16:creationId xmlns:a16="http://schemas.microsoft.com/office/drawing/2014/main" id="{D94A64EC-2E1F-4F37-8DEB-AB52C760BF38}"/>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3F04447F-336D-49F8-923F-02CE4E558712}"/>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3180453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80F6F7-C77D-48A3-AD85-72DCA9ABACFB}"/>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18E266ED-AF03-4E7E-95C8-90643ED3A3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D0F068D4-9B7B-435C-BC16-88B34DCC49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8CB97A23-E02A-4952-88C4-305041026854}"/>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6" name="Označba mesta noge 5">
            <a:extLst>
              <a:ext uri="{FF2B5EF4-FFF2-40B4-BE49-F238E27FC236}">
                <a16:creationId xmlns:a16="http://schemas.microsoft.com/office/drawing/2014/main" id="{71FD7DCC-097C-4819-A1F9-BF7810E5929F}"/>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828F120F-9CD4-45C4-B855-2EB4C2C9E3AA}"/>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426014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20F1B20-C29B-4E33-A840-ECBB636C945E}"/>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FBF87F70-6A22-4E40-AEB2-2D4FAFFFC0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948059C7-6DB0-4D4F-AA3F-34DB5CBA01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9947BAAE-1DCE-4025-AD0D-9AC03C29BB2E}"/>
              </a:ext>
            </a:extLst>
          </p:cNvPr>
          <p:cNvSpPr>
            <a:spLocks noGrp="1"/>
          </p:cNvSpPr>
          <p:nvPr>
            <p:ph type="dt" sz="half" idx="10"/>
          </p:nvPr>
        </p:nvSpPr>
        <p:spPr/>
        <p:txBody>
          <a:bodyPr/>
          <a:lstStyle/>
          <a:p>
            <a:fld id="{EDBF2E89-322A-49CC-837A-597AFF876553}" type="datetimeFigureOut">
              <a:rPr lang="sl-SI" smtClean="0"/>
              <a:t>7. 02. 2022</a:t>
            </a:fld>
            <a:endParaRPr lang="sl-SI"/>
          </a:p>
        </p:txBody>
      </p:sp>
      <p:sp>
        <p:nvSpPr>
          <p:cNvPr id="6" name="Označba mesta noge 5">
            <a:extLst>
              <a:ext uri="{FF2B5EF4-FFF2-40B4-BE49-F238E27FC236}">
                <a16:creationId xmlns:a16="http://schemas.microsoft.com/office/drawing/2014/main" id="{0AAB9676-0600-443E-BAF3-223AEEDF420A}"/>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4637E2AC-8F5B-4F37-83B7-9DED12D56EC2}"/>
              </a:ext>
            </a:extLst>
          </p:cNvPr>
          <p:cNvSpPr>
            <a:spLocks noGrp="1"/>
          </p:cNvSpPr>
          <p:nvPr>
            <p:ph type="sldNum" sz="quarter" idx="12"/>
          </p:nvPr>
        </p:nvSpPr>
        <p:spPr/>
        <p:txBody>
          <a:bodyPr/>
          <a:lstStyle/>
          <a:p>
            <a:fld id="{11657E88-F9DC-4903-A300-A3CF8A42E9F8}" type="slidenum">
              <a:rPr lang="sl-SI" smtClean="0"/>
              <a:t>‹#›</a:t>
            </a:fld>
            <a:endParaRPr lang="sl-SI"/>
          </a:p>
        </p:txBody>
      </p:sp>
    </p:spTree>
    <p:extLst>
      <p:ext uri="{BB962C8B-B14F-4D97-AF65-F5344CB8AC3E}">
        <p14:creationId xmlns:p14="http://schemas.microsoft.com/office/powerpoint/2010/main" val="2280378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5A9ACA45-A6CB-445F-9300-BB27DAA4F2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5DC9103C-8D9C-4D87-8979-0E9299A9AE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8D04A771-6612-4B12-A78B-B2F4DCF1D8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BF2E89-322A-49CC-837A-597AFF876553}" type="datetimeFigureOut">
              <a:rPr lang="sl-SI" smtClean="0"/>
              <a:t>7. 02. 2022</a:t>
            </a:fld>
            <a:endParaRPr lang="sl-SI"/>
          </a:p>
        </p:txBody>
      </p:sp>
      <p:sp>
        <p:nvSpPr>
          <p:cNvPr id="5" name="Označba mesta noge 4">
            <a:extLst>
              <a:ext uri="{FF2B5EF4-FFF2-40B4-BE49-F238E27FC236}">
                <a16:creationId xmlns:a16="http://schemas.microsoft.com/office/drawing/2014/main" id="{13176079-29DB-400A-A842-9F8934148E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8AE631D9-E343-4F36-83D3-FEA5D3E353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657E88-F9DC-4903-A300-A3CF8A42E9F8}" type="slidenum">
              <a:rPr lang="sl-SI" smtClean="0"/>
              <a:t>‹#›</a:t>
            </a:fld>
            <a:endParaRPr lang="sl-SI"/>
          </a:p>
        </p:txBody>
      </p:sp>
    </p:spTree>
    <p:extLst>
      <p:ext uri="{BB962C8B-B14F-4D97-AF65-F5344CB8AC3E}">
        <p14:creationId xmlns:p14="http://schemas.microsoft.com/office/powerpoint/2010/main" val="1254255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sl-SI"/>
              <a:t>Uredite slog naslova matrice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9E51A5B0-DD74-4BC7-96D3-901634CACEF2}" type="datetime1">
              <a:rPr lang="sl-SI" smtClean="0">
                <a:solidFill>
                  <a:srgbClr val="D34817">
                    <a:lumMod val="40000"/>
                    <a:lumOff val="60000"/>
                  </a:srgbClr>
                </a:solidFill>
              </a:rPr>
              <a:pPr/>
              <a:t>7. 02. 2022</a:t>
            </a:fld>
            <a:endParaRPr lang="sl-SI">
              <a:solidFill>
                <a:srgbClr val="D34817">
                  <a:lumMod val="40000"/>
                  <a:lumOff val="60000"/>
                </a:srgbClr>
              </a:solidFill>
            </a:endParaRPr>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sl-SI">
              <a:solidFill>
                <a:srgbClr val="D34817">
                  <a:lumMod val="40000"/>
                  <a:lumOff val="60000"/>
                </a:srgbClr>
              </a:solidFill>
            </a:endParaRPr>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7173A467-C450-4630-8011-AFCFCC803065}" type="slidenum">
              <a:rPr lang="sl-SI" smtClean="0">
                <a:solidFill>
                  <a:srgbClr val="D34817">
                    <a:lumMod val="60000"/>
                    <a:lumOff val="40000"/>
                  </a:srgbClr>
                </a:solidFill>
              </a:rPr>
              <a:pPr/>
              <a:t>‹#›</a:t>
            </a:fld>
            <a:endParaRPr lang="sl-SI">
              <a:solidFill>
                <a:srgbClr val="D34817">
                  <a:lumMod val="60000"/>
                  <a:lumOff val="40000"/>
                </a:srgbClr>
              </a:solidFill>
            </a:endParaRPr>
          </a:p>
        </p:txBody>
      </p:sp>
    </p:spTree>
    <p:extLst>
      <p:ext uri="{BB962C8B-B14F-4D97-AF65-F5344CB8AC3E}">
        <p14:creationId xmlns:p14="http://schemas.microsoft.com/office/powerpoint/2010/main" val="41651129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png"/><Relationship Id="rId1" Type="http://schemas.openxmlformats.org/officeDocument/2006/relationships/slideLayout" Target="../slideLayouts/slideLayout13.xml"/><Relationship Id="rId4" Type="http://schemas.openxmlformats.org/officeDocument/2006/relationships/image" Target="../media/image56.png"/></Relationships>
</file>

<file path=ppt/slides/_rels/slide2.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58.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59.png"/><Relationship Id="rId1" Type="http://schemas.openxmlformats.org/officeDocument/2006/relationships/slideLayout" Target="../slideLayouts/slideLayout13.xml"/><Relationship Id="rId5" Type="http://schemas.openxmlformats.org/officeDocument/2006/relationships/image" Target="../media/image62.png"/><Relationship Id="rId4" Type="http://schemas.openxmlformats.org/officeDocument/2006/relationships/image" Target="../media/image6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2707" y="184029"/>
            <a:ext cx="10829581" cy="829523"/>
          </a:xfrm>
        </p:spPr>
        <p:txBody>
          <a:bodyPr>
            <a:normAutofit/>
          </a:bodyPr>
          <a:lstStyle/>
          <a:p>
            <a:r>
              <a:rPr lang="sl-SI" sz="4000" dirty="0"/>
              <a:t>1.6.2 Postopek obravnavanja nosilcev</a:t>
            </a:r>
          </a:p>
        </p:txBody>
      </p:sp>
      <p:sp>
        <p:nvSpPr>
          <p:cNvPr id="3" name="Označba mesta vsebine 2"/>
          <p:cNvSpPr>
            <a:spLocks noGrp="1"/>
          </p:cNvSpPr>
          <p:nvPr>
            <p:ph idx="1"/>
          </p:nvPr>
        </p:nvSpPr>
        <p:spPr>
          <a:xfrm>
            <a:off x="903383" y="1277958"/>
            <a:ext cx="9849080" cy="5321146"/>
          </a:xfrm>
        </p:spPr>
        <p:txBody>
          <a:bodyPr>
            <a:normAutofit/>
          </a:bodyPr>
          <a:lstStyle/>
          <a:p>
            <a:r>
              <a:rPr lang="sl-SI" b="1" dirty="0">
                <a:solidFill>
                  <a:schemeClr val="accent1"/>
                </a:solidFill>
              </a:rPr>
              <a:t>Določanje reakcij</a:t>
            </a:r>
          </a:p>
          <a:p>
            <a:pPr marL="0" indent="0">
              <a:buNone/>
            </a:pPr>
            <a:r>
              <a:rPr lang="sl-SI" b="1" dirty="0"/>
              <a:t>Ko poznamo aktivne obremenitve (sile in momente) in način podprtja nosilca, lahko za statično določene nosilce iz ravnotežnih enačb izračunamo velikosti reakcij v podporah.</a:t>
            </a:r>
          </a:p>
          <a:p>
            <a:pPr marL="0" indent="0">
              <a:buNone/>
            </a:pPr>
            <a:r>
              <a:rPr lang="sl-SI" b="1" dirty="0"/>
              <a:t>Ravnotežne enačbe:</a:t>
            </a:r>
          </a:p>
          <a:p>
            <a:pPr marL="0" indent="0">
              <a:buNone/>
            </a:pPr>
            <a:endParaRPr lang="sl-SI" b="1" dirty="0"/>
          </a:p>
          <a:p>
            <a:pPr marL="0" indent="0">
              <a:buNone/>
            </a:pPr>
            <a:endParaRPr lang="sl-SI" b="1" dirty="0"/>
          </a:p>
          <a:p>
            <a:pPr marL="0" indent="0">
              <a:buNone/>
            </a:pPr>
            <a:endParaRPr lang="sl-SI" b="1" dirty="0"/>
          </a:p>
          <a:p>
            <a:pPr marL="0" indent="0">
              <a:buNone/>
            </a:pPr>
            <a:r>
              <a:rPr lang="sl-SI" b="1" dirty="0"/>
              <a:t>Tako smo določili zunanje sile in momente, ki so potrebni za določitev notranjih sil in momentov. Za nadaljnje obravnavanje nosilca je treba reakcije vrisati s pravilno smerjo; sile in </a:t>
            </a:r>
            <a:r>
              <a:rPr lang="sl-SI" b="1" dirty="0" err="1"/>
              <a:t>vpetnostni</a:t>
            </a:r>
            <a:r>
              <a:rPr lang="sl-SI" b="1" dirty="0"/>
              <a:t> moment, za katerega smo dobili negativno vrednost, vrišemo s pravilno smerjo, in pri nadaljnji obravnavi upoštevamo pozitivne vrednosti.</a:t>
            </a:r>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p:txBody>
      </p:sp>
      <p:sp>
        <p:nvSpPr>
          <p:cNvPr id="4" name="Označba mesta številke diapozitiva 3"/>
          <p:cNvSpPr>
            <a:spLocks noGrp="1"/>
          </p:cNvSpPr>
          <p:nvPr>
            <p:ph type="sldNum" sz="quarter" idx="12"/>
          </p:nvPr>
        </p:nvSpPr>
        <p:spPr/>
        <p:txBody>
          <a:bodyP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173A467-C450-4630-8011-AFCFCC803065}" type="slidenum">
              <a:rPr kumimoji="0" lang="sl-SI" sz="3600" b="0" i="0" u="none" strike="noStrike" kern="1200" cap="none" spc="0" normalizeH="0" baseline="0" noProof="0" smtClean="0">
                <a:ln>
                  <a:noFill/>
                </a:ln>
                <a:solidFill>
                  <a:srgbClr val="D34817">
                    <a:lumMod val="60000"/>
                    <a:lumOff val="40000"/>
                  </a:srgbClr>
                </a:solidFill>
                <a:effectLst/>
                <a:uLnTx/>
                <a:uFillTx/>
                <a:latin typeface="Century Schoolbook" panose="020406040505050203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sl-SI" sz="3600" b="0" i="0" u="none" strike="noStrike" kern="1200" cap="none" spc="0" normalizeH="0" baseline="0" noProof="0">
              <a:ln>
                <a:noFill/>
              </a:ln>
              <a:solidFill>
                <a:srgbClr val="D34817">
                  <a:lumMod val="60000"/>
                  <a:lumOff val="40000"/>
                </a:srgbClr>
              </a:solidFill>
              <a:effectLst/>
              <a:uLnTx/>
              <a:uFillTx/>
              <a:latin typeface="Century Schoolbook" panose="02040604050505020304"/>
              <a:ea typeface="+mn-ea"/>
              <a:cs typeface="+mn-cs"/>
            </a:endParaRPr>
          </a:p>
        </p:txBody>
      </p:sp>
      <mc:AlternateContent xmlns:mc="http://schemas.openxmlformats.org/markup-compatibility/2006" xmlns:a14="http://schemas.microsoft.com/office/drawing/2010/main">
        <mc:Choice Requires="a14">
          <p:sp>
            <p:nvSpPr>
              <p:cNvPr id="6" name="PoljeZBesedilom 5"/>
              <p:cNvSpPr txBox="1"/>
              <p:nvPr/>
            </p:nvSpPr>
            <p:spPr>
              <a:xfrm>
                <a:off x="1185229" y="3519698"/>
                <a:ext cx="1425768" cy="837665"/>
              </a:xfrm>
              <a:prstGeom prst="rect">
                <a:avLst/>
              </a:prstGeom>
              <a:solidFill>
                <a:schemeClr val="accent1">
                  <a:lumMod val="60000"/>
                  <a:lumOff val="40000"/>
                </a:schemeClr>
              </a:solidFill>
              <a:ln>
                <a:solidFill>
                  <a:schemeClr val="accent2"/>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nary>
                        <m:naryPr>
                          <m:chr m:val="∑"/>
                          <m:subHide m:val="on"/>
                          <m:supHide m:val="on"/>
                          <m:ctrlP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naryPr>
                        <m:sub/>
                        <m:sup/>
                        <m:e>
                          <m:sSub>
                            <m:sSubPr>
                              <m:ctrlP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Pr>
                            <m:e>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𝑭</m:t>
                              </m:r>
                            </m:e>
                            <m:sub>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𝒊𝒙</m:t>
                              </m:r>
                            </m:sub>
                          </m:sSub>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𝟎</m:t>
                          </m:r>
                        </m:e>
                      </m:nary>
                    </m:oMath>
                  </m:oMathPara>
                </a14:m>
                <a:endParaRPr kumimoji="0" lang="sl-SI" sz="2000" b="0" i="0" u="none" strike="noStrike" kern="1200" cap="none" spc="0" normalizeH="0" baseline="0" noProof="0" dirty="0">
                  <a:ln>
                    <a:noFill/>
                  </a:ln>
                  <a:solidFill>
                    <a:prstClr val="black"/>
                  </a:solidFill>
                  <a:effectLst/>
                  <a:uLnTx/>
                  <a:uFillTx/>
                  <a:latin typeface="Century Schoolbook" panose="02040604050505020304"/>
                  <a:ea typeface="+mn-ea"/>
                  <a:cs typeface="+mn-cs"/>
                </a:endParaRPr>
              </a:p>
            </p:txBody>
          </p:sp>
        </mc:Choice>
        <mc:Fallback xmlns="">
          <p:sp>
            <p:nvSpPr>
              <p:cNvPr id="6" name="PoljeZBesedilom 5"/>
              <p:cNvSpPr txBox="1">
                <a:spLocks noRot="1" noChangeAspect="1" noMove="1" noResize="1" noEditPoints="1" noAdjustHandles="1" noChangeArrowheads="1" noChangeShapeType="1" noTextEdit="1"/>
              </p:cNvSpPr>
              <p:nvPr/>
            </p:nvSpPr>
            <p:spPr>
              <a:xfrm>
                <a:off x="1185229" y="3519698"/>
                <a:ext cx="1425768" cy="837665"/>
              </a:xfrm>
              <a:prstGeom prst="rect">
                <a:avLst/>
              </a:prstGeom>
              <a:blipFill rotWithShape="0">
                <a:blip r:embed="rId2"/>
                <a:stretch>
                  <a:fillRect/>
                </a:stretch>
              </a:blipFill>
              <a:ln>
                <a:solidFill>
                  <a:schemeClr val="accent2"/>
                </a:solidFill>
              </a:ln>
            </p:spPr>
            <p:txBody>
              <a:bodyPr/>
              <a:lstStyle/>
              <a:p>
                <a:r>
                  <a:rPr lang="sl-SI">
                    <a:noFill/>
                  </a:rPr>
                  <a:t> </a:t>
                </a:r>
              </a:p>
            </p:txBody>
          </p:sp>
        </mc:Fallback>
      </mc:AlternateContent>
      <mc:AlternateContent xmlns:mc="http://schemas.openxmlformats.org/markup-compatibility/2006" xmlns:a14="http://schemas.microsoft.com/office/drawing/2010/main">
        <mc:Choice Requires="a14">
          <p:sp>
            <p:nvSpPr>
              <p:cNvPr id="7" name="PoljeZBesedilom 6"/>
              <p:cNvSpPr txBox="1"/>
              <p:nvPr/>
            </p:nvSpPr>
            <p:spPr>
              <a:xfrm>
                <a:off x="4704200" y="3519697"/>
                <a:ext cx="1425768" cy="837665"/>
              </a:xfrm>
              <a:prstGeom prst="rect">
                <a:avLst/>
              </a:prstGeom>
              <a:solidFill>
                <a:schemeClr val="accent1">
                  <a:lumMod val="60000"/>
                  <a:lumOff val="40000"/>
                </a:schemeClr>
              </a:solidFill>
              <a:ln>
                <a:solidFill>
                  <a:schemeClr val="accent2"/>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nary>
                        <m:naryPr>
                          <m:chr m:val="∑"/>
                          <m:subHide m:val="on"/>
                          <m:supHide m:val="on"/>
                          <m:ctrlP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naryPr>
                        <m:sub/>
                        <m:sup/>
                        <m:e>
                          <m:sSub>
                            <m:sSubPr>
                              <m:ctrlP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Pr>
                            <m:e>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𝑭</m:t>
                              </m:r>
                            </m:e>
                            <m:sub>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𝒊𝒚</m:t>
                              </m:r>
                            </m:sub>
                          </m:sSub>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𝟎</m:t>
                          </m:r>
                        </m:e>
                      </m:nary>
                    </m:oMath>
                  </m:oMathPara>
                </a14:m>
                <a:endParaRPr kumimoji="0" lang="sl-SI" sz="2000" b="0" i="0" u="none" strike="noStrike" kern="1200" cap="none" spc="0" normalizeH="0" baseline="0" noProof="0" dirty="0">
                  <a:ln>
                    <a:noFill/>
                  </a:ln>
                  <a:solidFill>
                    <a:prstClr val="black"/>
                  </a:solidFill>
                  <a:effectLst/>
                  <a:uLnTx/>
                  <a:uFillTx/>
                  <a:latin typeface="Century Schoolbook" panose="02040604050505020304"/>
                  <a:ea typeface="+mn-ea"/>
                  <a:cs typeface="+mn-cs"/>
                </a:endParaRPr>
              </a:p>
            </p:txBody>
          </p:sp>
        </mc:Choice>
        <mc:Fallback xmlns="">
          <p:sp>
            <p:nvSpPr>
              <p:cNvPr id="7" name="PoljeZBesedilom 6"/>
              <p:cNvSpPr txBox="1">
                <a:spLocks noRot="1" noChangeAspect="1" noMove="1" noResize="1" noEditPoints="1" noAdjustHandles="1" noChangeArrowheads="1" noChangeShapeType="1" noTextEdit="1"/>
              </p:cNvSpPr>
              <p:nvPr/>
            </p:nvSpPr>
            <p:spPr>
              <a:xfrm>
                <a:off x="4704200" y="3519697"/>
                <a:ext cx="1425768" cy="837665"/>
              </a:xfrm>
              <a:prstGeom prst="rect">
                <a:avLst/>
              </a:prstGeom>
              <a:blipFill rotWithShape="0">
                <a:blip r:embed="rId3"/>
                <a:stretch>
                  <a:fillRect/>
                </a:stretch>
              </a:blipFill>
              <a:ln>
                <a:solidFill>
                  <a:schemeClr val="accent2"/>
                </a:solidFill>
              </a:ln>
            </p:spPr>
            <p:txBody>
              <a:bodyPr/>
              <a:lstStyle/>
              <a:p>
                <a:r>
                  <a:rPr lang="sl-SI">
                    <a:noFill/>
                  </a:rPr>
                  <a:t> </a:t>
                </a:r>
              </a:p>
            </p:txBody>
          </p:sp>
        </mc:Fallback>
      </mc:AlternateContent>
      <mc:AlternateContent xmlns:mc="http://schemas.openxmlformats.org/markup-compatibility/2006" xmlns:a14="http://schemas.microsoft.com/office/drawing/2010/main">
        <mc:Choice Requires="a14">
          <p:sp>
            <p:nvSpPr>
              <p:cNvPr id="8" name="PoljeZBesedilom 7"/>
              <p:cNvSpPr txBox="1"/>
              <p:nvPr/>
            </p:nvSpPr>
            <p:spPr>
              <a:xfrm>
                <a:off x="8223171" y="3519697"/>
                <a:ext cx="1707613" cy="837665"/>
              </a:xfrm>
              <a:prstGeom prst="rect">
                <a:avLst/>
              </a:prstGeom>
              <a:solidFill>
                <a:schemeClr val="accent1">
                  <a:lumMod val="60000"/>
                  <a:lumOff val="40000"/>
                </a:schemeClr>
              </a:solidFill>
              <a:ln>
                <a:solidFill>
                  <a:schemeClr val="accent2"/>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nary>
                        <m:naryPr>
                          <m:chr m:val="∑"/>
                          <m:subHide m:val="on"/>
                          <m:supHide m:val="on"/>
                          <m:ctrlP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naryPr>
                        <m:sub/>
                        <m:sup/>
                        <m:e>
                          <m:sSub>
                            <m:sSubPr>
                              <m:ctrlP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Pr>
                            <m:e>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𝑴</m:t>
                              </m:r>
                            </m:e>
                            <m:sub>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𝒊</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𝑨</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ub>
                          </m:sSub>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𝟎</m:t>
                          </m:r>
                        </m:e>
                      </m:nary>
                    </m:oMath>
                  </m:oMathPara>
                </a14:m>
                <a:endParaRPr kumimoji="0" lang="sl-SI" sz="2000" b="0" i="0" u="none" strike="noStrike" kern="1200" cap="none" spc="0" normalizeH="0" baseline="0" noProof="0" dirty="0">
                  <a:ln>
                    <a:noFill/>
                  </a:ln>
                  <a:solidFill>
                    <a:prstClr val="black"/>
                  </a:solidFill>
                  <a:effectLst/>
                  <a:uLnTx/>
                  <a:uFillTx/>
                  <a:latin typeface="Century Schoolbook" panose="02040604050505020304"/>
                  <a:ea typeface="+mn-ea"/>
                  <a:cs typeface="+mn-cs"/>
                </a:endParaRPr>
              </a:p>
            </p:txBody>
          </p:sp>
        </mc:Choice>
        <mc:Fallback xmlns="">
          <p:sp>
            <p:nvSpPr>
              <p:cNvPr id="8" name="PoljeZBesedilom 7"/>
              <p:cNvSpPr txBox="1">
                <a:spLocks noRot="1" noChangeAspect="1" noMove="1" noResize="1" noEditPoints="1" noAdjustHandles="1" noChangeArrowheads="1" noChangeShapeType="1" noTextEdit="1"/>
              </p:cNvSpPr>
              <p:nvPr/>
            </p:nvSpPr>
            <p:spPr>
              <a:xfrm>
                <a:off x="8223171" y="3519697"/>
                <a:ext cx="1707613" cy="837665"/>
              </a:xfrm>
              <a:prstGeom prst="rect">
                <a:avLst/>
              </a:prstGeom>
              <a:blipFill rotWithShape="0">
                <a:blip r:embed="rId4"/>
                <a:stretch>
                  <a:fillRect/>
                </a:stretch>
              </a:blipFill>
              <a:ln>
                <a:solidFill>
                  <a:schemeClr val="accent2"/>
                </a:solidFill>
              </a:ln>
            </p:spPr>
            <p:txBody>
              <a:bodyPr/>
              <a:lstStyle/>
              <a:p>
                <a:r>
                  <a:rPr lang="sl-SI">
                    <a:noFill/>
                  </a:rPr>
                  <a:t> </a:t>
                </a:r>
              </a:p>
            </p:txBody>
          </p:sp>
        </mc:Fallback>
      </mc:AlternateContent>
    </p:spTree>
    <p:extLst>
      <p:ext uri="{BB962C8B-B14F-4D97-AF65-F5344CB8AC3E}">
        <p14:creationId xmlns:p14="http://schemas.microsoft.com/office/powerpoint/2010/main" val="3032570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Označba mesta vsebine 2"/>
              <p:cNvSpPr>
                <a:spLocks noGrp="1"/>
              </p:cNvSpPr>
              <p:nvPr>
                <p:ph idx="1"/>
              </p:nvPr>
            </p:nvSpPr>
            <p:spPr>
              <a:xfrm>
                <a:off x="815249" y="308472"/>
                <a:ext cx="10091450" cy="6235547"/>
              </a:xfrm>
            </p:spPr>
            <p:txBody>
              <a:bodyPr>
                <a:normAutofit/>
              </a:bodyPr>
              <a:lstStyle/>
              <a:p>
                <a:r>
                  <a:rPr lang="sl-SI" b="1" dirty="0">
                    <a:solidFill>
                      <a:schemeClr val="accent1"/>
                    </a:solidFill>
                  </a:rPr>
                  <a:t>Določanje notranjih sil in momentov</a:t>
                </a:r>
              </a:p>
              <a:p>
                <a:pPr marL="0" indent="0">
                  <a:buNone/>
                </a:pPr>
                <a:r>
                  <a:rPr lang="sl-SI" b="1" dirty="0">
                    <a:solidFill>
                      <a:schemeClr val="tx2"/>
                    </a:solidFill>
                  </a:rPr>
                  <a:t>Velikost in potek notranjih sil in momentov dobimo tako, da nosilec namišljeno prerežemo v vsakem polju. </a:t>
                </a:r>
                <a:r>
                  <a:rPr lang="sl-SI" b="1" dirty="0">
                    <a:solidFill>
                      <a:schemeClr val="accent1"/>
                    </a:solidFill>
                  </a:rPr>
                  <a:t>Polje nosilca </a:t>
                </a:r>
                <a:r>
                  <a:rPr lang="sl-SI" b="1" dirty="0">
                    <a:solidFill>
                      <a:schemeClr val="tx2"/>
                    </a:solidFill>
                  </a:rPr>
                  <a:t>je tisti del nosilca, v katerem ni geometrijskih in obremenitvenih sprememb med dvema določenima mestoma na nosilcu. Z namišljenim rezom nosilec razpade na dva dela, levega L in desnega D, na katerih zunanje obremenitve niso uravnotežene. Vsak del posebej je v ravnotežju, če reduciramo vse zunanje sile desnega dela na mesto prereza, kjer dobimo rezultanto sil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a:solidFill>
                              <a:schemeClr val="tx2"/>
                            </a:solidFill>
                            <a:latin typeface="Cambria Math" panose="02040503050406030204" pitchFamily="18" charset="0"/>
                          </a:rPr>
                          <m:t>𝑭</m:t>
                        </m:r>
                      </m:e>
                      <m:sub>
                        <m:r>
                          <a:rPr lang="sl-SI" b="1" i="1" smtClean="0">
                            <a:solidFill>
                              <a:schemeClr val="tx2"/>
                            </a:solidFill>
                            <a:latin typeface="Cambria Math" panose="02040503050406030204" pitchFamily="18" charset="0"/>
                          </a:rPr>
                          <m:t>𝑹𝑫</m:t>
                        </m:r>
                      </m:sub>
                    </m:sSub>
                  </m:oMath>
                </a14:m>
                <a:r>
                  <a:rPr lang="sl-SI" b="1" dirty="0">
                    <a:solidFill>
                      <a:schemeClr val="tx2"/>
                    </a:solidFill>
                  </a:rPr>
                  <a:t> in moment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smtClean="0">
                            <a:solidFill>
                              <a:schemeClr val="tx2"/>
                            </a:solidFill>
                            <a:latin typeface="Cambria Math" panose="02040503050406030204" pitchFamily="18" charset="0"/>
                          </a:rPr>
                          <m:t>𝑴</m:t>
                        </m:r>
                      </m:e>
                      <m:sub>
                        <m:r>
                          <a:rPr lang="sl-SI" b="1" i="1" smtClean="0">
                            <a:solidFill>
                              <a:schemeClr val="tx2"/>
                            </a:solidFill>
                            <a:latin typeface="Cambria Math" panose="02040503050406030204" pitchFamily="18" charset="0"/>
                          </a:rPr>
                          <m:t>𝑫</m:t>
                        </m:r>
                      </m:sub>
                    </m:sSub>
                  </m:oMath>
                </a14:m>
                <a:r>
                  <a:rPr lang="sl-SI" b="1" dirty="0">
                    <a:solidFill>
                      <a:schemeClr val="tx2"/>
                    </a:solidFill>
                  </a:rPr>
                  <a:t>. Po principu akcije in reakcije morata na levi del nosilca delovati enako velika, vendar nasprotno usmerjena sila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a:solidFill>
                              <a:schemeClr val="tx2"/>
                            </a:solidFill>
                            <a:latin typeface="Cambria Math" panose="02040503050406030204" pitchFamily="18" charset="0"/>
                          </a:rPr>
                          <m:t>𝑭</m:t>
                        </m:r>
                      </m:e>
                      <m:sub>
                        <m:r>
                          <a:rPr lang="sl-SI" b="1" i="1" smtClean="0">
                            <a:solidFill>
                              <a:schemeClr val="tx2"/>
                            </a:solidFill>
                            <a:latin typeface="Cambria Math" panose="02040503050406030204" pitchFamily="18" charset="0"/>
                          </a:rPr>
                          <m:t>𝑹𝑳</m:t>
                        </m:r>
                      </m:sub>
                    </m:sSub>
                  </m:oMath>
                </a14:m>
                <a:r>
                  <a:rPr lang="sl-SI" b="1" dirty="0">
                    <a:solidFill>
                      <a:schemeClr val="tx2"/>
                    </a:solidFill>
                  </a:rPr>
                  <a:t> in moment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smtClean="0">
                            <a:solidFill>
                              <a:schemeClr val="tx2"/>
                            </a:solidFill>
                            <a:latin typeface="Cambria Math" panose="02040503050406030204" pitchFamily="18" charset="0"/>
                          </a:rPr>
                          <m:t>𝑴</m:t>
                        </m:r>
                      </m:e>
                      <m:sub>
                        <m:r>
                          <a:rPr lang="sl-SI" b="1" i="1" smtClean="0">
                            <a:solidFill>
                              <a:schemeClr val="tx2"/>
                            </a:solidFill>
                            <a:latin typeface="Cambria Math" panose="02040503050406030204" pitchFamily="18" charset="0"/>
                          </a:rPr>
                          <m:t>𝑳</m:t>
                        </m:r>
                      </m:sub>
                    </m:sSub>
                  </m:oMath>
                </a14:m>
                <a:r>
                  <a:rPr lang="sl-SI" b="1" dirty="0">
                    <a:solidFill>
                      <a:schemeClr val="tx2"/>
                    </a:solidFill>
                  </a:rPr>
                  <a:t>. Tako velja, da se na poljubnem mestu nosilca pojavita </a:t>
                </a:r>
                <a:r>
                  <a:rPr lang="sl-SI" b="1" dirty="0">
                    <a:solidFill>
                      <a:schemeClr val="accent1"/>
                    </a:solidFill>
                  </a:rPr>
                  <a:t>notranja sila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a:solidFill>
                              <a:schemeClr val="tx2"/>
                            </a:solidFill>
                            <a:latin typeface="Cambria Math" panose="02040503050406030204" pitchFamily="18" charset="0"/>
                          </a:rPr>
                          <m:t>𝑭</m:t>
                        </m:r>
                      </m:e>
                      <m:sub>
                        <m:r>
                          <a:rPr lang="sl-SI" b="1" i="1" smtClean="0">
                            <a:solidFill>
                              <a:schemeClr val="tx2"/>
                            </a:solidFill>
                            <a:latin typeface="Cambria Math" panose="02040503050406030204" pitchFamily="18" charset="0"/>
                          </a:rPr>
                          <m:t>𝑹</m:t>
                        </m:r>
                      </m:sub>
                    </m:sSub>
                  </m:oMath>
                </a14:m>
                <a:r>
                  <a:rPr lang="sl-SI" b="1" dirty="0">
                    <a:solidFill>
                      <a:schemeClr val="tx2"/>
                    </a:solidFill>
                  </a:rPr>
                  <a:t>, ki je po velikosti enaka rezultanti zunanjih sil odrezanega dela, in </a:t>
                </a:r>
                <a:r>
                  <a:rPr lang="sl-SI" b="1" dirty="0">
                    <a:solidFill>
                      <a:schemeClr val="accent1"/>
                    </a:solidFill>
                  </a:rPr>
                  <a:t>notranji moment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smtClean="0">
                            <a:solidFill>
                              <a:schemeClr val="tx2"/>
                            </a:solidFill>
                            <a:latin typeface="Cambria Math" panose="02040503050406030204" pitchFamily="18" charset="0"/>
                          </a:rPr>
                          <m:t>𝑴</m:t>
                        </m:r>
                      </m:e>
                      <m:sub>
                        <m:r>
                          <a:rPr lang="sl-SI" b="1" i="1" smtClean="0">
                            <a:solidFill>
                              <a:schemeClr val="tx2"/>
                            </a:solidFill>
                            <a:latin typeface="Cambria Math" panose="02040503050406030204" pitchFamily="18" charset="0"/>
                          </a:rPr>
                          <m:t>(</m:t>
                        </m:r>
                        <m:r>
                          <a:rPr lang="sl-SI" b="1" i="1" smtClean="0">
                            <a:solidFill>
                              <a:schemeClr val="tx2"/>
                            </a:solidFill>
                            <a:latin typeface="Cambria Math" panose="02040503050406030204" pitchFamily="18" charset="0"/>
                          </a:rPr>
                          <m:t>𝒙</m:t>
                        </m:r>
                        <m:r>
                          <a:rPr lang="sl-SI" b="1" i="1" smtClean="0">
                            <a:solidFill>
                              <a:schemeClr val="tx2"/>
                            </a:solidFill>
                            <a:latin typeface="Cambria Math" panose="02040503050406030204" pitchFamily="18" charset="0"/>
                          </a:rPr>
                          <m:t>)</m:t>
                        </m:r>
                      </m:sub>
                    </m:sSub>
                  </m:oMath>
                </a14:m>
                <a:r>
                  <a:rPr lang="sl-SI" b="1" dirty="0">
                    <a:solidFill>
                      <a:schemeClr val="tx2"/>
                    </a:solidFill>
                  </a:rPr>
                  <a:t>, ki je enak momentu vseh zunanjih sil glede na mesto namišljenega prereza nosilca x. Zaradi lažjega računanja rezultanto sil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a:solidFill>
                              <a:schemeClr val="tx2"/>
                            </a:solidFill>
                            <a:latin typeface="Cambria Math" panose="02040503050406030204" pitchFamily="18" charset="0"/>
                          </a:rPr>
                          <m:t>𝑭</m:t>
                        </m:r>
                      </m:e>
                      <m:sub>
                        <m:r>
                          <a:rPr lang="sl-SI" b="1" i="1" smtClean="0">
                            <a:solidFill>
                              <a:schemeClr val="tx2"/>
                            </a:solidFill>
                            <a:latin typeface="Cambria Math" panose="02040503050406030204" pitchFamily="18" charset="0"/>
                          </a:rPr>
                          <m:t>𝑹</m:t>
                        </m:r>
                      </m:sub>
                    </m:sSub>
                  </m:oMath>
                </a14:m>
                <a:r>
                  <a:rPr lang="sl-SI" b="1" dirty="0">
                    <a:solidFill>
                      <a:schemeClr val="tx2"/>
                    </a:solidFill>
                  </a:rPr>
                  <a:t> razstavimo na dve komponenti,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a:solidFill>
                              <a:schemeClr val="tx2"/>
                            </a:solidFill>
                            <a:latin typeface="Cambria Math" panose="02040503050406030204" pitchFamily="18" charset="0"/>
                          </a:rPr>
                          <m:t>𝑭</m:t>
                        </m:r>
                      </m:e>
                      <m:sub>
                        <m:r>
                          <a:rPr lang="sl-SI" b="1" i="1" smtClean="0">
                            <a:solidFill>
                              <a:schemeClr val="tx2"/>
                            </a:solidFill>
                            <a:latin typeface="Cambria Math" panose="02040503050406030204" pitchFamily="18" charset="0"/>
                          </a:rPr>
                          <m:t>𝑵</m:t>
                        </m:r>
                      </m:sub>
                    </m:sSub>
                  </m:oMath>
                </a14:m>
                <a:r>
                  <a:rPr lang="sl-SI" b="1" dirty="0">
                    <a:solidFill>
                      <a:schemeClr val="tx2"/>
                    </a:solidFill>
                  </a:rPr>
                  <a:t> in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a:solidFill>
                              <a:schemeClr val="tx2"/>
                            </a:solidFill>
                            <a:latin typeface="Cambria Math" panose="02040503050406030204" pitchFamily="18" charset="0"/>
                          </a:rPr>
                          <m:t>𝑭</m:t>
                        </m:r>
                      </m:e>
                      <m:sub>
                        <m:r>
                          <a:rPr lang="sl-SI" b="1" i="1" smtClean="0">
                            <a:solidFill>
                              <a:schemeClr val="tx2"/>
                            </a:solidFill>
                            <a:latin typeface="Cambria Math" panose="02040503050406030204" pitchFamily="18" charset="0"/>
                          </a:rPr>
                          <m:t>𝑻</m:t>
                        </m:r>
                      </m:sub>
                    </m:sSub>
                  </m:oMath>
                </a14:m>
                <a:r>
                  <a:rPr lang="sl-SI" b="1" dirty="0">
                    <a:solidFill>
                      <a:schemeClr val="tx2"/>
                    </a:solidFill>
                  </a:rPr>
                  <a:t>:</a:t>
                </a:r>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p:txBody>
          </p:sp>
        </mc:Choice>
        <mc:Fallback xmlns="">
          <p:sp>
            <p:nvSpPr>
              <p:cNvPr id="3" name="Označba mesta vsebine 2"/>
              <p:cNvSpPr>
                <a:spLocks noGrp="1" noRot="1" noChangeAspect="1" noMove="1" noResize="1" noEditPoints="1" noAdjustHandles="1" noChangeArrowheads="1" noChangeShapeType="1" noTextEdit="1"/>
              </p:cNvSpPr>
              <p:nvPr>
                <p:ph idx="1"/>
              </p:nvPr>
            </p:nvSpPr>
            <p:spPr>
              <a:xfrm>
                <a:off x="815249" y="308472"/>
                <a:ext cx="10091450" cy="6235547"/>
              </a:xfrm>
              <a:blipFill rotWithShape="0">
                <a:blip r:embed="rId2"/>
                <a:stretch>
                  <a:fillRect l="-665" t="-881" r="-1027"/>
                </a:stretch>
              </a:blipFill>
            </p:spPr>
            <p:txBody>
              <a:bodyPr/>
              <a:lstStyle/>
              <a:p>
                <a:r>
                  <a:rPr lang="sl-SI">
                    <a:noFill/>
                  </a:rPr>
                  <a:t> </a:t>
                </a:r>
              </a:p>
            </p:txBody>
          </p:sp>
        </mc:Fallback>
      </mc:AlternateContent>
      <p:sp>
        <p:nvSpPr>
          <p:cNvPr id="2" name="Označba mesta številke diapozitiva 1"/>
          <p:cNvSpPr>
            <a:spLocks noGrp="1"/>
          </p:cNvSpPr>
          <p:nvPr>
            <p:ph type="sldNum" sz="quarter" idx="12"/>
          </p:nvPr>
        </p:nvSpPr>
        <p:spPr/>
        <p:txBody>
          <a:bodyP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173A467-C450-4630-8011-AFCFCC803065}" type="slidenum">
              <a:rPr kumimoji="0" lang="sl-SI" sz="3600" b="0" i="0" u="none" strike="noStrike" kern="1200" cap="none" spc="0" normalizeH="0" baseline="0" noProof="0" smtClean="0">
                <a:ln>
                  <a:noFill/>
                </a:ln>
                <a:solidFill>
                  <a:srgbClr val="D34817">
                    <a:lumMod val="60000"/>
                    <a:lumOff val="40000"/>
                  </a:srgbClr>
                </a:solidFill>
                <a:effectLst/>
                <a:uLnTx/>
                <a:uFillTx/>
                <a:latin typeface="Century Schoolbook" panose="020406040505050203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sl-SI" sz="3600" b="0" i="0" u="none" strike="noStrike" kern="1200" cap="none" spc="0" normalizeH="0" baseline="0" noProof="0">
              <a:ln>
                <a:noFill/>
              </a:ln>
              <a:solidFill>
                <a:srgbClr val="D34817">
                  <a:lumMod val="60000"/>
                  <a:lumOff val="40000"/>
                </a:srgbClr>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1362576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Označba mesta vsebine 2"/>
              <p:cNvSpPr>
                <a:spLocks noGrp="1"/>
              </p:cNvSpPr>
              <p:nvPr>
                <p:ph idx="1"/>
              </p:nvPr>
            </p:nvSpPr>
            <p:spPr>
              <a:xfrm>
                <a:off x="815249" y="308472"/>
                <a:ext cx="10091450" cy="6235547"/>
              </a:xfrm>
            </p:spPr>
            <p:txBody>
              <a:bodyPr>
                <a:normAutofit/>
              </a:bodyPr>
              <a:lstStyle/>
              <a:p>
                <a14:m>
                  <m:oMath xmlns:m="http://schemas.openxmlformats.org/officeDocument/2006/math">
                    <m:sSub>
                      <m:sSubPr>
                        <m:ctrlPr>
                          <a:rPr lang="sl-SI" b="1" i="1" smtClean="0">
                            <a:solidFill>
                              <a:schemeClr val="accent1"/>
                            </a:solidFill>
                            <a:latin typeface="Cambria Math" panose="02040503050406030204" pitchFamily="18" charset="0"/>
                          </a:rPr>
                        </m:ctrlPr>
                      </m:sSubPr>
                      <m:e>
                        <m:r>
                          <a:rPr lang="sl-SI" b="1" i="1">
                            <a:solidFill>
                              <a:schemeClr val="accent1"/>
                            </a:solidFill>
                            <a:latin typeface="Cambria Math" panose="02040503050406030204" pitchFamily="18" charset="0"/>
                          </a:rPr>
                          <m:t>𝑭</m:t>
                        </m:r>
                      </m:e>
                      <m:sub>
                        <m:r>
                          <a:rPr lang="sl-SI" b="1" i="1" smtClean="0">
                            <a:solidFill>
                              <a:schemeClr val="accent1"/>
                            </a:solidFill>
                            <a:latin typeface="Cambria Math" panose="02040503050406030204" pitchFamily="18" charset="0"/>
                          </a:rPr>
                          <m:t>𝑵</m:t>
                        </m:r>
                      </m:sub>
                    </m:sSub>
                  </m:oMath>
                </a14:m>
                <a:r>
                  <a:rPr lang="sl-SI" b="1" dirty="0"/>
                  <a:t> je </a:t>
                </a:r>
                <a:r>
                  <a:rPr lang="sl-SI" b="1" dirty="0">
                    <a:solidFill>
                      <a:schemeClr val="accent1"/>
                    </a:solidFill>
                  </a:rPr>
                  <a:t>osna</a:t>
                </a:r>
                <a:r>
                  <a:rPr lang="sl-SI" b="1" dirty="0"/>
                  <a:t> ali </a:t>
                </a:r>
                <a:r>
                  <a:rPr lang="sl-SI" b="1" dirty="0">
                    <a:solidFill>
                      <a:schemeClr val="accent1"/>
                    </a:solidFill>
                  </a:rPr>
                  <a:t>aksialna sila</a:t>
                </a:r>
                <a:r>
                  <a:rPr lang="sl-SI" b="1" dirty="0"/>
                  <a:t>, ki leži na osi nosilca in je enaka vsoti projekcij vseh sil odrezanega dela nosilca v smeri vzdolžne osi nosilca. Predpostavljena usmeritev osne sile je vedno v smeri osi nosilca, proč od prereza.</a:t>
                </a:r>
              </a:p>
              <a:p>
                <a14:m>
                  <m:oMath xmlns:m="http://schemas.openxmlformats.org/officeDocument/2006/math">
                    <m:sSub>
                      <m:sSubPr>
                        <m:ctrlPr>
                          <a:rPr lang="sl-SI" b="1" i="1" smtClean="0">
                            <a:solidFill>
                              <a:schemeClr val="accent1"/>
                            </a:solidFill>
                            <a:latin typeface="Cambria Math" panose="02040503050406030204" pitchFamily="18" charset="0"/>
                          </a:rPr>
                        </m:ctrlPr>
                      </m:sSubPr>
                      <m:e>
                        <m:r>
                          <a:rPr lang="sl-SI" b="1" i="1">
                            <a:solidFill>
                              <a:schemeClr val="accent1"/>
                            </a:solidFill>
                            <a:latin typeface="Cambria Math" panose="02040503050406030204" pitchFamily="18" charset="0"/>
                          </a:rPr>
                          <m:t>𝑭</m:t>
                        </m:r>
                      </m:e>
                      <m:sub>
                        <m:r>
                          <a:rPr lang="sl-SI" b="1" i="1" smtClean="0">
                            <a:solidFill>
                              <a:schemeClr val="accent1"/>
                            </a:solidFill>
                            <a:latin typeface="Cambria Math" panose="02040503050406030204" pitchFamily="18" charset="0"/>
                          </a:rPr>
                          <m:t>𝑻</m:t>
                        </m:r>
                      </m:sub>
                    </m:sSub>
                  </m:oMath>
                </a14:m>
                <a:r>
                  <a:rPr lang="sl-SI" b="1" dirty="0"/>
                  <a:t> je </a:t>
                </a:r>
                <a:r>
                  <a:rPr lang="sl-SI" b="1" dirty="0">
                    <a:solidFill>
                      <a:schemeClr val="accent1"/>
                    </a:solidFill>
                  </a:rPr>
                  <a:t>prečna</a:t>
                </a:r>
                <a:r>
                  <a:rPr lang="sl-SI" b="1" dirty="0"/>
                  <a:t> ali </a:t>
                </a:r>
                <a:r>
                  <a:rPr lang="sl-SI" b="1" dirty="0">
                    <a:solidFill>
                      <a:schemeClr val="accent1"/>
                    </a:solidFill>
                  </a:rPr>
                  <a:t>strižna</a:t>
                </a:r>
                <a:r>
                  <a:rPr lang="sl-SI" b="1" dirty="0"/>
                  <a:t> sila, ki leži pravokotno na vzdolžno os nosilca in je enaka vsoti projekcij vseh sil odrezanega dela nosilca na normalno os nosilca (pravokotno na vzdolžno os). Predpostavljena usmeritev prečne sile je vedno pravokotna na os prerezanega nosilca in glede na usmeritev osne sile zavrtena za kot 90° v smeri gibanja urnega kazalca (</a:t>
                </a:r>
                <a:r>
                  <a:rPr lang="sl-SI" b="1" dirty="0" err="1"/>
                  <a:t>sourni</a:t>
                </a:r>
                <a:r>
                  <a:rPr lang="sl-SI" b="1" dirty="0"/>
                  <a:t> smeri).</a:t>
                </a:r>
              </a:p>
              <a:p>
                <a14:m>
                  <m:oMath xmlns:m="http://schemas.openxmlformats.org/officeDocument/2006/math">
                    <m:sSub>
                      <m:sSubPr>
                        <m:ctrlPr>
                          <a:rPr lang="sl-SI" b="1" i="1">
                            <a:solidFill>
                              <a:schemeClr val="accent1"/>
                            </a:solidFill>
                            <a:latin typeface="Cambria Math" panose="02040503050406030204" pitchFamily="18" charset="0"/>
                          </a:rPr>
                        </m:ctrlPr>
                      </m:sSubPr>
                      <m:e>
                        <m:r>
                          <a:rPr lang="sl-SI" b="1" i="1" smtClean="0">
                            <a:solidFill>
                              <a:schemeClr val="accent1"/>
                            </a:solidFill>
                            <a:latin typeface="Cambria Math" panose="02040503050406030204" pitchFamily="18" charset="0"/>
                          </a:rPr>
                          <m:t>𝑴</m:t>
                        </m:r>
                      </m:e>
                      <m:sub>
                        <m:r>
                          <a:rPr lang="sl-SI" b="1" i="1" smtClean="0">
                            <a:solidFill>
                              <a:schemeClr val="accent1"/>
                            </a:solidFill>
                            <a:latin typeface="Cambria Math" panose="02040503050406030204" pitchFamily="18" charset="0"/>
                          </a:rPr>
                          <m:t>(</m:t>
                        </m:r>
                        <m:r>
                          <a:rPr lang="sl-SI" b="1" i="1" smtClean="0">
                            <a:solidFill>
                              <a:schemeClr val="accent1"/>
                            </a:solidFill>
                            <a:latin typeface="Cambria Math" panose="02040503050406030204" pitchFamily="18" charset="0"/>
                          </a:rPr>
                          <m:t>𝒙</m:t>
                        </m:r>
                        <m:r>
                          <a:rPr lang="sl-SI" b="1" i="1" smtClean="0">
                            <a:solidFill>
                              <a:schemeClr val="accent1"/>
                            </a:solidFill>
                            <a:latin typeface="Cambria Math" panose="02040503050406030204" pitchFamily="18" charset="0"/>
                          </a:rPr>
                          <m:t>)</m:t>
                        </m:r>
                      </m:sub>
                    </m:sSub>
                  </m:oMath>
                </a14:m>
                <a:r>
                  <a:rPr lang="sl-SI" b="1" dirty="0"/>
                  <a:t> je </a:t>
                </a:r>
                <a:r>
                  <a:rPr lang="sl-SI" b="1" dirty="0">
                    <a:solidFill>
                      <a:schemeClr val="accent1"/>
                    </a:solidFill>
                  </a:rPr>
                  <a:t>upogibni moment</a:t>
                </a:r>
                <a:r>
                  <a:rPr lang="sl-SI" b="1" dirty="0"/>
                  <a:t>, ki leži pravokotno na ravnini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a:solidFill>
                              <a:schemeClr val="tx2"/>
                            </a:solidFill>
                            <a:latin typeface="Cambria Math" panose="02040503050406030204" pitchFamily="18" charset="0"/>
                          </a:rPr>
                          <m:t>𝑭</m:t>
                        </m:r>
                      </m:e>
                      <m:sub>
                        <m:r>
                          <a:rPr lang="sl-SI" b="1" i="1">
                            <a:solidFill>
                              <a:schemeClr val="tx2"/>
                            </a:solidFill>
                            <a:latin typeface="Cambria Math" panose="02040503050406030204" pitchFamily="18" charset="0"/>
                          </a:rPr>
                          <m:t>𝑵</m:t>
                        </m:r>
                      </m:sub>
                    </m:sSub>
                  </m:oMath>
                </a14:m>
                <a:r>
                  <a:rPr lang="sl-SI" b="1" dirty="0">
                    <a:solidFill>
                      <a:schemeClr val="tx2"/>
                    </a:solidFill>
                  </a:rPr>
                  <a:t> in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a:solidFill>
                              <a:schemeClr val="tx2"/>
                            </a:solidFill>
                            <a:latin typeface="Cambria Math" panose="02040503050406030204" pitchFamily="18" charset="0"/>
                          </a:rPr>
                          <m:t>𝑭</m:t>
                        </m:r>
                      </m:e>
                      <m:sub>
                        <m:r>
                          <a:rPr lang="sl-SI" b="1" i="1">
                            <a:solidFill>
                              <a:schemeClr val="tx2"/>
                            </a:solidFill>
                            <a:latin typeface="Cambria Math" panose="02040503050406030204" pitchFamily="18" charset="0"/>
                          </a:rPr>
                          <m:t>𝑻</m:t>
                        </m:r>
                      </m:sub>
                    </m:sSub>
                  </m:oMath>
                </a14:m>
                <a:r>
                  <a:rPr lang="sl-SI" b="1" dirty="0"/>
                  <a:t> ter je enak vsoti vseh sil obravnavanega dela nosilca glede na mesto reza i (vrtišča). Levi del sistema ima pozitivno usmeritev upogibnega momenta, to je v </a:t>
                </a:r>
                <a:r>
                  <a:rPr lang="sl-SI" b="1" dirty="0" err="1"/>
                  <a:t>protiurni</a:t>
                </a:r>
                <a:r>
                  <a:rPr lang="sl-SI" b="1" dirty="0"/>
                  <a:t> smeri, desni del sistema pa ima negativno usmeritev, to je v </a:t>
                </a:r>
                <a:r>
                  <a:rPr lang="sl-SI" b="1" dirty="0" err="1"/>
                  <a:t>sourni</a:t>
                </a:r>
                <a:r>
                  <a:rPr lang="sl-SI" b="1" dirty="0"/>
                  <a:t> smeri.</a:t>
                </a:r>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p:txBody>
          </p:sp>
        </mc:Choice>
        <mc:Fallback xmlns="">
          <p:sp>
            <p:nvSpPr>
              <p:cNvPr id="3" name="Označba mesta vsebine 2"/>
              <p:cNvSpPr>
                <a:spLocks noGrp="1" noRot="1" noChangeAspect="1" noMove="1" noResize="1" noEditPoints="1" noAdjustHandles="1" noChangeArrowheads="1" noChangeShapeType="1" noTextEdit="1"/>
              </p:cNvSpPr>
              <p:nvPr>
                <p:ph idx="1"/>
              </p:nvPr>
            </p:nvSpPr>
            <p:spPr>
              <a:xfrm>
                <a:off x="815249" y="308472"/>
                <a:ext cx="10091450" cy="6235547"/>
              </a:xfrm>
              <a:blipFill rotWithShape="0">
                <a:blip r:embed="rId2"/>
                <a:stretch>
                  <a:fillRect l="-242" t="-881" r="-1027"/>
                </a:stretch>
              </a:blipFill>
            </p:spPr>
            <p:txBody>
              <a:bodyPr/>
              <a:lstStyle/>
              <a:p>
                <a:r>
                  <a:rPr lang="sl-SI">
                    <a:noFill/>
                  </a:rPr>
                  <a:t> </a:t>
                </a:r>
              </a:p>
            </p:txBody>
          </p:sp>
        </mc:Fallback>
      </mc:AlternateContent>
      <p:sp>
        <p:nvSpPr>
          <p:cNvPr id="2" name="Označba mesta številke diapozitiva 1"/>
          <p:cNvSpPr>
            <a:spLocks noGrp="1"/>
          </p:cNvSpPr>
          <p:nvPr>
            <p:ph type="sldNum" sz="quarter" idx="12"/>
          </p:nvPr>
        </p:nvSpPr>
        <p:spPr/>
        <p:txBody>
          <a:bodyP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173A467-C450-4630-8011-AFCFCC803065}" type="slidenum">
              <a:rPr kumimoji="0" lang="sl-SI" sz="3600" b="0" i="0" u="none" strike="noStrike" kern="1200" cap="none" spc="0" normalizeH="0" baseline="0" noProof="0" smtClean="0">
                <a:ln>
                  <a:noFill/>
                </a:ln>
                <a:solidFill>
                  <a:srgbClr val="D34817">
                    <a:lumMod val="60000"/>
                    <a:lumOff val="40000"/>
                  </a:srgbClr>
                </a:solidFill>
                <a:effectLst/>
                <a:uLnTx/>
                <a:uFillTx/>
                <a:latin typeface="Century Schoolbook" panose="020406040505050203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sl-SI" sz="3600" b="0" i="0" u="none" strike="noStrike" kern="1200" cap="none" spc="0" normalizeH="0" baseline="0" noProof="0">
              <a:ln>
                <a:noFill/>
              </a:ln>
              <a:solidFill>
                <a:srgbClr val="D34817">
                  <a:lumMod val="60000"/>
                  <a:lumOff val="40000"/>
                </a:srgbClr>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96211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Označba mesta vsebine 2"/>
              <p:cNvSpPr>
                <a:spLocks noGrp="1"/>
              </p:cNvSpPr>
              <p:nvPr>
                <p:ph idx="1"/>
              </p:nvPr>
            </p:nvSpPr>
            <p:spPr>
              <a:xfrm>
                <a:off x="815249" y="319489"/>
                <a:ext cx="10091450" cy="6125378"/>
              </a:xfrm>
            </p:spPr>
            <p:txBody>
              <a:bodyPr>
                <a:normAutofit lnSpcReduction="10000"/>
              </a:bodyPr>
              <a:lstStyle/>
              <a:p>
                <a:pPr marL="0" indent="0">
                  <a:buNone/>
                </a:pPr>
                <a:r>
                  <a:rPr lang="sl-SI" b="1" dirty="0"/>
                  <a:t>Tako dobimo v vsaki točki namišljenega prereza nosilca notranje obremenitve </a:t>
                </a:r>
                <a14:m>
                  <m:oMath xmlns:m="http://schemas.openxmlformats.org/officeDocument/2006/math">
                    <m:r>
                      <a:rPr lang="sl-SI" b="1" i="1" smtClean="0">
                        <a:latin typeface="Cambria Math" panose="02040503050406030204" pitchFamily="18" charset="0"/>
                      </a:rPr>
                      <m:t>𝒄</m:t>
                    </m:r>
                    <m:r>
                      <a:rPr lang="sl-SI" b="1" i="1" smtClean="0">
                        <a:latin typeface="Cambria Math" panose="02040503050406030204" pitchFamily="18" charset="0"/>
                      </a:rPr>
                      <m:t> </m:t>
                    </m:r>
                    <m:r>
                      <a:rPr lang="sl-SI" b="1" i="1" smtClean="0">
                        <a:latin typeface="Cambria Math" panose="02040503050406030204" pitchFamily="18" charset="0"/>
                      </a:rPr>
                      <m:t>𝒊𝒏</m:t>
                    </m:r>
                    <m:r>
                      <a:rPr lang="sl-SI" b="1" i="1" smtClean="0">
                        <a:latin typeface="Cambria Math" panose="02040503050406030204" pitchFamily="18" charset="0"/>
                      </a:rPr>
                      <m:t> </m:t>
                    </m:r>
                    <m:sSub>
                      <m:sSubPr>
                        <m:ctrlPr>
                          <a:rPr lang="sl-SI" b="1" i="1" smtClean="0">
                            <a:latin typeface="Cambria Math" panose="02040503050406030204" pitchFamily="18" charset="0"/>
                          </a:rPr>
                        </m:ctrlPr>
                      </m:sSubPr>
                      <m:e>
                        <m:r>
                          <a:rPr lang="sl-SI" b="1" i="1" smtClean="0">
                            <a:latin typeface="Cambria Math" panose="02040503050406030204" pitchFamily="18" charset="0"/>
                          </a:rPr>
                          <m:t>𝑴</m:t>
                        </m:r>
                      </m:e>
                      <m:sub>
                        <m:r>
                          <a:rPr lang="sl-SI" b="1" i="1" smtClean="0">
                            <a:latin typeface="Cambria Math" panose="02040503050406030204" pitchFamily="18" charset="0"/>
                          </a:rPr>
                          <m:t>(</m:t>
                        </m:r>
                        <m:r>
                          <a:rPr lang="sl-SI" b="1" i="1" smtClean="0">
                            <a:latin typeface="Cambria Math" panose="02040503050406030204" pitchFamily="18" charset="0"/>
                          </a:rPr>
                          <m:t>𝒙</m:t>
                        </m:r>
                        <m:r>
                          <a:rPr lang="sl-SI" b="1" i="1" smtClean="0">
                            <a:latin typeface="Cambria Math" panose="02040503050406030204" pitchFamily="18" charset="0"/>
                          </a:rPr>
                          <m:t>)</m:t>
                        </m:r>
                      </m:sub>
                    </m:sSub>
                  </m:oMath>
                </a14:m>
                <a:r>
                  <a:rPr lang="sl-SI" b="1" dirty="0"/>
                  <a:t>, ki jih izračunamo iz ravnotežnih enačb za enega od obeh delov nosilca:</a:t>
                </a:r>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r>
                  <a:rPr lang="sl-SI" sz="1800" b="1" dirty="0"/>
                  <a:t>Oznake v enačbah:</a:t>
                </a:r>
              </a:p>
              <a:p>
                <a:pPr marL="0" indent="0">
                  <a:buNone/>
                </a:pPr>
                <a14:m>
                  <m:oMath xmlns:m="http://schemas.openxmlformats.org/officeDocument/2006/math">
                    <m:nary>
                      <m:naryPr>
                        <m:chr m:val="∑"/>
                        <m:subHide m:val="on"/>
                        <m:supHide m:val="on"/>
                        <m:ctrlPr>
                          <a:rPr lang="sl-SI" sz="1800" b="1" i="1" smtClean="0">
                            <a:latin typeface="Cambria Math" panose="02040503050406030204" pitchFamily="18" charset="0"/>
                          </a:rPr>
                        </m:ctrlPr>
                      </m:naryPr>
                      <m:sub/>
                      <m:sup/>
                      <m:e>
                        <m:sSub>
                          <m:sSubPr>
                            <m:ctrlPr>
                              <a:rPr lang="sl-SI" sz="1800" b="1" i="1" smtClean="0">
                                <a:latin typeface="Cambria Math" panose="02040503050406030204" pitchFamily="18" charset="0"/>
                              </a:rPr>
                            </m:ctrlPr>
                          </m:sSubPr>
                          <m:e>
                            <m:r>
                              <a:rPr lang="sl-SI" sz="1800" b="1" i="1" smtClean="0">
                                <a:latin typeface="Cambria Math" panose="02040503050406030204" pitchFamily="18" charset="0"/>
                              </a:rPr>
                              <m:t>𝑭</m:t>
                            </m:r>
                          </m:e>
                          <m:sub>
                            <m:r>
                              <a:rPr lang="sl-SI" sz="1800" b="1" i="1" smtClean="0">
                                <a:latin typeface="Cambria Math" panose="02040503050406030204" pitchFamily="18" charset="0"/>
                              </a:rPr>
                              <m:t>𝒊𝒙</m:t>
                            </m:r>
                          </m:sub>
                        </m:sSub>
                      </m:e>
                    </m:nary>
                  </m:oMath>
                </a14:m>
                <a:r>
                  <a:rPr lang="sl-SI" sz="1800" b="1" dirty="0"/>
                  <a:t> vsota vseh zunanjih sil, ki delujejo na enega od obeh delov nosilca v smeri vzdolžne osi nosilca</a:t>
                </a:r>
              </a:p>
              <a:p>
                <a:pPr marL="0" indent="0">
                  <a:buNone/>
                </a:pPr>
                <a14:m>
                  <m:oMath xmlns:m="http://schemas.openxmlformats.org/officeDocument/2006/math">
                    <m:nary>
                      <m:naryPr>
                        <m:chr m:val="∑"/>
                        <m:subHide m:val="on"/>
                        <m:supHide m:val="on"/>
                        <m:ctrlPr>
                          <a:rPr lang="sl-SI" sz="1800" b="1" i="1">
                            <a:latin typeface="Cambria Math" panose="02040503050406030204" pitchFamily="18" charset="0"/>
                          </a:rPr>
                        </m:ctrlPr>
                      </m:naryPr>
                      <m:sub/>
                      <m:sup/>
                      <m:e>
                        <m:sSub>
                          <m:sSubPr>
                            <m:ctrlPr>
                              <a:rPr lang="sl-SI" sz="1800" b="1" i="1">
                                <a:latin typeface="Cambria Math" panose="02040503050406030204" pitchFamily="18" charset="0"/>
                              </a:rPr>
                            </m:ctrlPr>
                          </m:sSubPr>
                          <m:e>
                            <m:r>
                              <a:rPr lang="sl-SI" sz="1800" b="1" i="1">
                                <a:latin typeface="Cambria Math" panose="02040503050406030204" pitchFamily="18" charset="0"/>
                              </a:rPr>
                              <m:t>𝑭</m:t>
                            </m:r>
                          </m:e>
                          <m:sub>
                            <m:r>
                              <a:rPr lang="sl-SI" sz="1800" b="1" i="1">
                                <a:latin typeface="Cambria Math" panose="02040503050406030204" pitchFamily="18" charset="0"/>
                              </a:rPr>
                              <m:t>𝒊</m:t>
                            </m:r>
                            <m:r>
                              <a:rPr lang="sl-SI" sz="1800" b="1" i="1" smtClean="0">
                                <a:latin typeface="Cambria Math" panose="02040503050406030204" pitchFamily="18" charset="0"/>
                              </a:rPr>
                              <m:t>𝒚</m:t>
                            </m:r>
                          </m:sub>
                        </m:sSub>
                      </m:e>
                    </m:nary>
                  </m:oMath>
                </a14:m>
                <a:r>
                  <a:rPr lang="sl-SI" sz="1800" b="1" dirty="0"/>
                  <a:t> vsota vseh zunanjih sil, ki delujejo na enega od obeh delov nosilca v smeri pravokotno na vzdolžno os nosilca</a:t>
                </a:r>
              </a:p>
              <a:p>
                <a:pPr marL="0" indent="0">
                  <a:buNone/>
                </a:pPr>
                <a14:m>
                  <m:oMath xmlns:m="http://schemas.openxmlformats.org/officeDocument/2006/math">
                    <m:nary>
                      <m:naryPr>
                        <m:chr m:val="∑"/>
                        <m:subHide m:val="on"/>
                        <m:supHide m:val="on"/>
                        <m:ctrlPr>
                          <a:rPr lang="sl-SI" sz="1800" b="1" i="1">
                            <a:latin typeface="Cambria Math" panose="02040503050406030204" pitchFamily="18" charset="0"/>
                          </a:rPr>
                        </m:ctrlPr>
                      </m:naryPr>
                      <m:sub/>
                      <m:sup/>
                      <m:e>
                        <m:sSub>
                          <m:sSubPr>
                            <m:ctrlPr>
                              <a:rPr lang="sl-SI" sz="1800" b="1" i="1">
                                <a:latin typeface="Cambria Math" panose="02040503050406030204" pitchFamily="18" charset="0"/>
                              </a:rPr>
                            </m:ctrlPr>
                          </m:sSubPr>
                          <m:e>
                            <m:r>
                              <a:rPr lang="sl-SI" sz="1800" b="1" i="1" smtClean="0">
                                <a:latin typeface="Cambria Math" panose="02040503050406030204" pitchFamily="18" charset="0"/>
                              </a:rPr>
                              <m:t>𝑴</m:t>
                            </m:r>
                          </m:e>
                          <m:sub>
                            <m:r>
                              <a:rPr lang="sl-SI" sz="1800" b="1" i="1">
                                <a:latin typeface="Cambria Math" panose="02040503050406030204" pitchFamily="18" charset="0"/>
                              </a:rPr>
                              <m:t>𝒊𝒙</m:t>
                            </m:r>
                          </m:sub>
                        </m:sSub>
                      </m:e>
                    </m:nary>
                  </m:oMath>
                </a14:m>
                <a:r>
                  <a:rPr lang="sl-SI" sz="1800" b="1" dirty="0"/>
                  <a:t> vsota vseh upogibnih momentov zunanjih sil, ki delujejo na enega od obeh delov nosilca glede na mesto prereza (x)</a:t>
                </a:r>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p:txBody>
          </p:sp>
        </mc:Choice>
        <mc:Fallback xmlns="">
          <p:sp>
            <p:nvSpPr>
              <p:cNvPr id="3" name="Označba mesta vsebine 2"/>
              <p:cNvSpPr>
                <a:spLocks noGrp="1" noRot="1" noChangeAspect="1" noMove="1" noResize="1" noEditPoints="1" noAdjustHandles="1" noChangeArrowheads="1" noChangeShapeType="1" noTextEdit="1"/>
              </p:cNvSpPr>
              <p:nvPr>
                <p:ph idx="1"/>
              </p:nvPr>
            </p:nvSpPr>
            <p:spPr>
              <a:xfrm>
                <a:off x="815249" y="319489"/>
                <a:ext cx="10091450" cy="6125378"/>
              </a:xfrm>
              <a:blipFill rotWithShape="0">
                <a:blip r:embed="rId2"/>
                <a:stretch>
                  <a:fillRect l="-3384" t="-1294" b="-199"/>
                </a:stretch>
              </a:blipFill>
            </p:spPr>
            <p:txBody>
              <a:bodyPr/>
              <a:lstStyle/>
              <a:p>
                <a:r>
                  <a:rPr lang="sl-SI">
                    <a:noFill/>
                  </a:rPr>
                  <a:t> </a:t>
                </a:r>
              </a:p>
            </p:txBody>
          </p:sp>
        </mc:Fallback>
      </mc:AlternateContent>
      <p:sp>
        <p:nvSpPr>
          <p:cNvPr id="2" name="Označba mesta številke diapozitiva 1"/>
          <p:cNvSpPr>
            <a:spLocks noGrp="1"/>
          </p:cNvSpPr>
          <p:nvPr>
            <p:ph type="sldNum" sz="quarter" idx="12"/>
          </p:nvPr>
        </p:nvSpPr>
        <p:spPr/>
        <p:txBody>
          <a:bodyP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173A467-C450-4630-8011-AFCFCC803065}" type="slidenum">
              <a:rPr kumimoji="0" lang="sl-SI" sz="3600" b="0" i="0" u="none" strike="noStrike" kern="1200" cap="none" spc="0" normalizeH="0" baseline="0" noProof="0" smtClean="0">
                <a:ln>
                  <a:noFill/>
                </a:ln>
                <a:solidFill>
                  <a:srgbClr val="D34817">
                    <a:lumMod val="60000"/>
                    <a:lumOff val="40000"/>
                  </a:srgbClr>
                </a:solidFill>
                <a:effectLst/>
                <a:uLnTx/>
                <a:uFillTx/>
                <a:latin typeface="Century Schoolbook" panose="020406040505050203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sl-SI" sz="3600" b="0" i="0" u="none" strike="noStrike" kern="1200" cap="none" spc="0" normalizeH="0" baseline="0" noProof="0">
              <a:ln>
                <a:noFill/>
              </a:ln>
              <a:solidFill>
                <a:srgbClr val="D34817">
                  <a:lumMod val="60000"/>
                  <a:lumOff val="40000"/>
                </a:srgbClr>
              </a:solidFill>
              <a:effectLst/>
              <a:uLnTx/>
              <a:uFillTx/>
              <a:latin typeface="Century Schoolbook" panose="02040604050505020304"/>
              <a:ea typeface="+mn-ea"/>
              <a:cs typeface="+mn-cs"/>
            </a:endParaRPr>
          </a:p>
        </p:txBody>
      </p:sp>
      <mc:AlternateContent xmlns:mc="http://schemas.openxmlformats.org/markup-compatibility/2006" xmlns:a14="http://schemas.microsoft.com/office/drawing/2010/main">
        <mc:Choice Requires="a14">
          <p:sp>
            <p:nvSpPr>
              <p:cNvPr id="4" name="PoljeZBesedilom 3"/>
              <p:cNvSpPr txBox="1"/>
              <p:nvPr/>
            </p:nvSpPr>
            <p:spPr>
              <a:xfrm>
                <a:off x="1185228" y="1135119"/>
                <a:ext cx="2813894" cy="837665"/>
              </a:xfrm>
              <a:prstGeom prst="rect">
                <a:avLst/>
              </a:prstGeom>
              <a:solidFill>
                <a:schemeClr val="accent1">
                  <a:lumMod val="60000"/>
                  <a:lumOff val="40000"/>
                </a:schemeClr>
              </a:solidFill>
              <a:ln>
                <a:solidFill>
                  <a:schemeClr val="accent2"/>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nary>
                        <m:naryPr>
                          <m:chr m:val="∑"/>
                          <m:subHide m:val="on"/>
                          <m:supHide m:val="on"/>
                          <m:ctrlP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naryPr>
                        <m:sub/>
                        <m:sup/>
                        <m:e>
                          <m:sSub>
                            <m:sSubPr>
                              <m:ctrlP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Pr>
                            <m:e>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𝑭</m:t>
                              </m:r>
                            </m:e>
                            <m:sub>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𝒊𝒙</m:t>
                              </m:r>
                            </m:sub>
                          </m:s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
                            <m:sSubPr>
                              <m:ctrlP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𝑭</m:t>
                              </m:r>
                            </m:e>
                            <m: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𝑵</m:t>
                              </m:r>
                            </m:sub>
                          </m:s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𝟎</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 </m:t>
                          </m:r>
                          <m:sSub>
                            <m:sSubPr>
                              <m:ctrlP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ctrlPr>
                            </m:sSubPr>
                            <m:e>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𝑭</m:t>
                              </m:r>
                            </m:e>
                            <m: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𝑵</m:t>
                              </m:r>
                            </m:sub>
                          </m:sSub>
                        </m:e>
                      </m:nary>
                    </m:oMath>
                  </m:oMathPara>
                </a14:m>
                <a:endParaRPr kumimoji="0" lang="sl-SI" sz="2000" b="0" i="0" u="none" strike="noStrike" kern="1200" cap="none" spc="0" normalizeH="0" baseline="0" noProof="0" dirty="0">
                  <a:ln>
                    <a:noFill/>
                  </a:ln>
                  <a:solidFill>
                    <a:prstClr val="black"/>
                  </a:solidFill>
                  <a:effectLst/>
                  <a:uLnTx/>
                  <a:uFillTx/>
                  <a:latin typeface="Century Schoolbook" panose="02040604050505020304"/>
                  <a:ea typeface="+mn-ea"/>
                  <a:cs typeface="+mn-cs"/>
                </a:endParaRPr>
              </a:p>
            </p:txBody>
          </p:sp>
        </mc:Choice>
        <mc:Fallback xmlns="">
          <p:sp>
            <p:nvSpPr>
              <p:cNvPr id="4" name="PoljeZBesedilom 3"/>
              <p:cNvSpPr txBox="1">
                <a:spLocks noRot="1" noChangeAspect="1" noMove="1" noResize="1" noEditPoints="1" noAdjustHandles="1" noChangeArrowheads="1" noChangeShapeType="1" noTextEdit="1"/>
              </p:cNvSpPr>
              <p:nvPr/>
            </p:nvSpPr>
            <p:spPr>
              <a:xfrm>
                <a:off x="1185228" y="1135119"/>
                <a:ext cx="2813894" cy="837665"/>
              </a:xfrm>
              <a:prstGeom prst="rect">
                <a:avLst/>
              </a:prstGeom>
              <a:blipFill rotWithShape="0">
                <a:blip r:embed="rId3"/>
                <a:stretch>
                  <a:fillRect/>
                </a:stretch>
              </a:blipFill>
              <a:ln>
                <a:solidFill>
                  <a:schemeClr val="accent2"/>
                </a:solidFill>
              </a:ln>
            </p:spPr>
            <p:txBody>
              <a:bodyPr/>
              <a:lstStyle/>
              <a:p>
                <a:r>
                  <a:rPr lang="sl-SI">
                    <a:noFill/>
                  </a:rPr>
                  <a:t> </a:t>
                </a:r>
              </a:p>
            </p:txBody>
          </p:sp>
        </mc:Fallback>
      </mc:AlternateContent>
      <mc:AlternateContent xmlns:mc="http://schemas.openxmlformats.org/markup-compatibility/2006" xmlns:a14="http://schemas.microsoft.com/office/drawing/2010/main">
        <mc:Choice Requires="a14">
          <p:sp>
            <p:nvSpPr>
              <p:cNvPr id="5" name="PoljeZBesedilom 4"/>
              <p:cNvSpPr txBox="1"/>
              <p:nvPr/>
            </p:nvSpPr>
            <p:spPr>
              <a:xfrm>
                <a:off x="7672143" y="1135118"/>
                <a:ext cx="2813894" cy="837665"/>
              </a:xfrm>
              <a:prstGeom prst="rect">
                <a:avLst/>
              </a:prstGeom>
              <a:solidFill>
                <a:schemeClr val="accent1">
                  <a:lumMod val="60000"/>
                  <a:lumOff val="40000"/>
                </a:schemeClr>
              </a:solidFill>
              <a:ln>
                <a:solidFill>
                  <a:schemeClr val="accent2"/>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nary>
                        <m:naryPr>
                          <m:chr m:val="∑"/>
                          <m:subHide m:val="on"/>
                          <m:supHide m:val="on"/>
                          <m:ctrlP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naryPr>
                        <m:sub/>
                        <m:sup/>
                        <m:e>
                          <m:sSub>
                            <m:sSubPr>
                              <m:ctrlP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Pr>
                            <m:e>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𝑭</m:t>
                              </m:r>
                            </m:e>
                            <m:sub>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𝒊</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𝒚</m:t>
                              </m:r>
                            </m:sub>
                          </m:s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
                            <m:sSubPr>
                              <m:ctrlP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𝑭</m:t>
                              </m:r>
                            </m:e>
                            <m: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𝑻</m:t>
                              </m:r>
                            </m:sub>
                          </m:s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𝟎</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 </m:t>
                          </m:r>
                          <m:sSub>
                            <m:sSubPr>
                              <m:ctrlP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ctrlPr>
                            </m:sSubPr>
                            <m:e>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𝑭</m:t>
                              </m:r>
                            </m:e>
                            <m: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𝑻</m:t>
                              </m:r>
                            </m:sub>
                          </m:sSub>
                        </m:e>
                      </m:nary>
                    </m:oMath>
                  </m:oMathPara>
                </a14:m>
                <a:endParaRPr kumimoji="0" lang="sl-SI" sz="2000" b="0" i="0" u="none" strike="noStrike" kern="1200" cap="none" spc="0" normalizeH="0" baseline="0" noProof="0" dirty="0">
                  <a:ln>
                    <a:noFill/>
                  </a:ln>
                  <a:solidFill>
                    <a:prstClr val="black"/>
                  </a:solidFill>
                  <a:effectLst/>
                  <a:uLnTx/>
                  <a:uFillTx/>
                  <a:latin typeface="Century Schoolbook" panose="02040604050505020304"/>
                  <a:ea typeface="+mn-ea"/>
                  <a:cs typeface="+mn-cs"/>
                </a:endParaRPr>
              </a:p>
            </p:txBody>
          </p:sp>
        </mc:Choice>
        <mc:Fallback xmlns="">
          <p:sp>
            <p:nvSpPr>
              <p:cNvPr id="5" name="PoljeZBesedilom 4"/>
              <p:cNvSpPr txBox="1">
                <a:spLocks noRot="1" noChangeAspect="1" noMove="1" noResize="1" noEditPoints="1" noAdjustHandles="1" noChangeArrowheads="1" noChangeShapeType="1" noTextEdit="1"/>
              </p:cNvSpPr>
              <p:nvPr/>
            </p:nvSpPr>
            <p:spPr>
              <a:xfrm>
                <a:off x="7672143" y="1135118"/>
                <a:ext cx="2813894" cy="837665"/>
              </a:xfrm>
              <a:prstGeom prst="rect">
                <a:avLst/>
              </a:prstGeom>
              <a:blipFill rotWithShape="0">
                <a:blip r:embed="rId4"/>
                <a:stretch>
                  <a:fillRect/>
                </a:stretch>
              </a:blipFill>
              <a:ln>
                <a:solidFill>
                  <a:schemeClr val="accent2"/>
                </a:solidFill>
              </a:ln>
            </p:spPr>
            <p:txBody>
              <a:bodyPr/>
              <a:lstStyle/>
              <a:p>
                <a:r>
                  <a:rPr lang="sl-SI">
                    <a:noFill/>
                  </a:rPr>
                  <a:t> </a:t>
                </a:r>
              </a:p>
            </p:txBody>
          </p:sp>
        </mc:Fallback>
      </mc:AlternateContent>
      <mc:AlternateContent xmlns:mc="http://schemas.openxmlformats.org/markup-compatibility/2006" xmlns:a14="http://schemas.microsoft.com/office/drawing/2010/main">
        <mc:Choice Requires="a14">
          <p:sp>
            <p:nvSpPr>
              <p:cNvPr id="6" name="PoljeZBesedilom 5"/>
              <p:cNvSpPr txBox="1"/>
              <p:nvPr/>
            </p:nvSpPr>
            <p:spPr>
              <a:xfrm>
                <a:off x="4244706" y="2205551"/>
                <a:ext cx="3232536" cy="837665"/>
              </a:xfrm>
              <a:prstGeom prst="rect">
                <a:avLst/>
              </a:prstGeom>
              <a:solidFill>
                <a:schemeClr val="accent1">
                  <a:lumMod val="60000"/>
                  <a:lumOff val="40000"/>
                </a:schemeClr>
              </a:solidFill>
              <a:ln>
                <a:solidFill>
                  <a:schemeClr val="accent2"/>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nary>
                        <m:naryPr>
                          <m:chr m:val="∑"/>
                          <m:subHide m:val="on"/>
                          <m:supHide m:val="on"/>
                          <m:ctrlP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naryPr>
                        <m:sub/>
                        <m:sup/>
                        <m:e>
                          <m:sSub>
                            <m:sSubPr>
                              <m:ctrlP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Pr>
                            <m:e>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𝑴</m:t>
                              </m:r>
                            </m:e>
                            <m:sub>
                              <m:r>
                                <a:rPr kumimoji="0" lang="sl-SI"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𝒊𝒙</m:t>
                              </m:r>
                            </m:sub>
                          </m:s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b>
                            <m:sSubPr>
                              <m:ctrlP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bPr>
                            <m:e>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𝑴</m:t>
                              </m:r>
                            </m:e>
                            <m: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𝒙</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ub>
                          </m:s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𝟎</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 </m:t>
                          </m:r>
                          <m:sSub>
                            <m:sSubPr>
                              <m:ctrlP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ctrlPr>
                            </m:sSubPr>
                            <m:e>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𝑴</m:t>
                              </m:r>
                            </m:e>
                            <m:sub>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𝒙</m:t>
                              </m:r>
                              <m:r>
                                <a:rPr kumimoji="0" lang="sl-SI" sz="2000" b="1"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m:t>
                              </m:r>
                            </m:sub>
                          </m:sSub>
                        </m:e>
                      </m:nary>
                    </m:oMath>
                  </m:oMathPara>
                </a14:m>
                <a:endParaRPr kumimoji="0" lang="sl-SI" sz="2000" b="0" i="0" u="none" strike="noStrike" kern="1200" cap="none" spc="0" normalizeH="0" baseline="0" noProof="0" dirty="0">
                  <a:ln>
                    <a:noFill/>
                  </a:ln>
                  <a:solidFill>
                    <a:prstClr val="black"/>
                  </a:solidFill>
                  <a:effectLst/>
                  <a:uLnTx/>
                  <a:uFillTx/>
                  <a:latin typeface="Century Schoolbook" panose="02040604050505020304"/>
                  <a:ea typeface="+mn-ea"/>
                  <a:cs typeface="+mn-cs"/>
                </a:endParaRPr>
              </a:p>
            </p:txBody>
          </p:sp>
        </mc:Choice>
        <mc:Fallback xmlns="">
          <p:sp>
            <p:nvSpPr>
              <p:cNvPr id="6" name="PoljeZBesedilom 5"/>
              <p:cNvSpPr txBox="1">
                <a:spLocks noRot="1" noChangeAspect="1" noMove="1" noResize="1" noEditPoints="1" noAdjustHandles="1" noChangeArrowheads="1" noChangeShapeType="1" noTextEdit="1"/>
              </p:cNvSpPr>
              <p:nvPr/>
            </p:nvSpPr>
            <p:spPr>
              <a:xfrm>
                <a:off x="4244706" y="2205551"/>
                <a:ext cx="3232536" cy="837665"/>
              </a:xfrm>
              <a:prstGeom prst="rect">
                <a:avLst/>
              </a:prstGeom>
              <a:blipFill rotWithShape="0">
                <a:blip r:embed="rId5"/>
                <a:stretch>
                  <a:fillRect/>
                </a:stretch>
              </a:blipFill>
              <a:ln>
                <a:solidFill>
                  <a:schemeClr val="accent2"/>
                </a:solidFill>
              </a:ln>
            </p:spPr>
            <p:txBody>
              <a:bodyPr/>
              <a:lstStyle/>
              <a:p>
                <a:r>
                  <a:rPr lang="sl-SI">
                    <a:noFill/>
                  </a:rPr>
                  <a:t> </a:t>
                </a:r>
              </a:p>
            </p:txBody>
          </p:sp>
        </mc:Fallback>
      </mc:AlternateContent>
    </p:spTree>
    <p:extLst>
      <p:ext uri="{BB962C8B-B14F-4D97-AF65-F5344CB8AC3E}">
        <p14:creationId xmlns:p14="http://schemas.microsoft.com/office/powerpoint/2010/main" val="1754436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Označba mesta vsebine 2"/>
              <p:cNvSpPr>
                <a:spLocks noGrp="1"/>
              </p:cNvSpPr>
              <p:nvPr>
                <p:ph idx="1"/>
              </p:nvPr>
            </p:nvSpPr>
            <p:spPr>
              <a:xfrm>
                <a:off x="815249" y="308472"/>
                <a:ext cx="10091450" cy="6235547"/>
              </a:xfrm>
            </p:spPr>
            <p:txBody>
              <a:bodyPr>
                <a:normAutofit/>
              </a:bodyPr>
              <a:lstStyle/>
              <a:p>
                <a:pPr marL="0" indent="0">
                  <a:buNone/>
                </a:pPr>
                <a:r>
                  <a:rPr lang="sl-SI" b="1" dirty="0"/>
                  <a:t>Potek notranjih sil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a:solidFill>
                              <a:schemeClr val="tx2"/>
                            </a:solidFill>
                            <a:latin typeface="Cambria Math" panose="02040503050406030204" pitchFamily="18" charset="0"/>
                          </a:rPr>
                          <m:t>𝑭</m:t>
                        </m:r>
                      </m:e>
                      <m:sub>
                        <m:r>
                          <a:rPr lang="sl-SI" b="1" i="1">
                            <a:solidFill>
                              <a:schemeClr val="tx2"/>
                            </a:solidFill>
                            <a:latin typeface="Cambria Math" panose="02040503050406030204" pitchFamily="18" charset="0"/>
                          </a:rPr>
                          <m:t>𝑵</m:t>
                        </m:r>
                      </m:sub>
                    </m:sSub>
                  </m:oMath>
                </a14:m>
                <a:r>
                  <a:rPr lang="sl-SI" b="1" dirty="0">
                    <a:solidFill>
                      <a:schemeClr val="tx2"/>
                    </a:solidFill>
                  </a:rPr>
                  <a:t> in </a:t>
                </a:r>
                <a14:m>
                  <m:oMath xmlns:m="http://schemas.openxmlformats.org/officeDocument/2006/math">
                    <m:sSub>
                      <m:sSubPr>
                        <m:ctrlPr>
                          <a:rPr lang="sl-SI" b="1" i="1">
                            <a:solidFill>
                              <a:schemeClr val="tx2"/>
                            </a:solidFill>
                            <a:latin typeface="Cambria Math" panose="02040503050406030204" pitchFamily="18" charset="0"/>
                          </a:rPr>
                        </m:ctrlPr>
                      </m:sSubPr>
                      <m:e>
                        <m:r>
                          <a:rPr lang="sl-SI" b="1" i="1">
                            <a:solidFill>
                              <a:schemeClr val="tx2"/>
                            </a:solidFill>
                            <a:latin typeface="Cambria Math" panose="02040503050406030204" pitchFamily="18" charset="0"/>
                          </a:rPr>
                          <m:t>𝑭</m:t>
                        </m:r>
                      </m:e>
                      <m:sub>
                        <m:r>
                          <a:rPr lang="sl-SI" b="1" i="1">
                            <a:solidFill>
                              <a:schemeClr val="tx2"/>
                            </a:solidFill>
                            <a:latin typeface="Cambria Math" panose="02040503050406030204" pitchFamily="18" charset="0"/>
                          </a:rPr>
                          <m:t>𝑻</m:t>
                        </m:r>
                      </m:sub>
                    </m:sSub>
                  </m:oMath>
                </a14:m>
                <a:r>
                  <a:rPr lang="sl-SI" b="1" dirty="0"/>
                  <a:t> ter upogibnega momenta </a:t>
                </a:r>
                <a14:m>
                  <m:oMath xmlns:m="http://schemas.openxmlformats.org/officeDocument/2006/math">
                    <m:sSub>
                      <m:sSubPr>
                        <m:ctrlPr>
                          <a:rPr lang="sl-SI" b="1" i="1">
                            <a:latin typeface="Cambria Math" panose="02040503050406030204" pitchFamily="18" charset="0"/>
                          </a:rPr>
                        </m:ctrlPr>
                      </m:sSubPr>
                      <m:e>
                        <m:r>
                          <a:rPr lang="sl-SI" b="1" i="1">
                            <a:latin typeface="Cambria Math" panose="02040503050406030204" pitchFamily="18" charset="0"/>
                          </a:rPr>
                          <m:t>𝑴</m:t>
                        </m:r>
                      </m:e>
                      <m:sub>
                        <m:r>
                          <a:rPr lang="sl-SI" b="1" i="1">
                            <a:latin typeface="Cambria Math" panose="02040503050406030204" pitchFamily="18" charset="0"/>
                          </a:rPr>
                          <m:t>(</m:t>
                        </m:r>
                        <m:r>
                          <a:rPr lang="sl-SI" b="1" i="1">
                            <a:latin typeface="Cambria Math" panose="02040503050406030204" pitchFamily="18" charset="0"/>
                          </a:rPr>
                          <m:t>𝒙</m:t>
                        </m:r>
                        <m:r>
                          <a:rPr lang="sl-SI" b="1" i="1">
                            <a:latin typeface="Cambria Math" panose="02040503050406030204" pitchFamily="18" charset="0"/>
                          </a:rPr>
                          <m:t>)</m:t>
                        </m:r>
                      </m:sub>
                    </m:sSub>
                  </m:oMath>
                </a14:m>
                <a:r>
                  <a:rPr lang="sl-SI" b="1" dirty="0"/>
                  <a:t> pregledno prikažemo v diagramih, ki jih rišemo za posamezna polja vzdolž osi nosilca. </a:t>
                </a:r>
              </a:p>
              <a:p>
                <a:pPr marL="0" indent="0">
                  <a:buNone/>
                </a:pPr>
                <a:r>
                  <a:rPr lang="sl-SI" b="1" dirty="0"/>
                  <a:t> </a:t>
                </a:r>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a:p>
                <a:pPr marL="0" indent="0">
                  <a:buNone/>
                </a:pPr>
                <a:endParaRPr lang="sl-SI" b="1" dirty="0"/>
              </a:p>
            </p:txBody>
          </p:sp>
        </mc:Choice>
        <mc:Fallback xmlns="">
          <p:sp>
            <p:nvSpPr>
              <p:cNvPr id="3" name="Označba mesta vsebine 2"/>
              <p:cNvSpPr>
                <a:spLocks noGrp="1" noRot="1" noChangeAspect="1" noMove="1" noResize="1" noEditPoints="1" noAdjustHandles="1" noChangeArrowheads="1" noChangeShapeType="1" noTextEdit="1"/>
              </p:cNvSpPr>
              <p:nvPr>
                <p:ph idx="1"/>
              </p:nvPr>
            </p:nvSpPr>
            <p:spPr>
              <a:xfrm>
                <a:off x="815249" y="308472"/>
                <a:ext cx="10091450" cy="6235547"/>
              </a:xfrm>
              <a:blipFill rotWithShape="0">
                <a:blip r:embed="rId2"/>
                <a:stretch>
                  <a:fillRect l="-665" t="-881"/>
                </a:stretch>
              </a:blipFill>
            </p:spPr>
            <p:txBody>
              <a:bodyPr/>
              <a:lstStyle/>
              <a:p>
                <a:r>
                  <a:rPr lang="sl-SI">
                    <a:noFill/>
                  </a:rPr>
                  <a:t> </a:t>
                </a:r>
              </a:p>
            </p:txBody>
          </p:sp>
        </mc:Fallback>
      </mc:AlternateContent>
      <p:sp>
        <p:nvSpPr>
          <p:cNvPr id="2" name="Označba mesta številke diapozitiva 1"/>
          <p:cNvSpPr>
            <a:spLocks noGrp="1"/>
          </p:cNvSpPr>
          <p:nvPr>
            <p:ph type="sldNum" sz="quarter" idx="12"/>
          </p:nvPr>
        </p:nvSpPr>
        <p:spPr/>
        <p:txBody>
          <a:bodyPr>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173A467-C450-4630-8011-AFCFCC803065}" type="slidenum">
              <a:rPr kumimoji="0" lang="sl-SI" sz="3600" b="0" i="0" u="none" strike="noStrike" kern="1200" cap="none" spc="0" normalizeH="0" baseline="0" noProof="0" smtClean="0">
                <a:ln>
                  <a:noFill/>
                </a:ln>
                <a:solidFill>
                  <a:srgbClr val="D34817">
                    <a:lumMod val="60000"/>
                    <a:lumOff val="40000"/>
                  </a:srgbClr>
                </a:solidFill>
                <a:effectLst/>
                <a:uLnTx/>
                <a:uFillTx/>
                <a:latin typeface="Century Schoolbook" panose="020406040505050203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sl-SI" sz="3600" b="0" i="0" u="none" strike="noStrike" kern="1200" cap="none" spc="0" normalizeH="0" baseline="0" noProof="0">
              <a:ln>
                <a:noFill/>
              </a:ln>
              <a:solidFill>
                <a:srgbClr val="D34817">
                  <a:lumMod val="60000"/>
                  <a:lumOff val="40000"/>
                </a:srgbClr>
              </a:solidFill>
              <a:effectLst/>
              <a:uLnTx/>
              <a:uFillTx/>
              <a:latin typeface="Century Schoolbook" panose="02040604050505020304"/>
              <a:ea typeface="+mn-ea"/>
              <a:cs typeface="+mn-cs"/>
            </a:endParaRPr>
          </a:p>
        </p:txBody>
      </p:sp>
      <p:pic>
        <p:nvPicPr>
          <p:cNvPr id="4" name="Slika 3"/>
          <p:cNvPicPr>
            <a:picLocks noChangeAspect="1"/>
          </p:cNvPicPr>
          <p:nvPr/>
        </p:nvPicPr>
        <p:blipFill>
          <a:blip r:embed="rId3"/>
          <a:stretch>
            <a:fillRect/>
          </a:stretch>
        </p:blipFill>
        <p:spPr>
          <a:xfrm>
            <a:off x="2776882" y="1368750"/>
            <a:ext cx="5990452" cy="5397175"/>
          </a:xfrm>
          <a:prstGeom prst="rect">
            <a:avLst/>
          </a:prstGeom>
        </p:spPr>
      </p:pic>
    </p:spTree>
    <p:extLst>
      <p:ext uri="{BB962C8B-B14F-4D97-AF65-F5344CB8AC3E}">
        <p14:creationId xmlns:p14="http://schemas.microsoft.com/office/powerpoint/2010/main" val="374207782"/>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iew">
  <a:themeElements>
    <a:clrScheme name="View">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566</Words>
  <Application>Microsoft Office PowerPoint</Application>
  <PresentationFormat>Širokozaslonsko</PresentationFormat>
  <Paragraphs>62</Paragraphs>
  <Slides>5</Slides>
  <Notes>0</Notes>
  <HiddenSlides>0</HiddenSlides>
  <MMClips>0</MMClips>
  <ScaleCrop>false</ScaleCrop>
  <HeadingPairs>
    <vt:vector size="6" baseType="variant">
      <vt:variant>
        <vt:lpstr>Uporabljene pisave</vt:lpstr>
      </vt:variant>
      <vt:variant>
        <vt:i4>6</vt:i4>
      </vt:variant>
      <vt:variant>
        <vt:lpstr>Tema</vt:lpstr>
      </vt:variant>
      <vt:variant>
        <vt:i4>2</vt:i4>
      </vt:variant>
      <vt:variant>
        <vt:lpstr>Naslovi diapozitivov</vt:lpstr>
      </vt:variant>
      <vt:variant>
        <vt:i4>5</vt:i4>
      </vt:variant>
    </vt:vector>
  </HeadingPairs>
  <TitlesOfParts>
    <vt:vector size="13" baseType="lpstr">
      <vt:lpstr>Arial</vt:lpstr>
      <vt:lpstr>Calibri</vt:lpstr>
      <vt:lpstr>Calibri Light</vt:lpstr>
      <vt:lpstr>Cambria Math</vt:lpstr>
      <vt:lpstr>Century Schoolbook</vt:lpstr>
      <vt:lpstr>Wingdings 2</vt:lpstr>
      <vt:lpstr>Officeova tema</vt:lpstr>
      <vt:lpstr>View</vt:lpstr>
      <vt:lpstr>1.6.2 Postopek obravnavanja nosilcev</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3.2.2 Sestavljanje sil – rezultanta dveh in več vzporednih sil</dc:title>
  <dc:creator>Vouk, Gaja</dc:creator>
  <cp:lastModifiedBy>Vouk, Gaja</cp:lastModifiedBy>
  <cp:revision>7</cp:revision>
  <dcterms:created xsi:type="dcterms:W3CDTF">2022-02-07T18:07:31Z</dcterms:created>
  <dcterms:modified xsi:type="dcterms:W3CDTF">2022-02-07T18:35:57Z</dcterms:modified>
</cp:coreProperties>
</file>