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34"/>
  </p:notesMasterIdLst>
  <p:sldIdLst>
    <p:sldId id="257" r:id="rId3"/>
    <p:sldId id="334" r:id="rId4"/>
    <p:sldId id="335" r:id="rId5"/>
    <p:sldId id="336" r:id="rId6"/>
    <p:sldId id="337" r:id="rId7"/>
    <p:sldId id="338" r:id="rId8"/>
    <p:sldId id="339" r:id="rId9"/>
    <p:sldId id="375" r:id="rId10"/>
    <p:sldId id="377" r:id="rId11"/>
    <p:sldId id="386" r:id="rId12"/>
    <p:sldId id="376" r:id="rId13"/>
    <p:sldId id="378" r:id="rId14"/>
    <p:sldId id="379" r:id="rId15"/>
    <p:sldId id="381" r:id="rId16"/>
    <p:sldId id="385" r:id="rId17"/>
    <p:sldId id="384" r:id="rId18"/>
    <p:sldId id="383" r:id="rId19"/>
    <p:sldId id="382" r:id="rId20"/>
    <p:sldId id="380" r:id="rId21"/>
    <p:sldId id="387" r:id="rId22"/>
    <p:sldId id="371" r:id="rId23"/>
    <p:sldId id="372" r:id="rId24"/>
    <p:sldId id="373" r:id="rId25"/>
    <p:sldId id="363" r:id="rId26"/>
    <p:sldId id="364" r:id="rId27"/>
    <p:sldId id="365" r:id="rId28"/>
    <p:sldId id="366" r:id="rId29"/>
    <p:sldId id="367" r:id="rId30"/>
    <p:sldId id="368" r:id="rId31"/>
    <p:sldId id="369" r:id="rId32"/>
    <p:sldId id="388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83E68-996F-4429-86B0-2B94A5F93DE6}" type="datetimeFigureOut">
              <a:rPr lang="en-US" smtClean="0"/>
              <a:t>2/23/2023</a:t>
            </a:fld>
            <a:endParaRPr lang="en-US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85C6B-A76C-440B-BB28-AF20F26AB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2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 altLang="sl-SI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 altLang="sl-SI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 altLang="sl-SI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9" y="2640"/>
                <a:ext cx="335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sl-SI" altLang="sl-SI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sl-SI" altLang="sl-SI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sl-SI" altLang="sl-SI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sl-SI" altLang="sl-SI">
                <a:solidFill>
                  <a:srgbClr val="000000"/>
                </a:solidFill>
              </a:endParaRPr>
            </a:p>
          </p:txBody>
        </p:sp>
      </p:grpSp>
      <p:sp>
        <p:nvSpPr>
          <p:cNvPr id="6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 altLang="sl-SI" noProof="0"/>
              <a:t>Click to edit Master title style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sl-SI" altLang="sl-SI" noProof="0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sl-SI" altLang="sl-SI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sl-SI" altLang="sl-SI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2295EE6-B847-468F-8D9D-F8BE4F4FE97D}" type="slidenum">
              <a:rPr lang="sl-SI" altLang="sl-SI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62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B10C5-0B99-487B-A84D-C8D931CB85BD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303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A06C-13B6-4D3F-9A3B-0F6131C27E7A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59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slov, vsebina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C0C29-061C-43BB-960A-18C5B48DF471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94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Naslov, 2 vsebini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6A99C-5E4B-48B6-B39F-D0EEE0B057D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010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1C1C1C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1C1C1C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CDB4A6-FD50-4C85-A14F-070E87C48898}" type="slidenum">
              <a:rPr lang="sl-SI" altLang="sl-SI" smtClean="0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88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C6E731-5680-483D-9C25-CFCCECED648C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181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3F8C29-A357-4B7F-AE69-CF9127F7886D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870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A3568D-2CD1-4874-83AF-5ECE8785E036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312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99BA99-FA79-4473-B8F5-5D4225DE3CC8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83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26A95A-0D64-4004-A639-3771A5521EE7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9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29318-E937-487C-916F-373A03FE9CD6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989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D51AC4-8A61-432E-8C92-1BE5A6AF0BA2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12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A9F8D2-F4C5-4034-9301-EF514E72A170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8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BF6B66-E95D-41FC-9207-A11C80F70487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96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479B6E-D8BF-4046-AD97-E90327E5AC0C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561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F90ED5-E40C-41E9-B073-5F1C82E2D66C}" type="slidenum">
              <a:rPr lang="sl-SI" altLang="sl-SI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28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slov, vsebina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7E068-9F73-4929-AE27-78AD13D3A38B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845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Naslov in diagram ali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6B6D2BE-4E64-4EFB-A0E0-1DC5E712B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556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585CB-4927-4C6E-908E-0A1FEAA51D65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36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58FE5-2A9E-4125-A7CE-C42BC386C94F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3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7395E-345B-4E19-8D36-2D1CFCACA7A2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537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81AE4-2E62-43C0-9312-438F9D3EDF9B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000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78C91-C714-431E-B9B8-25980F8E05A9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98003-1FCB-416F-B13D-DFFE3C7BDB73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88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14C95-3569-490D-B855-EADC1A849E9F}" type="slidenum">
              <a:rPr lang="sl-SI" altLang="sl-SI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1" lang="sl-SI" altLang="sl-SI" sz="240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Click to edit Master text styles</a:t>
            </a:r>
          </a:p>
          <a:p>
            <a:pPr lvl="1"/>
            <a:r>
              <a:rPr lang="sl-SI" altLang="sl-SI"/>
              <a:t>Second level</a:t>
            </a:r>
          </a:p>
          <a:p>
            <a:pPr lvl="2"/>
            <a:r>
              <a:rPr lang="sl-SI" altLang="sl-SI"/>
              <a:t>Third level</a:t>
            </a:r>
          </a:p>
          <a:p>
            <a:pPr lvl="3"/>
            <a:r>
              <a:rPr lang="sl-SI" altLang="sl-SI"/>
              <a:t>Fourth level</a:t>
            </a:r>
          </a:p>
          <a:p>
            <a:pPr lvl="4"/>
            <a:r>
              <a:rPr lang="sl-SI" altLang="sl-SI"/>
              <a:t>Fifth level</a:t>
            </a:r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13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75F2A8-52F2-44F1-A61D-74359DD05A37}" type="slidenum">
              <a:rPr lang="sl-SI" altLang="sl-SI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sl-SI" altLang="sl-SI">
              <a:solidFill>
                <a:srgbClr val="000000"/>
              </a:solidFill>
            </a:endParaRPr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55658B-6382-4EC2-8BD1-3363C3FAE4D2}" type="slidenum">
              <a:rPr lang="sl-SI" altLang="sl-SI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sl-SI" altLang="sl-SI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ive.euronext.com/en/product/equities/FR0000120644-XPAR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Danone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actimel.s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youtube.com/watch?v=tNzCSkVXpVA" TargetMode="External"/><Relationship Id="rId10" Type="http://schemas.openxmlformats.org/officeDocument/2006/relationships/hyperlink" Target="https://www.youtube.com/shorts/U8tsAoqNxUI" TargetMode="External"/><Relationship Id="rId4" Type="http://schemas.openxmlformats.org/officeDocument/2006/relationships/hyperlink" Target="https://www.danone.com/en.html" TargetMode="External"/><Relationship Id="rId9" Type="http://schemas.openxmlformats.org/officeDocument/2006/relationships/hyperlink" Target="https://www.youtube.com/shorts/hqi3PmD3JE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4" Type="http://schemas.openxmlformats.org/officeDocument/2006/relationships/hyperlink" Target="http://www.youtube.com/watch?v=b1LhvnSzIb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t_3qPo45PyM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5219700" y="2492375"/>
            <a:ext cx="3529013" cy="1055688"/>
          </a:xfrm>
        </p:spPr>
        <p:txBody>
          <a:bodyPr/>
          <a:lstStyle/>
          <a:p>
            <a:pPr eaLnBrk="1" hangingPunct="1"/>
            <a:r>
              <a:rPr lang="sl-SI" altLang="sl-SI" dirty="0"/>
              <a:t>EMP in EKP</a:t>
            </a:r>
          </a:p>
        </p:txBody>
      </p:sp>
      <p:pic>
        <p:nvPicPr>
          <p:cNvPr id="307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>
          <a:xfrm>
            <a:off x="26450" y="167114"/>
            <a:ext cx="1959992" cy="1870306"/>
          </a:xfrm>
        </p:spPr>
      </p:pic>
      <p:sp>
        <p:nvSpPr>
          <p:cNvPr id="307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831952" y="1916832"/>
            <a:ext cx="6255296" cy="472365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sl-SI" altLang="sl-SI" sz="2800" dirty="0"/>
          </a:p>
          <a:p>
            <a:pPr eaLnBrk="1" hangingPunct="1">
              <a:buFont typeface="Wingdings" pitchFamily="2" charset="2"/>
              <a:buNone/>
            </a:pPr>
            <a:endParaRPr lang="sl-SI" altLang="sl-SI" sz="2800" dirty="0"/>
          </a:p>
          <a:p>
            <a:pPr eaLnBrk="1" hangingPunct="1">
              <a:buFont typeface="Wingdings" pitchFamily="2" charset="2"/>
              <a:buNone/>
            </a:pPr>
            <a:endParaRPr lang="sl-SI" altLang="sl-SI" sz="2800" dirty="0"/>
          </a:p>
          <a:p>
            <a:pPr eaLnBrk="1" hangingPunct="1">
              <a:buFont typeface="Wingdings" pitchFamily="2" charset="2"/>
              <a:buNone/>
            </a:pPr>
            <a:r>
              <a:rPr lang="sl-SI" altLang="sl-SI" b="1" dirty="0"/>
              <a:t>6. predavanja</a:t>
            </a:r>
            <a:r>
              <a:rPr lang="sl-SI" altLang="sl-SI" sz="2800" dirty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sl-SI" altLang="sl-SI" sz="2800" dirty="0"/>
              <a:t>gradivo do </a:t>
            </a:r>
            <a:r>
              <a:rPr lang="sl-SI" altLang="sl-SI" sz="2800" dirty="0" err="1"/>
              <a:t>str.37</a:t>
            </a:r>
            <a:endParaRPr lang="sl-SI" altLang="sl-SI" sz="2800" dirty="0">
              <a:solidFill>
                <a:srgbClr val="6600CC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l-SI" altLang="sl-SI" sz="1800" dirty="0">
                <a:solidFill>
                  <a:srgbClr val="6600CC"/>
                </a:solidFill>
              </a:rPr>
              <a:t>mag. Vesna LOBOREC</a:t>
            </a:r>
          </a:p>
          <a:p>
            <a:pPr eaLnBrk="1" hangingPunct="1">
              <a:buFont typeface="Wingdings" pitchFamily="2" charset="2"/>
              <a:buNone/>
            </a:pPr>
            <a:r>
              <a:rPr lang="sl-SI" altLang="sl-SI" sz="1800" u="sng" dirty="0" err="1">
                <a:solidFill>
                  <a:schemeClr val="tx2"/>
                </a:solidFill>
              </a:rPr>
              <a:t>vesna.loborec@bic</a:t>
            </a:r>
            <a:r>
              <a:rPr lang="sl-SI" altLang="sl-SI" sz="1800" u="sng" dirty="0">
                <a:solidFill>
                  <a:schemeClr val="tx2"/>
                </a:solidFill>
              </a:rPr>
              <a:t>-</a:t>
            </a:r>
            <a:r>
              <a:rPr lang="sl-SI" altLang="sl-SI" sz="1800" u="sng" dirty="0" err="1">
                <a:solidFill>
                  <a:schemeClr val="tx2"/>
                </a:solidFill>
              </a:rPr>
              <a:t>lj.si</a:t>
            </a:r>
            <a:endParaRPr lang="sl-SI" altLang="sl-SI" sz="1800" dirty="0"/>
          </a:p>
        </p:txBody>
      </p:sp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3668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09514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320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" t="3159" r="3498"/>
          <a:stretch/>
        </p:blipFill>
        <p:spPr bwMode="auto">
          <a:xfrm>
            <a:off x="13375" y="332656"/>
            <a:ext cx="9130625" cy="6300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83D2111C-010B-4254-9928-E7FEB2C9BDAA}"/>
              </a:ext>
            </a:extLst>
          </p:cNvPr>
          <p:cNvSpPr/>
          <p:nvPr/>
        </p:nvSpPr>
        <p:spPr>
          <a:xfrm>
            <a:off x="420688" y="9490"/>
            <a:ext cx="7679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hlinkClick r:id="rId3"/>
              </a:rPr>
              <a:t>https://live.euronext.com/en/product/equities/FR0000120644-XPAR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0684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404813"/>
            <a:ext cx="5861281" cy="1295673"/>
          </a:xfrm>
        </p:spPr>
        <p:txBody>
          <a:bodyPr>
            <a:normAutofit fontScale="90000"/>
          </a:bodyPr>
          <a:lstStyle/>
          <a:p>
            <a:r>
              <a:rPr lang="sl-SI" altLang="sl-SI" sz="4000" b="1" dirty="0">
                <a:solidFill>
                  <a:srgbClr val="002060"/>
                </a:solidFill>
              </a:rPr>
              <a:t>Značilnosti borznega poslovanja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979712" y="2492896"/>
            <a:ext cx="59584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posli</a:t>
            </a:r>
            <a:r>
              <a:rPr lang="en-US" dirty="0"/>
              <a:t> se </a:t>
            </a:r>
            <a:r>
              <a:rPr lang="en-US" dirty="0" err="1"/>
              <a:t>sklepajo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neprisotno</a:t>
            </a:r>
            <a:r>
              <a:rPr lang="sl-SI" dirty="0"/>
              <a:t> </a:t>
            </a:r>
            <a:r>
              <a:rPr lang="en-US" dirty="0" err="1"/>
              <a:t>vendar</a:t>
            </a:r>
            <a:r>
              <a:rPr lang="en-US" dirty="0"/>
              <a:t> </a:t>
            </a:r>
            <a:r>
              <a:rPr lang="en-US" dirty="0" err="1"/>
              <a:t>nadomestljivo</a:t>
            </a:r>
            <a:r>
              <a:rPr lang="en-US" dirty="0"/>
              <a:t> </a:t>
            </a:r>
            <a:r>
              <a:rPr lang="en-US" dirty="0" err="1"/>
              <a:t>blago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­</a:t>
            </a:r>
            <a:r>
              <a:rPr lang="en-US" dirty="0" err="1"/>
              <a:t>trgovski</a:t>
            </a:r>
            <a:r>
              <a:rPr lang="en-US" dirty="0"/>
              <a:t> </a:t>
            </a:r>
            <a:r>
              <a:rPr lang="en-US" dirty="0" err="1"/>
              <a:t>posli</a:t>
            </a:r>
            <a:r>
              <a:rPr lang="en-US" dirty="0"/>
              <a:t> se </a:t>
            </a:r>
            <a:r>
              <a:rPr lang="en-US" dirty="0" err="1"/>
              <a:t>nanašajo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velike</a:t>
            </a:r>
            <a:r>
              <a:rPr lang="en-US" dirty="0"/>
              <a:t> </a:t>
            </a:r>
            <a:r>
              <a:rPr lang="en-US" dirty="0" err="1"/>
              <a:t>količine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večkratnik</a:t>
            </a:r>
            <a:endParaRPr lang="sl-SI" dirty="0"/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borznih</a:t>
            </a:r>
            <a:r>
              <a:rPr lang="en-US" dirty="0"/>
              <a:t> </a:t>
            </a:r>
            <a:r>
              <a:rPr lang="en-US" dirty="0" err="1"/>
              <a:t>količinskih</a:t>
            </a:r>
            <a:r>
              <a:rPr lang="en-US" dirty="0"/>
              <a:t> </a:t>
            </a:r>
            <a:r>
              <a:rPr lang="en-US" dirty="0" err="1"/>
              <a:t>enot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borzne</a:t>
            </a:r>
            <a:r>
              <a:rPr lang="en-US" dirty="0"/>
              <a:t> </a:t>
            </a:r>
            <a:r>
              <a:rPr lang="en-US" dirty="0" err="1"/>
              <a:t>pogodbe</a:t>
            </a:r>
            <a:r>
              <a:rPr lang="en-US" dirty="0"/>
              <a:t> so </a:t>
            </a:r>
            <a:r>
              <a:rPr lang="en-US" dirty="0" err="1"/>
              <a:t>standardizirane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­</a:t>
            </a:r>
            <a:r>
              <a:rPr lang="en-US" dirty="0" err="1"/>
              <a:t>zahtevane</a:t>
            </a:r>
            <a:r>
              <a:rPr lang="en-US" dirty="0"/>
              <a:t> </a:t>
            </a:r>
            <a:r>
              <a:rPr lang="en-US" dirty="0" err="1"/>
              <a:t>ponudbe</a:t>
            </a:r>
            <a:r>
              <a:rPr lang="en-US" dirty="0"/>
              <a:t> in </a:t>
            </a:r>
            <a:r>
              <a:rPr lang="en-US" dirty="0" err="1"/>
              <a:t>plačane</a:t>
            </a:r>
            <a:r>
              <a:rPr lang="en-US" dirty="0"/>
              <a:t> </a:t>
            </a:r>
            <a:r>
              <a:rPr lang="en-US" dirty="0" err="1"/>
              <a:t>cene</a:t>
            </a:r>
            <a:r>
              <a:rPr lang="en-US" dirty="0"/>
              <a:t> so </a:t>
            </a:r>
            <a:r>
              <a:rPr lang="en-US" dirty="0" err="1"/>
              <a:t>javne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hitro</a:t>
            </a:r>
            <a:r>
              <a:rPr lang="en-US" dirty="0"/>
              <a:t> in </a:t>
            </a:r>
            <a:r>
              <a:rPr lang="en-US" dirty="0" err="1"/>
              <a:t>varno</a:t>
            </a:r>
            <a:r>
              <a:rPr lang="en-US" dirty="0"/>
              <a:t> </a:t>
            </a:r>
            <a:r>
              <a:rPr lang="en-US" dirty="0" err="1"/>
              <a:t>poslovanje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borzi</a:t>
            </a:r>
            <a:r>
              <a:rPr lang="en-US" dirty="0"/>
              <a:t> </a:t>
            </a:r>
            <a:r>
              <a:rPr lang="en-US" dirty="0" err="1"/>
              <a:t>skrbijo</a:t>
            </a:r>
            <a:r>
              <a:rPr lang="en-US" dirty="0"/>
              <a:t> </a:t>
            </a:r>
          </a:p>
          <a:p>
            <a:r>
              <a:rPr lang="sl-SI" dirty="0"/>
              <a:t>      </a:t>
            </a:r>
            <a:r>
              <a:rPr lang="en-US" dirty="0" err="1"/>
              <a:t>borzne</a:t>
            </a:r>
            <a:r>
              <a:rPr lang="en-US" dirty="0"/>
              <a:t> </a:t>
            </a:r>
            <a:r>
              <a:rPr lang="en-US" dirty="0" err="1"/>
              <a:t>institucije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4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359" y="548680"/>
            <a:ext cx="5861281" cy="1295673"/>
          </a:xfrm>
        </p:spPr>
        <p:txBody>
          <a:bodyPr>
            <a:normAutofit/>
          </a:bodyPr>
          <a:lstStyle/>
          <a:p>
            <a:r>
              <a:rPr lang="sl-SI" altLang="sl-SI" sz="4000" b="1" dirty="0">
                <a:solidFill>
                  <a:srgbClr val="002060"/>
                </a:solidFill>
              </a:rPr>
              <a:t>BORZNI POSLI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5047014" y="2655597"/>
            <a:ext cx="390735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b="1" dirty="0" err="1">
                <a:solidFill>
                  <a:srgbClr val="002060"/>
                </a:solidFill>
              </a:rPr>
              <a:t>Terminski</a:t>
            </a:r>
            <a:r>
              <a:rPr lang="en-US" b="1" dirty="0">
                <a:solidFill>
                  <a:srgbClr val="002060"/>
                </a:solidFill>
              </a:rPr>
              <a:t>: </a:t>
            </a:r>
            <a:r>
              <a:rPr lang="en-US" dirty="0" err="1"/>
              <a:t>borzni</a:t>
            </a:r>
            <a:r>
              <a:rPr lang="en-US" dirty="0"/>
              <a:t> </a:t>
            </a:r>
            <a:r>
              <a:rPr lang="en-US" dirty="0" err="1"/>
              <a:t>udeleženci</a:t>
            </a:r>
            <a:r>
              <a:rPr lang="en-US" dirty="0"/>
              <a:t> </a:t>
            </a:r>
            <a:r>
              <a:rPr lang="en-US" dirty="0" err="1"/>
              <a:t>trgujejo</a:t>
            </a:r>
            <a:r>
              <a:rPr lang="en-US" dirty="0"/>
              <a:t> oz. </a:t>
            </a:r>
            <a:r>
              <a:rPr lang="en-US" dirty="0" err="1"/>
              <a:t>sklepajo</a:t>
            </a:r>
            <a:r>
              <a:rPr lang="en-US" dirty="0"/>
              <a:t> </a:t>
            </a:r>
            <a:r>
              <a:rPr lang="en-US" dirty="0" err="1"/>
              <a:t>posel</a:t>
            </a:r>
            <a:r>
              <a:rPr lang="en-US" dirty="0"/>
              <a:t> </a:t>
            </a:r>
            <a:r>
              <a:rPr lang="en-US" dirty="0" err="1"/>
              <a:t>zaradi</a:t>
            </a:r>
            <a:r>
              <a:rPr lang="en-US" dirty="0"/>
              <a:t> </a:t>
            </a:r>
            <a:r>
              <a:rPr lang="en-US" dirty="0" err="1"/>
              <a:t>tega</a:t>
            </a:r>
            <a:r>
              <a:rPr lang="en-US" dirty="0"/>
              <a:t>, da se</a:t>
            </a:r>
            <a:r>
              <a:rPr lang="sl-SI" dirty="0"/>
              <a:t> </a:t>
            </a:r>
            <a:r>
              <a:rPr lang="en-US" dirty="0" err="1"/>
              <a:t>dvigujejo</a:t>
            </a:r>
            <a:r>
              <a:rPr lang="sl-SI" dirty="0"/>
              <a:t> </a:t>
            </a:r>
            <a:r>
              <a:rPr lang="en-US" dirty="0" err="1"/>
              <a:t>cene</a:t>
            </a:r>
            <a:r>
              <a:rPr lang="en-US" dirty="0"/>
              <a:t> </a:t>
            </a:r>
            <a:r>
              <a:rPr lang="en-US" dirty="0" err="1"/>
              <a:t>blaga</a:t>
            </a:r>
            <a:r>
              <a:rPr lang="en-US" dirty="0"/>
              <a:t> oz. </a:t>
            </a:r>
            <a:r>
              <a:rPr lang="en-US" dirty="0" err="1"/>
              <a:t>storitev</a:t>
            </a:r>
            <a:r>
              <a:rPr lang="en-US" dirty="0"/>
              <a:t>,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teh</a:t>
            </a:r>
            <a:r>
              <a:rPr lang="en-US" dirty="0"/>
              <a:t> </a:t>
            </a:r>
            <a:r>
              <a:rPr lang="en-US" dirty="0" err="1"/>
              <a:t>poslih</a:t>
            </a:r>
            <a:r>
              <a:rPr lang="en-US" dirty="0"/>
              <a:t> </a:t>
            </a:r>
            <a:r>
              <a:rPr lang="en-US" dirty="0" err="1"/>
              <a:t>nikoli</a:t>
            </a:r>
            <a:r>
              <a:rPr lang="en-US" dirty="0"/>
              <a:t> ne pride do </a:t>
            </a:r>
            <a:r>
              <a:rPr lang="en-US" dirty="0" err="1"/>
              <a:t>dejanske</a:t>
            </a:r>
            <a:r>
              <a:rPr lang="en-US" dirty="0"/>
              <a:t> </a:t>
            </a:r>
            <a:r>
              <a:rPr lang="en-US" dirty="0" err="1"/>
              <a:t>sklenitve</a:t>
            </a:r>
            <a:r>
              <a:rPr lang="en-US" dirty="0"/>
              <a:t> </a:t>
            </a:r>
            <a:r>
              <a:rPr lang="en-US" dirty="0" err="1"/>
              <a:t>posla</a:t>
            </a:r>
            <a:endParaRPr lang="sl-SI" dirty="0"/>
          </a:p>
          <a:p>
            <a:endParaRPr lang="en-US" dirty="0"/>
          </a:p>
          <a:p>
            <a:r>
              <a:rPr lang="en-US" b="1" dirty="0" err="1">
                <a:solidFill>
                  <a:srgbClr val="002060"/>
                </a:solidFill>
              </a:rPr>
              <a:t>Efektivni</a:t>
            </a:r>
            <a:r>
              <a:rPr lang="en-US" dirty="0"/>
              <a:t>: </a:t>
            </a:r>
            <a:r>
              <a:rPr lang="en-US" dirty="0" err="1"/>
              <a:t>gre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dejansko</a:t>
            </a:r>
            <a:r>
              <a:rPr lang="en-US" dirty="0"/>
              <a:t> </a:t>
            </a:r>
            <a:r>
              <a:rPr lang="en-US" dirty="0" err="1"/>
              <a:t>trgovanje</a:t>
            </a:r>
            <a:r>
              <a:rPr lang="en-US" dirty="0"/>
              <a:t> z </a:t>
            </a:r>
            <a:r>
              <a:rPr lang="en-US" dirty="0" err="1"/>
              <a:t>blagom</a:t>
            </a:r>
            <a:r>
              <a:rPr lang="en-US" dirty="0"/>
              <a:t> – </a:t>
            </a:r>
            <a:r>
              <a:rPr lang="en-US" dirty="0" err="1"/>
              <a:t>efektivni</a:t>
            </a:r>
            <a:r>
              <a:rPr lang="en-US" dirty="0"/>
              <a:t> </a:t>
            </a:r>
            <a:r>
              <a:rPr lang="en-US" dirty="0" err="1"/>
              <a:t>posli</a:t>
            </a:r>
            <a:r>
              <a:rPr lang="en-US" dirty="0"/>
              <a:t> se </a:t>
            </a:r>
            <a:r>
              <a:rPr lang="en-US" dirty="0" err="1"/>
              <a:t>sklenjajo</a:t>
            </a:r>
            <a:r>
              <a:rPr lang="en-US" dirty="0"/>
              <a:t> z</a:t>
            </a:r>
          </a:p>
          <a:p>
            <a:r>
              <a:rPr lang="en-US" dirty="0" err="1"/>
              <a:t>namenom</a:t>
            </a:r>
            <a:r>
              <a:rPr lang="en-US" dirty="0"/>
              <a:t>, da bi </a:t>
            </a:r>
            <a:r>
              <a:rPr lang="en-US" dirty="0" err="1"/>
              <a:t>dejansko</a:t>
            </a:r>
            <a:r>
              <a:rPr lang="en-US" dirty="0"/>
              <a:t> </a:t>
            </a:r>
            <a:r>
              <a:rPr lang="en-US" dirty="0" err="1"/>
              <a:t>prišlo</a:t>
            </a:r>
            <a:r>
              <a:rPr lang="en-US" dirty="0"/>
              <a:t> do </a:t>
            </a:r>
            <a:r>
              <a:rPr lang="en-US" dirty="0" err="1"/>
              <a:t>dobave</a:t>
            </a:r>
            <a:r>
              <a:rPr lang="en-US" dirty="0"/>
              <a:t> in </a:t>
            </a:r>
            <a:r>
              <a:rPr lang="en-US" dirty="0" err="1"/>
              <a:t>prevzema</a:t>
            </a:r>
            <a:r>
              <a:rPr lang="en-US" dirty="0"/>
              <a:t> </a:t>
            </a:r>
            <a:r>
              <a:rPr lang="en-US" dirty="0" err="1"/>
              <a:t>blaga</a:t>
            </a:r>
            <a:endParaRPr lang="sl-SI" dirty="0"/>
          </a:p>
          <a:p>
            <a:endParaRPr lang="sl-SI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6" t="31955" r="7353" b="14955"/>
          <a:stretch/>
        </p:blipFill>
        <p:spPr bwMode="auto">
          <a:xfrm>
            <a:off x="34302" y="2780928"/>
            <a:ext cx="5012713" cy="394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236" y="3849360"/>
            <a:ext cx="1813743" cy="174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20423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359" y="548680"/>
            <a:ext cx="5861281" cy="1295673"/>
          </a:xfrm>
        </p:spPr>
        <p:txBody>
          <a:bodyPr>
            <a:normAutofit fontScale="90000"/>
          </a:bodyPr>
          <a:lstStyle/>
          <a:p>
            <a:r>
              <a:rPr lang="sl-SI" altLang="sl-SI" sz="4000" b="1" dirty="0">
                <a:solidFill>
                  <a:srgbClr val="002060"/>
                </a:solidFill>
              </a:rPr>
              <a:t>Značilnosti mednarodnih blagovnih borz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681563" y="2655597"/>
            <a:ext cx="7272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>
              <a:solidFill>
                <a:prstClr val="black"/>
              </a:solidFill>
            </a:endParaRPr>
          </a:p>
          <a:p>
            <a:endParaRPr lang="sl-SI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</a:rPr>
              <a:t>sklepajo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izključno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terminske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posle</a:t>
            </a:r>
            <a:r>
              <a:rPr lang="en-US" dirty="0">
                <a:solidFill>
                  <a:prstClr val="black"/>
                </a:solidFill>
              </a:rPr>
              <a:t> (</a:t>
            </a:r>
            <a:r>
              <a:rPr lang="en-US" dirty="0" err="1">
                <a:solidFill>
                  <a:prstClr val="black"/>
                </a:solidFill>
              </a:rPr>
              <a:t>špekulativno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poslovanje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prstClr val="black"/>
                </a:solidFill>
              </a:rPr>
              <a:t>efektivne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posle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sklepajo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zunaj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borze</a:t>
            </a:r>
            <a:endParaRPr lang="sl-SI" dirty="0">
              <a:solidFill>
                <a:prstClr val="black"/>
              </a:solidFill>
            </a:endParaRPr>
          </a:p>
          <a:p>
            <a:endParaRPr lang="sl-SI" dirty="0">
              <a:solidFill>
                <a:prstClr val="black"/>
              </a:solidFill>
            </a:endParaRPr>
          </a:p>
          <a:p>
            <a:r>
              <a:rPr lang="en-US" dirty="0" err="1">
                <a:solidFill>
                  <a:prstClr val="black"/>
                </a:solidFill>
              </a:rPr>
              <a:t>Partnerja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nista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vezana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na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pogoje</a:t>
            </a:r>
            <a:r>
              <a:rPr lang="sl-SI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borznih</a:t>
            </a:r>
            <a:r>
              <a:rPr lang="sl-SI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pogodb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sl-SI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Na </a:t>
            </a:r>
            <a:r>
              <a:rPr lang="en-US" dirty="0" err="1">
                <a:solidFill>
                  <a:prstClr val="black"/>
                </a:solidFill>
              </a:rPr>
              <a:t>avkcijah</a:t>
            </a:r>
            <a:r>
              <a:rPr lang="en-US" dirty="0">
                <a:solidFill>
                  <a:prstClr val="black"/>
                </a:solidFill>
              </a:rPr>
              <a:t> se </a:t>
            </a:r>
            <a:r>
              <a:rPr lang="en-US" dirty="0" err="1">
                <a:solidFill>
                  <a:prstClr val="black"/>
                </a:solidFill>
              </a:rPr>
              <a:t>prodaj</a:t>
            </a:r>
            <a:r>
              <a:rPr lang="sl-SI" dirty="0">
                <a:solidFill>
                  <a:prstClr val="black"/>
                </a:solidFill>
              </a:rPr>
              <a:t>a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75188"/>
            <a:ext cx="31337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430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24448"/>
            <a:ext cx="256222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547664" y="2751665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 </a:t>
            </a:r>
            <a:r>
              <a:rPr lang="en-US" dirty="0" err="1"/>
              <a:t>svetu</a:t>
            </a:r>
            <a:r>
              <a:rPr lang="en-US" dirty="0"/>
              <a:t> </a:t>
            </a:r>
            <a:r>
              <a:rPr lang="en-US" dirty="0" err="1"/>
              <a:t>borzništva</a:t>
            </a:r>
            <a:r>
              <a:rPr lang="en-US" dirty="0"/>
              <a:t> </a:t>
            </a:r>
            <a:r>
              <a:rPr lang="en-US" dirty="0" err="1"/>
              <a:t>velja</a:t>
            </a:r>
            <a:r>
              <a:rPr lang="en-US" dirty="0"/>
              <a:t>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nekaj</a:t>
            </a:r>
            <a:r>
              <a:rPr lang="en-US" dirty="0"/>
              <a:t> </a:t>
            </a:r>
            <a:r>
              <a:rPr lang="en-US" dirty="0" err="1"/>
              <a:t>zapovedi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bi se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naj</a:t>
            </a:r>
            <a:r>
              <a:rPr lang="en-US" dirty="0"/>
              <a:t> </a:t>
            </a:r>
            <a:r>
              <a:rPr lang="en-US" dirty="0" err="1"/>
              <a:t>držal</a:t>
            </a:r>
            <a:r>
              <a:rPr lang="en-US" dirty="0"/>
              <a:t> </a:t>
            </a:r>
            <a:r>
              <a:rPr lang="en-US" dirty="0" err="1"/>
              <a:t>vsak</a:t>
            </a:r>
            <a:r>
              <a:rPr lang="en-US" dirty="0"/>
              <a:t> </a:t>
            </a:r>
            <a:r>
              <a:rPr lang="en-US" dirty="0" err="1"/>
              <a:t>borznik</a:t>
            </a:r>
            <a:r>
              <a:rPr lang="en-US" dirty="0"/>
              <a:t> in od</a:t>
            </a:r>
            <a:r>
              <a:rPr lang="sl-SI" dirty="0"/>
              <a:t> </a:t>
            </a:r>
            <a:r>
              <a:rPr lang="en-US" dirty="0" err="1"/>
              <a:t>njih</a:t>
            </a:r>
            <a:r>
              <a:rPr lang="en-US" dirty="0"/>
              <a:t> </a:t>
            </a:r>
            <a:r>
              <a:rPr lang="en-US" dirty="0" err="1"/>
              <a:t>naj</a:t>
            </a:r>
            <a:r>
              <a:rPr lang="en-US" dirty="0"/>
              <a:t> ne bi </a:t>
            </a:r>
            <a:r>
              <a:rPr lang="en-US" dirty="0" err="1"/>
              <a:t>odstopal</a:t>
            </a:r>
            <a:r>
              <a:rPr lang="en-US" dirty="0"/>
              <a:t>, </a:t>
            </a:r>
            <a:r>
              <a:rPr lang="en-US" dirty="0" err="1"/>
              <a:t>kajti</a:t>
            </a:r>
            <a:r>
              <a:rPr lang="en-US" dirty="0"/>
              <a:t> </a:t>
            </a:r>
            <a:r>
              <a:rPr lang="en-US" dirty="0" err="1"/>
              <a:t>vsako</a:t>
            </a:r>
            <a:r>
              <a:rPr lang="en-US" dirty="0"/>
              <a:t> </a:t>
            </a:r>
            <a:r>
              <a:rPr lang="en-US" dirty="0" err="1"/>
              <a:t>odstopanje</a:t>
            </a:r>
            <a:r>
              <a:rPr lang="en-US" dirty="0"/>
              <a:t>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prinese</a:t>
            </a:r>
            <a:r>
              <a:rPr lang="en-US" dirty="0"/>
              <a:t> </a:t>
            </a:r>
            <a:r>
              <a:rPr lang="en-US" dirty="0" err="1"/>
              <a:t>kritične</a:t>
            </a:r>
            <a:r>
              <a:rPr lang="en-US" dirty="0"/>
              <a:t> </a:t>
            </a:r>
            <a:r>
              <a:rPr lang="en-US" dirty="0" err="1"/>
              <a:t>posledice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sl-SI" dirty="0"/>
              <a:t> </a:t>
            </a:r>
            <a:r>
              <a:rPr lang="en-US" dirty="0" err="1"/>
              <a:t>posameznika</a:t>
            </a:r>
            <a:r>
              <a:rPr lang="en-US" dirty="0"/>
              <a:t> (</a:t>
            </a:r>
            <a:r>
              <a:rPr lang="en-US" dirty="0" err="1"/>
              <a:t>vlagatelja</a:t>
            </a:r>
            <a:r>
              <a:rPr lang="en-US" dirty="0"/>
              <a:t>)</a:t>
            </a:r>
            <a:endParaRPr lang="sl-SI" dirty="0"/>
          </a:p>
          <a:p>
            <a:endParaRPr lang="en-US" dirty="0"/>
          </a:p>
          <a:p>
            <a:r>
              <a:rPr lang="en-US" b="1" dirty="0">
                <a:solidFill>
                  <a:srgbClr val="002060"/>
                </a:solidFill>
              </a:rPr>
              <a:t>1.Kupuj, </a:t>
            </a:r>
            <a:r>
              <a:rPr lang="en-US" b="1" dirty="0" err="1">
                <a:solidFill>
                  <a:srgbClr val="002060"/>
                </a:solidFill>
              </a:rPr>
              <a:t>ko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množice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borzi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prodajajo</a:t>
            </a:r>
            <a:r>
              <a:rPr lang="en-US" b="1" dirty="0">
                <a:solidFill>
                  <a:srgbClr val="002060"/>
                </a:solidFill>
              </a:rPr>
              <a:t> in </a:t>
            </a:r>
            <a:r>
              <a:rPr lang="en-US" b="1" dirty="0" err="1">
                <a:solidFill>
                  <a:srgbClr val="002060"/>
                </a:solidFill>
              </a:rPr>
              <a:t>prodajaj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ko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vsi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kupujejo</a:t>
            </a:r>
            <a:endParaRPr lang="sl-SI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2.Ne </a:t>
            </a:r>
            <a:r>
              <a:rPr lang="en-US" b="1" dirty="0" err="1">
                <a:solidFill>
                  <a:srgbClr val="002060"/>
                </a:solidFill>
              </a:rPr>
              <a:t>prodajaj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delnic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če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za</a:t>
            </a:r>
            <a:r>
              <a:rPr lang="en-US" b="1" dirty="0">
                <a:solidFill>
                  <a:srgbClr val="002060"/>
                </a:solidFill>
              </a:rPr>
              <a:t> to </a:t>
            </a:r>
            <a:r>
              <a:rPr lang="en-US" b="1" dirty="0" err="1">
                <a:solidFill>
                  <a:srgbClr val="002060"/>
                </a:solidFill>
              </a:rPr>
              <a:t>nimaš</a:t>
            </a:r>
            <a:r>
              <a:rPr lang="sl-SI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tehtnega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razloga</a:t>
            </a:r>
            <a:endParaRPr lang="sl-SI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3.</a:t>
            </a:r>
            <a:r>
              <a:rPr lang="sl-SI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Čas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za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vstop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borzo</a:t>
            </a:r>
            <a:r>
              <a:rPr lang="en-US" b="1" dirty="0">
                <a:solidFill>
                  <a:srgbClr val="002060"/>
                </a:solidFill>
              </a:rPr>
              <a:t>, je </a:t>
            </a:r>
            <a:r>
              <a:rPr lang="en-US" b="1" dirty="0" err="1">
                <a:solidFill>
                  <a:srgbClr val="002060"/>
                </a:solidFill>
              </a:rPr>
              <a:t>takrat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 dirty="0" err="1">
                <a:solidFill>
                  <a:srgbClr val="002060"/>
                </a:solidFill>
              </a:rPr>
              <a:t>ko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največji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laiki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govorijo</a:t>
            </a:r>
            <a:r>
              <a:rPr lang="en-US" b="1" dirty="0">
                <a:solidFill>
                  <a:srgbClr val="002060"/>
                </a:solidFill>
              </a:rPr>
              <a:t>, da </a:t>
            </a:r>
            <a:r>
              <a:rPr lang="en-US" b="1" dirty="0" err="1">
                <a:solidFill>
                  <a:srgbClr val="002060"/>
                </a:solidFill>
              </a:rPr>
              <a:t>prihaja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zlom</a:t>
            </a:r>
            <a:r>
              <a:rPr lang="sl-SI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borze</a:t>
            </a:r>
            <a:endParaRPr lang="sl-SI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4.Vedno </a:t>
            </a:r>
            <a:r>
              <a:rPr lang="en-US" b="1" dirty="0" err="1">
                <a:solidFill>
                  <a:srgbClr val="002060"/>
                </a:solidFill>
              </a:rPr>
              <a:t>kupuj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lastni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intuiciji</a:t>
            </a:r>
            <a:r>
              <a:rPr lang="en-US" b="1" dirty="0">
                <a:solidFill>
                  <a:srgbClr val="002060"/>
                </a:solidFill>
              </a:rPr>
              <a:t> in ne </a:t>
            </a:r>
            <a:r>
              <a:rPr lang="en-US" b="1" dirty="0" err="1">
                <a:solidFill>
                  <a:srgbClr val="002060"/>
                </a:solidFill>
              </a:rPr>
              <a:t>ko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ti</a:t>
            </a:r>
            <a:r>
              <a:rPr lang="en-US" b="1" dirty="0">
                <a:solidFill>
                  <a:srgbClr val="002060"/>
                </a:solidFill>
              </a:rPr>
              <a:t> to </a:t>
            </a:r>
            <a:r>
              <a:rPr lang="en-US" b="1" dirty="0" err="1">
                <a:solidFill>
                  <a:srgbClr val="002060"/>
                </a:solidFill>
              </a:rPr>
              <a:t>svetujejo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drugi</a:t>
            </a:r>
            <a:endParaRPr lang="sl-SI" b="1" dirty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5.V </a:t>
            </a:r>
            <a:r>
              <a:rPr lang="en-US" b="1" dirty="0" err="1">
                <a:solidFill>
                  <a:srgbClr val="002060"/>
                </a:solidFill>
              </a:rPr>
              <a:t>času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hudih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padcev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borzi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si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privošči</a:t>
            </a:r>
            <a:r>
              <a:rPr lang="en-US" b="1" dirty="0">
                <a:solidFill>
                  <a:srgbClr val="002060"/>
                </a:solidFill>
              </a:rPr>
              <a:t> prost </a:t>
            </a:r>
            <a:r>
              <a:rPr lang="en-US" b="1" dirty="0" err="1">
                <a:solidFill>
                  <a:srgbClr val="002060"/>
                </a:solidFill>
              </a:rPr>
              <a:t>dan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548680"/>
            <a:ext cx="5450920" cy="1295673"/>
          </a:xfrm>
        </p:spPr>
        <p:txBody>
          <a:bodyPr>
            <a:normAutofit fontScale="90000"/>
          </a:bodyPr>
          <a:lstStyle/>
          <a:p>
            <a:r>
              <a:rPr lang="sl-SI" altLang="sl-SI" sz="4000" b="1" dirty="0">
                <a:solidFill>
                  <a:srgbClr val="002060"/>
                </a:solidFill>
              </a:rPr>
              <a:t>ZAPOVEDI V BORZNIŠTVU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95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359" y="548680"/>
            <a:ext cx="5861281" cy="1295673"/>
          </a:xfrm>
        </p:spPr>
        <p:txBody>
          <a:bodyPr>
            <a:normAutofit/>
          </a:bodyPr>
          <a:lstStyle/>
          <a:p>
            <a:r>
              <a:rPr lang="sl-SI" altLang="sl-SI" sz="4000" b="1" dirty="0">
                <a:solidFill>
                  <a:srgbClr val="002060"/>
                </a:solidFill>
              </a:rPr>
              <a:t>Borza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681563" y="2655597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>
              <a:solidFill>
                <a:prstClr val="black"/>
              </a:solidFill>
            </a:endParaRPr>
          </a:p>
          <a:p>
            <a:endParaRPr lang="sl-SI" dirty="0">
              <a:solidFill>
                <a:prstClr val="black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2180824" y="2132856"/>
            <a:ext cx="656763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 </a:t>
            </a:r>
            <a:r>
              <a:rPr lang="en-US" dirty="0" err="1"/>
              <a:t>prvotni</a:t>
            </a:r>
            <a:r>
              <a:rPr lang="en-US" dirty="0"/>
              <a:t> </a:t>
            </a:r>
            <a:r>
              <a:rPr lang="en-US" dirty="0" err="1"/>
              <a:t>fazi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borza</a:t>
            </a:r>
            <a:r>
              <a:rPr lang="en-US" dirty="0"/>
              <a:t> </a:t>
            </a:r>
            <a:r>
              <a:rPr lang="en-US" dirty="0" err="1"/>
              <a:t>mesto</a:t>
            </a:r>
            <a:r>
              <a:rPr lang="en-US" dirty="0"/>
              <a:t> </a:t>
            </a:r>
            <a:r>
              <a:rPr lang="en-US" dirty="0" err="1"/>
              <a:t>kjer</a:t>
            </a:r>
            <a:r>
              <a:rPr lang="en-US" dirty="0"/>
              <a:t> </a:t>
            </a:r>
            <a:r>
              <a:rPr lang="en-US" dirty="0" err="1"/>
              <a:t>sta</a:t>
            </a:r>
            <a:r>
              <a:rPr lang="en-US" dirty="0"/>
              <a:t> se </a:t>
            </a:r>
            <a:r>
              <a:rPr lang="en-US" dirty="0" err="1"/>
              <a:t>srečevala</a:t>
            </a:r>
            <a:r>
              <a:rPr lang="en-US" dirty="0"/>
              <a:t> </a:t>
            </a:r>
            <a:r>
              <a:rPr lang="en-US" dirty="0" err="1"/>
              <a:t>kupec</a:t>
            </a:r>
            <a:r>
              <a:rPr lang="en-US" dirty="0"/>
              <a:t> in </a:t>
            </a:r>
            <a:r>
              <a:rPr lang="en-US" dirty="0" err="1"/>
              <a:t>prodajalec</a:t>
            </a:r>
            <a:r>
              <a:rPr lang="en-US" dirty="0"/>
              <a:t> in med</a:t>
            </a:r>
            <a:r>
              <a:rPr lang="sl-SI" dirty="0"/>
              <a:t> </a:t>
            </a:r>
            <a:r>
              <a:rPr lang="en-US" dirty="0" err="1"/>
              <a:t>seboj</a:t>
            </a:r>
            <a:r>
              <a:rPr lang="en-US" dirty="0"/>
              <a:t> </a:t>
            </a:r>
            <a:r>
              <a:rPr lang="en-US" dirty="0" err="1"/>
              <a:t>vzpostavila</a:t>
            </a:r>
            <a:r>
              <a:rPr lang="en-US" dirty="0"/>
              <a:t> </a:t>
            </a:r>
            <a:r>
              <a:rPr lang="en-US" dirty="0" err="1"/>
              <a:t>neposreden</a:t>
            </a:r>
            <a:r>
              <a:rPr lang="en-US" dirty="0"/>
              <a:t> </a:t>
            </a:r>
            <a:r>
              <a:rPr lang="en-US" dirty="0" err="1"/>
              <a:t>stik</a:t>
            </a:r>
            <a:r>
              <a:rPr lang="en-US" dirty="0"/>
              <a:t> in </a:t>
            </a:r>
            <a:r>
              <a:rPr lang="en-US" dirty="0" err="1"/>
              <a:t>opravila</a:t>
            </a:r>
            <a:r>
              <a:rPr lang="en-US" dirty="0"/>
              <a:t> </a:t>
            </a:r>
            <a:r>
              <a:rPr lang="en-US" dirty="0" err="1"/>
              <a:t>posel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faze, se je pa </a:t>
            </a:r>
            <a:r>
              <a:rPr lang="en-US" dirty="0" err="1"/>
              <a:t>borza</a:t>
            </a:r>
            <a:r>
              <a:rPr lang="en-US" dirty="0"/>
              <a:t> </a:t>
            </a:r>
            <a:r>
              <a:rPr lang="en-US" dirty="0" err="1"/>
              <a:t>vse</a:t>
            </a:r>
            <a:r>
              <a:rPr lang="en-US" dirty="0"/>
              <a:t> </a:t>
            </a:r>
            <a:r>
              <a:rPr lang="en-US" dirty="0" err="1"/>
              <a:t>bolj</a:t>
            </a:r>
            <a:r>
              <a:rPr lang="sl-SI" dirty="0"/>
              <a:t> </a:t>
            </a:r>
            <a:r>
              <a:rPr lang="en-US" dirty="0" err="1"/>
              <a:t>širila</a:t>
            </a:r>
            <a:r>
              <a:rPr lang="en-US" dirty="0"/>
              <a:t> v </a:t>
            </a:r>
            <a:r>
              <a:rPr lang="en-US" dirty="0" err="1"/>
              <a:t>prostor</a:t>
            </a:r>
            <a:r>
              <a:rPr lang="en-US" dirty="0"/>
              <a:t> </a:t>
            </a:r>
            <a:r>
              <a:rPr lang="en-US" dirty="0" err="1"/>
              <a:t>posrednikov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so </a:t>
            </a:r>
            <a:r>
              <a:rPr lang="en-US" dirty="0" err="1"/>
              <a:t>kupovali</a:t>
            </a:r>
            <a:r>
              <a:rPr lang="en-US" dirty="0"/>
              <a:t> in </a:t>
            </a:r>
            <a:r>
              <a:rPr lang="en-US" dirty="0" err="1"/>
              <a:t>nato</a:t>
            </a:r>
            <a:r>
              <a:rPr lang="en-US" dirty="0"/>
              <a:t> </a:t>
            </a:r>
            <a:r>
              <a:rPr lang="en-US" dirty="0" err="1"/>
              <a:t>ponovno</a:t>
            </a:r>
            <a:r>
              <a:rPr lang="en-US" dirty="0"/>
              <a:t> </a:t>
            </a:r>
            <a:r>
              <a:rPr lang="en-US" dirty="0" err="1"/>
              <a:t>prodajali</a:t>
            </a:r>
            <a:r>
              <a:rPr lang="en-US" dirty="0"/>
              <a:t> in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ustvarjali</a:t>
            </a:r>
            <a:r>
              <a:rPr lang="sl-SI" dirty="0"/>
              <a:t> </a:t>
            </a:r>
            <a:r>
              <a:rPr lang="en-US" dirty="0" err="1"/>
              <a:t>dobiček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 </a:t>
            </a:r>
            <a:r>
              <a:rPr lang="en-US" dirty="0" err="1"/>
              <a:t>tej</a:t>
            </a:r>
            <a:r>
              <a:rPr lang="en-US" dirty="0"/>
              <a:t> </a:t>
            </a:r>
            <a:r>
              <a:rPr lang="en-US" dirty="0" err="1"/>
              <a:t>fazi</a:t>
            </a:r>
            <a:r>
              <a:rPr lang="en-US" dirty="0"/>
              <a:t> so se </a:t>
            </a:r>
            <a:r>
              <a:rPr lang="en-US" dirty="0" err="1"/>
              <a:t>nato</a:t>
            </a:r>
            <a:r>
              <a:rPr lang="en-US" dirty="0"/>
              <a:t> </a:t>
            </a:r>
            <a:r>
              <a:rPr lang="en-US" dirty="0" err="1"/>
              <a:t>začela</a:t>
            </a:r>
            <a:r>
              <a:rPr lang="en-US" dirty="0"/>
              <a:t> </a:t>
            </a:r>
            <a:r>
              <a:rPr lang="en-US" dirty="0" err="1"/>
              <a:t>pojavljati</a:t>
            </a:r>
            <a:r>
              <a:rPr lang="en-US" dirty="0"/>
              <a:t> </a:t>
            </a:r>
            <a:r>
              <a:rPr lang="en-US" dirty="0" err="1"/>
              <a:t>določena</a:t>
            </a:r>
            <a:r>
              <a:rPr lang="en-US" dirty="0"/>
              <a:t> </a:t>
            </a:r>
            <a:r>
              <a:rPr lang="en-US" dirty="0" err="1"/>
              <a:t>sredstva</a:t>
            </a:r>
            <a:r>
              <a:rPr lang="en-US" dirty="0"/>
              <a:t>, </a:t>
            </a:r>
            <a:r>
              <a:rPr lang="en-US" dirty="0" err="1"/>
              <a:t>kjer</a:t>
            </a:r>
            <a:r>
              <a:rPr lang="en-US" dirty="0"/>
              <a:t> so </a:t>
            </a:r>
            <a:r>
              <a:rPr lang="en-US" dirty="0" err="1"/>
              <a:t>posredniki</a:t>
            </a:r>
            <a:r>
              <a:rPr lang="en-US" dirty="0"/>
              <a:t> </a:t>
            </a:r>
            <a:r>
              <a:rPr lang="en-US" dirty="0" err="1"/>
              <a:t>izjavljali</a:t>
            </a:r>
            <a:r>
              <a:rPr lang="sl-SI" dirty="0"/>
              <a:t> </a:t>
            </a:r>
            <a:r>
              <a:rPr lang="en-US" dirty="0"/>
              <a:t>drug do </a:t>
            </a:r>
            <a:r>
              <a:rPr lang="en-US" dirty="0" err="1"/>
              <a:t>drugega</a:t>
            </a:r>
            <a:r>
              <a:rPr lang="en-US" dirty="0"/>
              <a:t> </a:t>
            </a:r>
            <a:r>
              <a:rPr lang="en-US" dirty="0" err="1"/>
              <a:t>različna</a:t>
            </a:r>
            <a:r>
              <a:rPr lang="en-US" dirty="0"/>
              <a:t> </a:t>
            </a:r>
            <a:r>
              <a:rPr lang="en-US" dirty="0" err="1"/>
              <a:t>zaupanja</a:t>
            </a:r>
            <a:r>
              <a:rPr lang="en-US" dirty="0"/>
              <a:t> in </a:t>
            </a:r>
            <a:r>
              <a:rPr lang="en-US" dirty="0" err="1"/>
              <a:t>pojavila</a:t>
            </a:r>
            <a:r>
              <a:rPr lang="en-US" dirty="0"/>
              <a:t> so se </a:t>
            </a:r>
            <a:r>
              <a:rPr lang="en-US" dirty="0" err="1"/>
              <a:t>zaupniška</a:t>
            </a:r>
            <a:r>
              <a:rPr lang="en-US" dirty="0"/>
              <a:t> </a:t>
            </a:r>
            <a:r>
              <a:rPr lang="en-US" dirty="0" err="1"/>
              <a:t>pisma</a:t>
            </a:r>
            <a:r>
              <a:rPr lang="en-US" dirty="0"/>
              <a:t>, </a:t>
            </a:r>
            <a:r>
              <a:rPr lang="en-US" dirty="0" err="1"/>
              <a:t>obveznice,zadolžnice</a:t>
            </a:r>
            <a:r>
              <a:rPr lang="en-US" dirty="0"/>
              <a:t> in </a:t>
            </a:r>
            <a:r>
              <a:rPr lang="en-US" dirty="0" err="1"/>
              <a:t>drugi</a:t>
            </a:r>
            <a:r>
              <a:rPr lang="en-US" dirty="0"/>
              <a:t> </a:t>
            </a:r>
            <a:r>
              <a:rPr lang="en-US" dirty="0" err="1"/>
              <a:t>vrednostni</a:t>
            </a:r>
            <a:r>
              <a:rPr lang="en-US" dirty="0"/>
              <a:t> </a:t>
            </a:r>
            <a:r>
              <a:rPr lang="en-US" dirty="0" err="1"/>
              <a:t>papirji</a:t>
            </a:r>
            <a:r>
              <a:rPr lang="en-US" dirty="0"/>
              <a:t>. 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 </a:t>
            </a:r>
            <a:r>
              <a:rPr lang="en-US" dirty="0" err="1"/>
              <a:t>razvojem</a:t>
            </a:r>
            <a:r>
              <a:rPr lang="en-US" dirty="0"/>
              <a:t> </a:t>
            </a:r>
            <a:r>
              <a:rPr lang="en-US" dirty="0" err="1"/>
              <a:t>tega</a:t>
            </a:r>
            <a:r>
              <a:rPr lang="en-US" dirty="0"/>
              <a:t> so se </a:t>
            </a:r>
            <a:r>
              <a:rPr lang="en-US" dirty="0" err="1"/>
              <a:t>nato</a:t>
            </a:r>
            <a:r>
              <a:rPr lang="en-US" dirty="0"/>
              <a:t> </a:t>
            </a:r>
            <a:r>
              <a:rPr lang="en-US" dirty="0" err="1"/>
              <a:t>pojavile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delnice</a:t>
            </a:r>
            <a:r>
              <a:rPr lang="sl-SI" dirty="0"/>
              <a:t> </a:t>
            </a:r>
            <a:r>
              <a:rPr lang="en-US" dirty="0"/>
              <a:t>in </a:t>
            </a:r>
            <a:r>
              <a:rPr lang="en-US" dirty="0" err="1"/>
              <a:t>obveznice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so </a:t>
            </a:r>
            <a:r>
              <a:rPr lang="en-US" dirty="0" err="1"/>
              <a:t>postale</a:t>
            </a:r>
            <a:r>
              <a:rPr lang="en-US" dirty="0"/>
              <a:t> </a:t>
            </a:r>
            <a:r>
              <a:rPr lang="en-US" dirty="0" err="1"/>
              <a:t>eden</a:t>
            </a:r>
            <a:r>
              <a:rPr lang="en-US" dirty="0"/>
              <a:t> </a:t>
            </a:r>
            <a:r>
              <a:rPr lang="en-US" dirty="0" err="1"/>
              <a:t>izmed</a:t>
            </a:r>
            <a:r>
              <a:rPr lang="en-US" dirty="0"/>
              <a:t> </a:t>
            </a:r>
            <a:r>
              <a:rPr lang="en-US" dirty="0" err="1"/>
              <a:t>načinov</a:t>
            </a:r>
            <a:r>
              <a:rPr lang="en-US" dirty="0"/>
              <a:t> </a:t>
            </a:r>
            <a:r>
              <a:rPr lang="en-US" dirty="0" err="1"/>
              <a:t>financiranja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7174" r="21288" b="11743"/>
          <a:stretch/>
        </p:blipFill>
        <p:spPr bwMode="auto">
          <a:xfrm>
            <a:off x="92969" y="2868132"/>
            <a:ext cx="2087855" cy="241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0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359" y="548680"/>
            <a:ext cx="5861281" cy="1295673"/>
          </a:xfrm>
        </p:spPr>
        <p:txBody>
          <a:bodyPr>
            <a:normAutofit/>
          </a:bodyPr>
          <a:lstStyle/>
          <a:p>
            <a:r>
              <a:rPr lang="sl-SI" altLang="sl-SI" sz="4000" b="1" dirty="0">
                <a:solidFill>
                  <a:srgbClr val="002060"/>
                </a:solidFill>
              </a:rPr>
              <a:t>LOT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681563" y="2655597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>
              <a:solidFill>
                <a:prstClr val="black"/>
              </a:solidFill>
            </a:endParaRPr>
          </a:p>
          <a:p>
            <a:endParaRPr lang="sl-SI" dirty="0">
              <a:solidFill>
                <a:prstClr val="black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2228352" y="1694656"/>
            <a:ext cx="5094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enota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trgovanje</a:t>
            </a:r>
            <a:r>
              <a:rPr lang="en-US" dirty="0"/>
              <a:t> z </a:t>
            </a:r>
            <a:r>
              <a:rPr lang="en-US" dirty="0" err="1"/>
              <a:t>vrednostnimi</a:t>
            </a:r>
            <a:r>
              <a:rPr lang="en-US" dirty="0"/>
              <a:t> </a:t>
            </a:r>
            <a:r>
              <a:rPr lang="en-US" dirty="0" err="1"/>
              <a:t>papirji</a:t>
            </a:r>
            <a:r>
              <a:rPr lang="en-US" dirty="0"/>
              <a:t> </a:t>
            </a:r>
            <a:r>
              <a:rPr lang="en-US" dirty="0" err="1"/>
              <a:t>oziroma</a:t>
            </a:r>
            <a:r>
              <a:rPr lang="en-US" dirty="0"/>
              <a:t> z </a:t>
            </a:r>
            <a:r>
              <a:rPr lang="en-US" dirty="0" err="1"/>
              <a:t>blagom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Velikost</a:t>
            </a:r>
            <a:r>
              <a:rPr lang="en-US" dirty="0"/>
              <a:t> </a:t>
            </a:r>
            <a:r>
              <a:rPr lang="en-US" dirty="0" err="1"/>
              <a:t>lota</a:t>
            </a:r>
            <a:r>
              <a:rPr lang="en-US" dirty="0"/>
              <a:t> je </a:t>
            </a:r>
            <a:r>
              <a:rPr lang="en-US" dirty="0" err="1"/>
              <a:t>odvisna</a:t>
            </a:r>
            <a:r>
              <a:rPr lang="en-US" dirty="0"/>
              <a:t> od </a:t>
            </a:r>
            <a:r>
              <a:rPr lang="en-US" dirty="0" err="1"/>
              <a:t>vrednosti</a:t>
            </a:r>
            <a:r>
              <a:rPr lang="en-US" dirty="0"/>
              <a:t> </a:t>
            </a:r>
            <a:r>
              <a:rPr lang="en-US" dirty="0" err="1"/>
              <a:t>samih</a:t>
            </a:r>
            <a:r>
              <a:rPr lang="en-US" dirty="0"/>
              <a:t> </a:t>
            </a:r>
            <a:r>
              <a:rPr lang="en-US" dirty="0" err="1"/>
              <a:t>vrednostnih</a:t>
            </a:r>
            <a:r>
              <a:rPr lang="en-US" dirty="0"/>
              <a:t> </a:t>
            </a:r>
            <a:r>
              <a:rPr lang="en-US" dirty="0" err="1"/>
              <a:t>papirjev</a:t>
            </a:r>
            <a:r>
              <a:rPr lang="en-US" dirty="0"/>
              <a:t> in od </a:t>
            </a:r>
            <a:r>
              <a:rPr lang="en-US" dirty="0" err="1"/>
              <a:t>kupne</a:t>
            </a:r>
            <a:r>
              <a:rPr lang="en-US" dirty="0"/>
              <a:t> </a:t>
            </a:r>
            <a:r>
              <a:rPr lang="en-US" dirty="0" err="1"/>
              <a:t>moči</a:t>
            </a:r>
            <a:r>
              <a:rPr lang="en-US" dirty="0"/>
              <a:t> </a:t>
            </a:r>
            <a:r>
              <a:rPr lang="en-US" dirty="0" err="1"/>
              <a:t>investitorjev</a:t>
            </a:r>
            <a:r>
              <a:rPr lang="en-US" dirty="0"/>
              <a:t> v </a:t>
            </a:r>
            <a:r>
              <a:rPr lang="en-US" dirty="0" err="1"/>
              <a:t>določenem</a:t>
            </a:r>
            <a:r>
              <a:rPr lang="en-US" dirty="0"/>
              <a:t> </a:t>
            </a:r>
            <a:r>
              <a:rPr lang="en-US" dirty="0" err="1"/>
              <a:t>gospodarstvu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 </a:t>
            </a:r>
            <a:r>
              <a:rPr lang="en-US" dirty="0" err="1"/>
              <a:t>Ljubljanski</a:t>
            </a:r>
            <a:r>
              <a:rPr lang="en-US" dirty="0"/>
              <a:t> </a:t>
            </a:r>
            <a:r>
              <a:rPr lang="en-US" dirty="0" err="1"/>
              <a:t>borzi</a:t>
            </a:r>
            <a:r>
              <a:rPr lang="en-US" dirty="0"/>
              <a:t> je lot </a:t>
            </a:r>
            <a:r>
              <a:rPr lang="en-US" dirty="0" err="1"/>
              <a:t>navadno</a:t>
            </a:r>
            <a:r>
              <a:rPr lang="en-US" dirty="0"/>
              <a:t>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ena</a:t>
            </a:r>
            <a:r>
              <a:rPr lang="en-US" dirty="0"/>
              <a:t> </a:t>
            </a:r>
            <a:r>
              <a:rPr lang="en-US" dirty="0" err="1"/>
              <a:t>delnica</a:t>
            </a:r>
            <a:r>
              <a:rPr lang="en-US" dirty="0"/>
              <a:t> </a:t>
            </a:r>
            <a:r>
              <a:rPr lang="en-US" dirty="0" err="1"/>
              <a:t>oziroma</a:t>
            </a:r>
            <a:r>
              <a:rPr lang="en-US" dirty="0"/>
              <a:t> </a:t>
            </a:r>
            <a:r>
              <a:rPr lang="en-US" dirty="0" err="1"/>
              <a:t>ena</a:t>
            </a:r>
            <a:r>
              <a:rPr lang="en-US" dirty="0"/>
              <a:t> </a:t>
            </a:r>
            <a:r>
              <a:rPr lang="en-US" dirty="0" err="1"/>
              <a:t>obveznica</a:t>
            </a:r>
            <a:r>
              <a:rPr lang="en-US" dirty="0"/>
              <a:t> (</a:t>
            </a:r>
            <a:r>
              <a:rPr lang="en-US" dirty="0" err="1"/>
              <a:t>njen</a:t>
            </a:r>
            <a:r>
              <a:rPr lang="en-US" dirty="0"/>
              <a:t> </a:t>
            </a:r>
            <a:r>
              <a:rPr lang="en-US" dirty="0" err="1"/>
              <a:t>najmanjši</a:t>
            </a:r>
            <a:r>
              <a:rPr lang="en-US" dirty="0"/>
              <a:t> </a:t>
            </a:r>
            <a:r>
              <a:rPr lang="en-US" dirty="0" err="1"/>
              <a:t>apoen</a:t>
            </a:r>
            <a:r>
              <a:rPr lang="en-US" dirty="0"/>
              <a:t>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11987" r="9138" b="32670"/>
          <a:stretch/>
        </p:blipFill>
        <p:spPr bwMode="auto">
          <a:xfrm>
            <a:off x="4788651" y="4628547"/>
            <a:ext cx="4355349" cy="222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07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359" y="548680"/>
            <a:ext cx="5861281" cy="1295673"/>
          </a:xfrm>
        </p:spPr>
        <p:txBody>
          <a:bodyPr>
            <a:normAutofit fontScale="90000"/>
          </a:bodyPr>
          <a:lstStyle/>
          <a:p>
            <a:r>
              <a:rPr lang="sl-SI" altLang="sl-SI" sz="4000" b="1" dirty="0">
                <a:solidFill>
                  <a:srgbClr val="002060"/>
                </a:solidFill>
              </a:rPr>
              <a:t>Obrestna mera </a:t>
            </a:r>
            <a:br>
              <a:rPr lang="sl-SI" altLang="sl-SI" sz="4000" b="1" dirty="0">
                <a:solidFill>
                  <a:srgbClr val="002060"/>
                </a:solidFill>
              </a:rPr>
            </a:br>
            <a:r>
              <a:rPr lang="sl-SI" altLang="sl-SI" sz="4000" b="1" dirty="0">
                <a:solidFill>
                  <a:srgbClr val="002060"/>
                </a:solidFill>
              </a:rPr>
              <a:t>Opcija 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681563" y="2655597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>
              <a:solidFill>
                <a:prstClr val="black"/>
              </a:solidFill>
            </a:endParaRPr>
          </a:p>
          <a:p>
            <a:endParaRPr lang="sl-SI" dirty="0">
              <a:solidFill>
                <a:prstClr val="black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2286000" y="2171519"/>
            <a:ext cx="57423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Obrestna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mera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/>
              <a:t>- v </a:t>
            </a:r>
            <a:r>
              <a:rPr lang="en-US" dirty="0" err="1"/>
              <a:t>odstotkih</a:t>
            </a:r>
            <a:r>
              <a:rPr lang="en-US" dirty="0"/>
              <a:t> </a:t>
            </a:r>
            <a:r>
              <a:rPr lang="en-US" dirty="0" err="1"/>
              <a:t>izražena</a:t>
            </a:r>
            <a:r>
              <a:rPr lang="en-US" dirty="0"/>
              <a:t> </a:t>
            </a:r>
            <a:r>
              <a:rPr lang="en-US" dirty="0" err="1"/>
              <a:t>cena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jo </a:t>
            </a:r>
            <a:r>
              <a:rPr lang="en-US" dirty="0" err="1"/>
              <a:t>plačamo</a:t>
            </a:r>
            <a:r>
              <a:rPr lang="en-US" dirty="0"/>
              <a:t> </a:t>
            </a:r>
            <a:r>
              <a:rPr lang="en-US" dirty="0" err="1"/>
              <a:t>oziroma</a:t>
            </a:r>
            <a:r>
              <a:rPr lang="en-US" dirty="0"/>
              <a:t> jo </a:t>
            </a:r>
            <a:r>
              <a:rPr lang="en-US" dirty="0" err="1"/>
              <a:t>dobimo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posojeni</a:t>
            </a:r>
            <a:r>
              <a:rPr lang="en-US" dirty="0"/>
              <a:t> </a:t>
            </a:r>
            <a:r>
              <a:rPr lang="en-US" dirty="0" err="1"/>
              <a:t>denar</a:t>
            </a:r>
            <a:endParaRPr lang="sl-SI" dirty="0"/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Obrestna</a:t>
            </a:r>
            <a:r>
              <a:rPr lang="en-US" dirty="0"/>
              <a:t> </a:t>
            </a:r>
            <a:r>
              <a:rPr lang="en-US" dirty="0" err="1"/>
              <a:t>mera</a:t>
            </a:r>
            <a:r>
              <a:rPr lang="en-US" dirty="0"/>
              <a:t> se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dolžniških</a:t>
            </a:r>
            <a:r>
              <a:rPr lang="en-US" dirty="0"/>
              <a:t> </a:t>
            </a:r>
            <a:r>
              <a:rPr lang="en-US" dirty="0" err="1"/>
              <a:t>vrednostnih</a:t>
            </a:r>
            <a:r>
              <a:rPr lang="en-US" dirty="0"/>
              <a:t> </a:t>
            </a:r>
            <a:r>
              <a:rPr lang="en-US" dirty="0" err="1"/>
              <a:t>papirjih</a:t>
            </a:r>
            <a:r>
              <a:rPr lang="en-US" dirty="0"/>
              <a:t> </a:t>
            </a:r>
            <a:r>
              <a:rPr lang="en-US" dirty="0" err="1"/>
              <a:t>nanaša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nominalno</a:t>
            </a:r>
            <a:r>
              <a:rPr lang="en-US" dirty="0"/>
              <a:t> in ne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tržno</a:t>
            </a:r>
            <a:r>
              <a:rPr lang="en-US" dirty="0"/>
              <a:t> </a:t>
            </a:r>
            <a:r>
              <a:rPr lang="en-US" dirty="0" err="1"/>
              <a:t>vrednost</a:t>
            </a:r>
            <a:r>
              <a:rPr lang="en-US" dirty="0"/>
              <a:t> </a:t>
            </a:r>
            <a:r>
              <a:rPr lang="en-US" dirty="0" err="1"/>
              <a:t>vrednostnega</a:t>
            </a:r>
            <a:r>
              <a:rPr lang="en-US" dirty="0"/>
              <a:t> </a:t>
            </a:r>
            <a:r>
              <a:rPr lang="en-US" dirty="0" err="1"/>
              <a:t>papirja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</a:p>
          <a:p>
            <a:r>
              <a:rPr lang="en-US" b="1" dirty="0" err="1">
                <a:solidFill>
                  <a:srgbClr val="002060"/>
                </a:solidFill>
              </a:rPr>
              <a:t>Opcija</a:t>
            </a:r>
            <a:r>
              <a:rPr lang="en-US" dirty="0"/>
              <a:t> - </a:t>
            </a:r>
            <a:r>
              <a:rPr lang="en-US" dirty="0" err="1"/>
              <a:t>pogodba</a:t>
            </a:r>
            <a:r>
              <a:rPr lang="en-US" dirty="0"/>
              <a:t>, s </a:t>
            </a:r>
            <a:r>
              <a:rPr lang="en-US" dirty="0" err="1"/>
              <a:t>katero</a:t>
            </a:r>
            <a:r>
              <a:rPr lang="en-US" dirty="0"/>
              <a:t> se </a:t>
            </a:r>
            <a:r>
              <a:rPr lang="en-US" dirty="0" err="1"/>
              <a:t>izdajatelj</a:t>
            </a:r>
            <a:r>
              <a:rPr lang="en-US" dirty="0"/>
              <a:t> </a:t>
            </a:r>
            <a:r>
              <a:rPr lang="en-US" dirty="0" err="1"/>
              <a:t>opcije</a:t>
            </a:r>
            <a:r>
              <a:rPr lang="en-US" dirty="0"/>
              <a:t> </a:t>
            </a:r>
            <a:r>
              <a:rPr lang="en-US" dirty="0" err="1"/>
              <a:t>zavezuje</a:t>
            </a:r>
            <a:r>
              <a:rPr lang="en-US" dirty="0"/>
              <a:t>, da </a:t>
            </a:r>
            <a:r>
              <a:rPr lang="en-US" dirty="0" err="1"/>
              <a:t>bo</a:t>
            </a:r>
            <a:r>
              <a:rPr lang="en-US" dirty="0"/>
              <a:t> od </a:t>
            </a:r>
            <a:r>
              <a:rPr lang="en-US" dirty="0" err="1"/>
              <a:t>lastnika</a:t>
            </a:r>
            <a:r>
              <a:rPr lang="en-US" dirty="0"/>
              <a:t> </a:t>
            </a:r>
            <a:r>
              <a:rPr lang="en-US" dirty="0" err="1"/>
              <a:t>opcije</a:t>
            </a:r>
            <a:r>
              <a:rPr lang="en-US" dirty="0"/>
              <a:t> </a:t>
            </a:r>
            <a:r>
              <a:rPr lang="en-US" dirty="0" err="1"/>
              <a:t>kupil</a:t>
            </a:r>
            <a:r>
              <a:rPr lang="en-US" dirty="0"/>
              <a:t> </a:t>
            </a:r>
            <a:r>
              <a:rPr lang="en-US" dirty="0" err="1"/>
              <a:t>oziroma</a:t>
            </a:r>
            <a:r>
              <a:rPr lang="en-US" dirty="0"/>
              <a:t> mu </a:t>
            </a:r>
            <a:r>
              <a:rPr lang="en-US" dirty="0" err="1"/>
              <a:t>prodal</a:t>
            </a:r>
            <a:r>
              <a:rPr lang="en-US" dirty="0"/>
              <a:t> </a:t>
            </a:r>
            <a:r>
              <a:rPr lang="en-US" dirty="0" err="1"/>
              <a:t>predmet</a:t>
            </a:r>
            <a:r>
              <a:rPr lang="en-US" dirty="0"/>
              <a:t> </a:t>
            </a:r>
            <a:r>
              <a:rPr lang="en-US" dirty="0" err="1"/>
              <a:t>opcijske</a:t>
            </a:r>
            <a:r>
              <a:rPr lang="en-US" dirty="0"/>
              <a:t> </a:t>
            </a:r>
            <a:r>
              <a:rPr lang="en-US" dirty="0" err="1"/>
              <a:t>pogodbe</a:t>
            </a:r>
            <a:r>
              <a:rPr lang="en-US" dirty="0"/>
              <a:t> (</a:t>
            </a:r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vrednostni</a:t>
            </a:r>
            <a:r>
              <a:rPr lang="en-US" dirty="0"/>
              <a:t> </a:t>
            </a:r>
            <a:r>
              <a:rPr lang="en-US" dirty="0" err="1"/>
              <a:t>papir</a:t>
            </a:r>
            <a:r>
              <a:rPr lang="en-US" dirty="0"/>
              <a:t>)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vnaprej</a:t>
            </a:r>
            <a:r>
              <a:rPr lang="en-US" dirty="0"/>
              <a:t> </a:t>
            </a:r>
            <a:r>
              <a:rPr lang="en-US" dirty="0" err="1"/>
              <a:t>določeni</a:t>
            </a:r>
            <a:r>
              <a:rPr lang="en-US" dirty="0"/>
              <a:t> (</a:t>
            </a:r>
            <a:r>
              <a:rPr lang="en-US" dirty="0" err="1"/>
              <a:t>izpolnitveni</a:t>
            </a:r>
            <a:r>
              <a:rPr lang="en-US" dirty="0"/>
              <a:t>) </a:t>
            </a:r>
            <a:r>
              <a:rPr lang="en-US" dirty="0" err="1"/>
              <a:t>ceni</a:t>
            </a:r>
            <a:r>
              <a:rPr lang="en-US" dirty="0"/>
              <a:t>. </a:t>
            </a:r>
            <a:endParaRPr lang="sl-SI" dirty="0"/>
          </a:p>
          <a:p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Opcija</a:t>
            </a:r>
            <a:r>
              <a:rPr lang="en-US" dirty="0"/>
              <a:t> </a:t>
            </a:r>
            <a:r>
              <a:rPr lang="en-US" dirty="0" err="1"/>
              <a:t>velja</a:t>
            </a:r>
            <a:r>
              <a:rPr lang="en-US" dirty="0"/>
              <a:t> ne </a:t>
            </a:r>
            <a:r>
              <a:rPr lang="en-US" dirty="0" err="1"/>
              <a:t>glede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tržno</a:t>
            </a:r>
            <a:r>
              <a:rPr lang="en-US" dirty="0"/>
              <a:t> </a:t>
            </a:r>
            <a:r>
              <a:rPr lang="en-US" dirty="0" err="1"/>
              <a:t>ceno</a:t>
            </a:r>
            <a:r>
              <a:rPr lang="en-US" dirty="0"/>
              <a:t> v </a:t>
            </a:r>
            <a:r>
              <a:rPr lang="en-US" dirty="0" err="1"/>
              <a:t>tistem</a:t>
            </a:r>
            <a:r>
              <a:rPr lang="en-US" dirty="0"/>
              <a:t> </a:t>
            </a:r>
            <a:r>
              <a:rPr lang="en-US" dirty="0" err="1"/>
              <a:t>trenutku</a:t>
            </a:r>
            <a:r>
              <a:rPr lang="en-US" dirty="0"/>
              <a:t>, </a:t>
            </a:r>
            <a:r>
              <a:rPr lang="en-US" dirty="0" err="1"/>
              <a:t>če</a:t>
            </a:r>
            <a:r>
              <a:rPr lang="en-US" dirty="0"/>
              <a:t> </a:t>
            </a:r>
            <a:r>
              <a:rPr lang="en-US" dirty="0" err="1"/>
              <a:t>bo</a:t>
            </a:r>
            <a:r>
              <a:rPr lang="en-US" dirty="0"/>
              <a:t> </a:t>
            </a:r>
            <a:r>
              <a:rPr lang="en-US" dirty="0" err="1"/>
              <a:t>lastnik</a:t>
            </a:r>
            <a:r>
              <a:rPr lang="en-US" dirty="0"/>
              <a:t> </a:t>
            </a:r>
            <a:r>
              <a:rPr lang="en-US" dirty="0" err="1"/>
              <a:t>opcije</a:t>
            </a:r>
            <a:r>
              <a:rPr lang="en-US" dirty="0"/>
              <a:t> to od </a:t>
            </a:r>
            <a:r>
              <a:rPr lang="en-US" dirty="0" err="1"/>
              <a:t>njega</a:t>
            </a:r>
            <a:r>
              <a:rPr lang="en-US" dirty="0"/>
              <a:t> </a:t>
            </a:r>
            <a:r>
              <a:rPr lang="en-US" dirty="0" err="1"/>
              <a:t>zahteval</a:t>
            </a:r>
            <a:r>
              <a:rPr lang="en-US" dirty="0"/>
              <a:t>. </a:t>
            </a: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pravico</a:t>
            </a:r>
            <a:r>
              <a:rPr lang="en-US" dirty="0"/>
              <a:t> </a:t>
            </a:r>
            <a:r>
              <a:rPr lang="en-US" dirty="0" err="1"/>
              <a:t>izbire</a:t>
            </a:r>
            <a:r>
              <a:rPr lang="en-US" dirty="0"/>
              <a:t> </a:t>
            </a:r>
            <a:r>
              <a:rPr lang="en-US" dirty="0" err="1"/>
              <a:t>plača</a:t>
            </a:r>
            <a:r>
              <a:rPr lang="en-US" dirty="0"/>
              <a:t> </a:t>
            </a:r>
            <a:r>
              <a:rPr lang="en-US" dirty="0" err="1"/>
              <a:t>lastnik</a:t>
            </a:r>
            <a:r>
              <a:rPr lang="en-US" dirty="0"/>
              <a:t> </a:t>
            </a:r>
            <a:r>
              <a:rPr lang="en-US" dirty="0" err="1"/>
              <a:t>opcije</a:t>
            </a:r>
            <a:r>
              <a:rPr lang="en-US" dirty="0"/>
              <a:t> </a:t>
            </a:r>
            <a:r>
              <a:rPr lang="en-US" dirty="0" err="1"/>
              <a:t>določeno</a:t>
            </a:r>
            <a:r>
              <a:rPr lang="en-US" dirty="0"/>
              <a:t> </a:t>
            </a:r>
            <a:r>
              <a:rPr lang="en-US" dirty="0" err="1"/>
              <a:t>opcijsko</a:t>
            </a:r>
            <a:r>
              <a:rPr lang="en-US" dirty="0"/>
              <a:t> </a:t>
            </a:r>
            <a:r>
              <a:rPr lang="en-US" dirty="0" err="1"/>
              <a:t>premijo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407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359" y="548680"/>
            <a:ext cx="5861281" cy="1295673"/>
          </a:xfrm>
        </p:spPr>
        <p:txBody>
          <a:bodyPr>
            <a:normAutofit/>
          </a:bodyPr>
          <a:lstStyle/>
          <a:p>
            <a:r>
              <a:rPr lang="sl-SI" altLang="sl-SI" sz="4000" b="1" dirty="0">
                <a:solidFill>
                  <a:srgbClr val="002060"/>
                </a:solidFill>
              </a:rPr>
              <a:t>Biki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681563" y="2655597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>
              <a:solidFill>
                <a:prstClr val="black"/>
              </a:solidFill>
            </a:endParaRPr>
          </a:p>
          <a:p>
            <a:endParaRPr lang="sl-SI" dirty="0">
              <a:solidFill>
                <a:prstClr val="black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419872" y="1916832"/>
            <a:ext cx="532859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sz="2000" b="1" dirty="0" err="1">
                <a:solidFill>
                  <a:srgbClr val="002060"/>
                </a:solidFill>
              </a:rPr>
              <a:t>Bikovski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dirty="0"/>
              <a:t>je </a:t>
            </a:r>
            <a:r>
              <a:rPr lang="en-US" dirty="0" err="1"/>
              <a:t>prisoten</a:t>
            </a:r>
            <a:r>
              <a:rPr lang="en-US" dirty="0"/>
              <a:t> </a:t>
            </a:r>
            <a:r>
              <a:rPr lang="en-US" dirty="0" err="1"/>
              <a:t>takrat</a:t>
            </a:r>
            <a:r>
              <a:rPr lang="en-US" dirty="0"/>
              <a:t> </a:t>
            </a:r>
            <a:r>
              <a:rPr lang="en-US" dirty="0" err="1"/>
              <a:t>ko</a:t>
            </a:r>
            <a:r>
              <a:rPr lang="en-US" dirty="0"/>
              <a:t> je v </a:t>
            </a:r>
            <a:r>
              <a:rPr lang="en-US" dirty="0" err="1"/>
              <a:t>ekonomiji</a:t>
            </a:r>
            <a:r>
              <a:rPr lang="en-US" dirty="0"/>
              <a:t> </a:t>
            </a:r>
            <a:r>
              <a:rPr lang="en-US" dirty="0" err="1"/>
              <a:t>vse</a:t>
            </a:r>
            <a:r>
              <a:rPr lang="en-US" dirty="0"/>
              <a:t> </a:t>
            </a:r>
            <a:r>
              <a:rPr lang="en-US" dirty="0" err="1"/>
              <a:t>odlično</a:t>
            </a:r>
            <a:r>
              <a:rPr lang="en-US" dirty="0"/>
              <a:t>, </a:t>
            </a:r>
            <a:r>
              <a:rPr lang="en-US" dirty="0" err="1"/>
              <a:t>ljudje</a:t>
            </a:r>
            <a:r>
              <a:rPr lang="en-US" dirty="0"/>
              <a:t> </a:t>
            </a:r>
            <a:r>
              <a:rPr lang="en-US" dirty="0" err="1"/>
              <a:t>zlahka</a:t>
            </a:r>
            <a:r>
              <a:rPr lang="en-US" dirty="0"/>
              <a:t> </a:t>
            </a:r>
            <a:r>
              <a:rPr lang="en-US" dirty="0" err="1"/>
              <a:t>dobijo</a:t>
            </a:r>
            <a:r>
              <a:rPr lang="en-US" dirty="0"/>
              <a:t> </a:t>
            </a:r>
            <a:r>
              <a:rPr lang="en-US" dirty="0" err="1"/>
              <a:t>zaposlitev</a:t>
            </a:r>
            <a:r>
              <a:rPr lang="en-US" dirty="0"/>
              <a:t>, </a:t>
            </a:r>
            <a:r>
              <a:rPr lang="en-US" dirty="0" err="1"/>
              <a:t>bruto</a:t>
            </a:r>
            <a:r>
              <a:rPr lang="en-US" dirty="0"/>
              <a:t> </a:t>
            </a:r>
            <a:r>
              <a:rPr lang="en-US" dirty="0" err="1"/>
              <a:t>družbeni</a:t>
            </a:r>
            <a:r>
              <a:rPr lang="en-US" dirty="0"/>
              <a:t> </a:t>
            </a:r>
            <a:r>
              <a:rPr lang="en-US" dirty="0" err="1"/>
              <a:t>proizvod</a:t>
            </a:r>
            <a:r>
              <a:rPr lang="en-US" dirty="0"/>
              <a:t> </a:t>
            </a:r>
            <a:r>
              <a:rPr lang="en-US" dirty="0" err="1"/>
              <a:t>raste</a:t>
            </a:r>
            <a:r>
              <a:rPr lang="en-US" dirty="0"/>
              <a:t> in </a:t>
            </a:r>
            <a:r>
              <a:rPr lang="en-US" dirty="0" err="1"/>
              <a:t>delnice</a:t>
            </a:r>
            <a:r>
              <a:rPr lang="en-US" dirty="0"/>
              <a:t> </a:t>
            </a:r>
            <a:r>
              <a:rPr lang="en-US" dirty="0" err="1"/>
              <a:t>rastejo</a:t>
            </a:r>
            <a:endParaRPr lang="sl-SI" dirty="0"/>
          </a:p>
          <a:p>
            <a:endParaRPr lang="sl-SI" dirty="0"/>
          </a:p>
          <a:p>
            <a:r>
              <a:rPr lang="en-US" dirty="0" err="1"/>
              <a:t>Vse</a:t>
            </a:r>
            <a:r>
              <a:rPr lang="en-US" dirty="0"/>
              <a:t> </a:t>
            </a:r>
            <a:r>
              <a:rPr lang="en-US" dirty="0" err="1"/>
              <a:t>stvari</a:t>
            </a:r>
            <a:r>
              <a:rPr lang="en-US" dirty="0"/>
              <a:t> so </a:t>
            </a:r>
            <a:r>
              <a:rPr lang="en-US" dirty="0" err="1"/>
              <a:t>preprosto</a:t>
            </a:r>
            <a:r>
              <a:rPr lang="en-US" dirty="0"/>
              <a:t> </a:t>
            </a:r>
            <a:r>
              <a:rPr lang="en-US" dirty="0" err="1"/>
              <a:t>rožnate</a:t>
            </a:r>
            <a:r>
              <a:rPr lang="en-US" dirty="0"/>
              <a:t>! </a:t>
            </a:r>
            <a:endParaRPr lang="sl-SI" dirty="0"/>
          </a:p>
          <a:p>
            <a:endParaRPr lang="sl-SI" dirty="0"/>
          </a:p>
          <a:p>
            <a:r>
              <a:rPr lang="en-US" dirty="0" err="1"/>
              <a:t>Izbiranje</a:t>
            </a:r>
            <a:r>
              <a:rPr lang="en-US" dirty="0"/>
              <a:t> </a:t>
            </a:r>
            <a:r>
              <a:rPr lang="en-US" dirty="0" err="1"/>
              <a:t>delnic</a:t>
            </a:r>
            <a:r>
              <a:rPr lang="en-US" dirty="0"/>
              <a:t> ne </a:t>
            </a:r>
            <a:r>
              <a:rPr lang="en-US" dirty="0" err="1"/>
              <a:t>bikovskem</a:t>
            </a:r>
            <a:r>
              <a:rPr lang="en-US" dirty="0"/>
              <a:t> </a:t>
            </a:r>
            <a:r>
              <a:rPr lang="en-US" dirty="0" err="1"/>
              <a:t>trgu</a:t>
            </a:r>
            <a:r>
              <a:rPr lang="en-US" dirty="0"/>
              <a:t> je </a:t>
            </a:r>
            <a:r>
              <a:rPr lang="en-US" dirty="0" err="1"/>
              <a:t>lahko</a:t>
            </a:r>
            <a:r>
              <a:rPr lang="en-US" dirty="0"/>
              <a:t>, </a:t>
            </a:r>
            <a:r>
              <a:rPr lang="en-US" dirty="0" err="1"/>
              <a:t>saj</a:t>
            </a:r>
            <a:r>
              <a:rPr lang="en-US" dirty="0"/>
              <a:t> </a:t>
            </a:r>
            <a:r>
              <a:rPr lang="en-US" dirty="0" err="1"/>
              <a:t>vse</a:t>
            </a:r>
            <a:r>
              <a:rPr lang="en-US" dirty="0"/>
              <a:t> </a:t>
            </a:r>
            <a:r>
              <a:rPr lang="en-US" dirty="0" err="1"/>
              <a:t>raste</a:t>
            </a:r>
            <a:endParaRPr lang="sl-SI" dirty="0"/>
          </a:p>
          <a:p>
            <a:endParaRPr lang="sl-SI" dirty="0"/>
          </a:p>
          <a:p>
            <a:r>
              <a:rPr lang="en-US" dirty="0" err="1"/>
              <a:t>Bikovski</a:t>
            </a:r>
            <a:r>
              <a:rPr lang="en-US" dirty="0"/>
              <a:t> </a:t>
            </a:r>
            <a:r>
              <a:rPr lang="en-US" dirty="0" err="1"/>
              <a:t>trg</a:t>
            </a:r>
            <a:r>
              <a:rPr lang="en-US" dirty="0"/>
              <a:t> ne more </a:t>
            </a:r>
            <a:r>
              <a:rPr lang="en-US" dirty="0" err="1"/>
              <a:t>trajati</a:t>
            </a:r>
            <a:r>
              <a:rPr lang="en-US" dirty="0"/>
              <a:t> </a:t>
            </a:r>
            <a:r>
              <a:rPr lang="en-US" dirty="0" err="1"/>
              <a:t>večno</a:t>
            </a:r>
            <a:r>
              <a:rPr lang="en-US" dirty="0"/>
              <a:t> in </a:t>
            </a:r>
            <a:r>
              <a:rPr lang="en-US" dirty="0" err="1"/>
              <a:t>včasih</a:t>
            </a:r>
            <a:r>
              <a:rPr lang="en-US" dirty="0"/>
              <a:t> </a:t>
            </a:r>
            <a:r>
              <a:rPr lang="en-US" dirty="0" err="1"/>
              <a:t>vodi</a:t>
            </a:r>
            <a:r>
              <a:rPr lang="en-US" dirty="0"/>
              <a:t> k </a:t>
            </a:r>
            <a:r>
              <a:rPr lang="en-US" dirty="0" err="1"/>
              <a:t>nevarnim</a:t>
            </a:r>
            <a:r>
              <a:rPr lang="en-US" dirty="0"/>
              <a:t> </a:t>
            </a:r>
            <a:r>
              <a:rPr lang="en-US" dirty="0" err="1"/>
              <a:t>situacijam</a:t>
            </a:r>
            <a:r>
              <a:rPr lang="en-US" dirty="0"/>
              <a:t>, </a:t>
            </a:r>
            <a:r>
              <a:rPr lang="en-US" dirty="0" err="1"/>
              <a:t>če</a:t>
            </a:r>
            <a:r>
              <a:rPr lang="en-US" dirty="0"/>
              <a:t> </a:t>
            </a:r>
            <a:r>
              <a:rPr lang="en-US" dirty="0" err="1"/>
              <a:t>delnice</a:t>
            </a:r>
            <a:r>
              <a:rPr lang="en-US" dirty="0"/>
              <a:t> </a:t>
            </a:r>
            <a:r>
              <a:rPr lang="en-US" dirty="0" err="1"/>
              <a:t>postanejo</a:t>
            </a:r>
            <a:r>
              <a:rPr lang="en-US" dirty="0"/>
              <a:t> </a:t>
            </a:r>
            <a:r>
              <a:rPr lang="en-US" dirty="0" err="1"/>
              <a:t>precenjene</a:t>
            </a:r>
            <a:endParaRPr lang="sl-SI" dirty="0"/>
          </a:p>
          <a:p>
            <a:endParaRPr lang="sl-SI" dirty="0"/>
          </a:p>
          <a:p>
            <a:r>
              <a:rPr lang="en-US" dirty="0" err="1"/>
              <a:t>Če</a:t>
            </a:r>
            <a:r>
              <a:rPr lang="en-US" dirty="0"/>
              <a:t> je </a:t>
            </a:r>
            <a:r>
              <a:rPr lang="en-US" dirty="0" err="1"/>
              <a:t>investitor</a:t>
            </a:r>
            <a:r>
              <a:rPr lang="en-US" dirty="0"/>
              <a:t> </a:t>
            </a:r>
            <a:r>
              <a:rPr lang="en-US" dirty="0" err="1"/>
              <a:t>optimističen</a:t>
            </a:r>
            <a:r>
              <a:rPr lang="en-US" dirty="0"/>
              <a:t> in </a:t>
            </a:r>
            <a:r>
              <a:rPr lang="en-US" dirty="0" err="1"/>
              <a:t>verjame</a:t>
            </a:r>
            <a:r>
              <a:rPr lang="en-US" dirty="0"/>
              <a:t>, da </a:t>
            </a:r>
            <a:r>
              <a:rPr lang="en-US" dirty="0" err="1"/>
              <a:t>bodo</a:t>
            </a:r>
            <a:r>
              <a:rPr lang="en-US" dirty="0"/>
              <a:t> </a:t>
            </a:r>
            <a:r>
              <a:rPr lang="en-US" dirty="0" err="1"/>
              <a:t>tečaji</a:t>
            </a:r>
            <a:r>
              <a:rPr lang="en-US" dirty="0"/>
              <a:t> </a:t>
            </a:r>
            <a:r>
              <a:rPr lang="en-US" dirty="0" err="1"/>
              <a:t>delnic</a:t>
            </a:r>
            <a:r>
              <a:rPr lang="en-US" dirty="0"/>
              <a:t> </a:t>
            </a:r>
            <a:r>
              <a:rPr lang="en-US" dirty="0" err="1"/>
              <a:t>rasli</a:t>
            </a:r>
            <a:r>
              <a:rPr lang="en-US" dirty="0"/>
              <a:t>, mu </a:t>
            </a:r>
            <a:r>
              <a:rPr lang="en-US" dirty="0" err="1"/>
              <a:t>pravimo</a:t>
            </a:r>
            <a:r>
              <a:rPr lang="en-US" dirty="0"/>
              <a:t> "</a:t>
            </a:r>
            <a:r>
              <a:rPr lang="en-US" dirty="0" err="1"/>
              <a:t>bik</a:t>
            </a:r>
            <a:r>
              <a:rPr lang="en-US" dirty="0"/>
              <a:t>" in da je "</a:t>
            </a:r>
            <a:r>
              <a:rPr lang="en-US" dirty="0" err="1"/>
              <a:t>bikovsko</a:t>
            </a:r>
            <a:r>
              <a:rPr lang="en-US" dirty="0"/>
              <a:t> </a:t>
            </a:r>
            <a:r>
              <a:rPr lang="en-US" dirty="0" err="1"/>
              <a:t>razpoložen</a:t>
            </a:r>
            <a:r>
              <a:rPr lang="en-US" dirty="0"/>
              <a:t>"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6" y="3356992"/>
            <a:ext cx="3242733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4407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41359" y="548680"/>
            <a:ext cx="5861281" cy="1295673"/>
          </a:xfrm>
        </p:spPr>
        <p:txBody>
          <a:bodyPr>
            <a:normAutofit fontScale="90000"/>
          </a:bodyPr>
          <a:lstStyle/>
          <a:p>
            <a:r>
              <a:rPr lang="sl-SI" altLang="sl-SI" sz="4000" b="1" dirty="0">
                <a:solidFill>
                  <a:srgbClr val="002060"/>
                </a:solidFill>
              </a:rPr>
              <a:t>Medvedje</a:t>
            </a:r>
            <a:br>
              <a:rPr lang="sl-SI" altLang="sl-SI" sz="4000" b="1" dirty="0">
                <a:solidFill>
                  <a:srgbClr val="002060"/>
                </a:solidFill>
              </a:rPr>
            </a:br>
            <a:endParaRPr lang="sl-SI" altLang="sl-SI" sz="4000" b="1" dirty="0">
              <a:solidFill>
                <a:srgbClr val="002060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1681563" y="2655597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dirty="0">
              <a:solidFill>
                <a:prstClr val="black"/>
              </a:solidFill>
            </a:endParaRPr>
          </a:p>
          <a:p>
            <a:endParaRPr lang="sl-SI" dirty="0">
              <a:solidFill>
                <a:prstClr val="black"/>
              </a:solidFill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2774670" y="2017713"/>
            <a:ext cx="61926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Medvedji</a:t>
            </a:r>
            <a:r>
              <a:rPr lang="en-US" dirty="0"/>
              <a:t> </a:t>
            </a:r>
            <a:r>
              <a:rPr lang="en-US" dirty="0" err="1"/>
              <a:t>trg</a:t>
            </a:r>
            <a:r>
              <a:rPr lang="en-US" dirty="0"/>
              <a:t> je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ekonomija</a:t>
            </a:r>
            <a:r>
              <a:rPr lang="en-US" dirty="0"/>
              <a:t> </a:t>
            </a:r>
            <a:r>
              <a:rPr lang="en-US" dirty="0" err="1"/>
              <a:t>peša</a:t>
            </a:r>
            <a:r>
              <a:rPr lang="en-US" dirty="0"/>
              <a:t>, </a:t>
            </a:r>
            <a:r>
              <a:rPr lang="en-US" dirty="0" err="1"/>
              <a:t>recesija</a:t>
            </a:r>
            <a:r>
              <a:rPr lang="en-US" dirty="0"/>
              <a:t> </a:t>
            </a:r>
            <a:r>
              <a:rPr lang="en-US" dirty="0" err="1"/>
              <a:t>razsaja</a:t>
            </a:r>
            <a:r>
              <a:rPr lang="en-US" dirty="0"/>
              <a:t> in </a:t>
            </a:r>
            <a:r>
              <a:rPr lang="en-US" dirty="0" err="1"/>
              <a:t>tečaji</a:t>
            </a:r>
            <a:r>
              <a:rPr lang="en-US" dirty="0"/>
              <a:t> </a:t>
            </a:r>
            <a:r>
              <a:rPr lang="en-US" dirty="0" err="1"/>
              <a:t>delnic</a:t>
            </a:r>
            <a:r>
              <a:rPr lang="en-US" dirty="0"/>
              <a:t> </a:t>
            </a:r>
            <a:r>
              <a:rPr lang="en-US" dirty="0" err="1"/>
              <a:t>padajo</a:t>
            </a:r>
            <a:endParaRPr lang="sl-SI" dirty="0"/>
          </a:p>
          <a:p>
            <a:endParaRPr lang="sl-SI" dirty="0"/>
          </a:p>
          <a:p>
            <a:r>
              <a:rPr lang="en-US" dirty="0" err="1"/>
              <a:t>Medvedji</a:t>
            </a:r>
            <a:r>
              <a:rPr lang="en-US" dirty="0"/>
              <a:t> </a:t>
            </a:r>
            <a:r>
              <a:rPr lang="en-US" dirty="0" err="1"/>
              <a:t>trgi</a:t>
            </a:r>
            <a:r>
              <a:rPr lang="en-US" dirty="0"/>
              <a:t> </a:t>
            </a:r>
            <a:r>
              <a:rPr lang="en-US" dirty="0" err="1"/>
              <a:t>otežujejo</a:t>
            </a:r>
            <a:r>
              <a:rPr lang="en-US" dirty="0"/>
              <a:t> </a:t>
            </a:r>
            <a:r>
              <a:rPr lang="en-US" dirty="0" err="1"/>
              <a:t>investitorjem</a:t>
            </a:r>
            <a:r>
              <a:rPr lang="en-US" dirty="0"/>
              <a:t> </a:t>
            </a:r>
            <a:r>
              <a:rPr lang="en-US" dirty="0" err="1"/>
              <a:t>izbirati</a:t>
            </a:r>
            <a:r>
              <a:rPr lang="en-US" dirty="0"/>
              <a:t> </a:t>
            </a:r>
            <a:r>
              <a:rPr lang="en-US" dirty="0" err="1"/>
              <a:t>dobičkonosne</a:t>
            </a:r>
            <a:r>
              <a:rPr lang="en-US" dirty="0"/>
              <a:t> </a:t>
            </a:r>
            <a:r>
              <a:rPr lang="en-US" dirty="0" err="1"/>
              <a:t>delnice</a:t>
            </a:r>
            <a:endParaRPr lang="sl-SI" dirty="0"/>
          </a:p>
          <a:p>
            <a:endParaRPr lang="sl-SI" dirty="0"/>
          </a:p>
          <a:p>
            <a:r>
              <a:rPr lang="en-US" dirty="0" err="1"/>
              <a:t>Ena</a:t>
            </a:r>
            <a:r>
              <a:rPr lang="en-US" dirty="0"/>
              <a:t> </a:t>
            </a:r>
            <a:r>
              <a:rPr lang="en-US" dirty="0" err="1"/>
              <a:t>rešitev</a:t>
            </a:r>
            <a:r>
              <a:rPr lang="en-US" dirty="0"/>
              <a:t>, da </a:t>
            </a:r>
            <a:r>
              <a:rPr lang="en-US" dirty="0" err="1"/>
              <a:t>služite</a:t>
            </a:r>
            <a:r>
              <a:rPr lang="en-US" dirty="0"/>
              <a:t> </a:t>
            </a:r>
            <a:r>
              <a:rPr lang="en-US" dirty="0" err="1"/>
              <a:t>denar</a:t>
            </a:r>
            <a:r>
              <a:rPr lang="en-US" dirty="0"/>
              <a:t> </a:t>
            </a:r>
            <a:r>
              <a:rPr lang="en-US" dirty="0" err="1"/>
              <a:t>kadar</a:t>
            </a:r>
            <a:r>
              <a:rPr lang="en-US" dirty="0"/>
              <a:t> </a:t>
            </a:r>
            <a:r>
              <a:rPr lang="en-US" dirty="0" err="1"/>
              <a:t>delnice</a:t>
            </a:r>
            <a:r>
              <a:rPr lang="en-US" dirty="0"/>
              <a:t> </a:t>
            </a:r>
            <a:r>
              <a:rPr lang="en-US" dirty="0" err="1"/>
              <a:t>padajo</a:t>
            </a:r>
            <a:r>
              <a:rPr lang="en-US" dirty="0"/>
              <a:t>, je </a:t>
            </a:r>
            <a:r>
              <a:rPr lang="en-US" dirty="0" err="1"/>
              <a:t>uporaba</a:t>
            </a:r>
            <a:r>
              <a:rPr lang="en-US" dirty="0"/>
              <a:t> </a:t>
            </a:r>
            <a:r>
              <a:rPr lang="en-US" dirty="0" err="1"/>
              <a:t>tehnike</a:t>
            </a:r>
            <a:r>
              <a:rPr lang="en-US" dirty="0"/>
              <a:t> "short selling", </a:t>
            </a:r>
            <a:r>
              <a:rPr lang="en-US" dirty="0" err="1"/>
              <a:t>ki</a:t>
            </a:r>
            <a:r>
              <a:rPr lang="en-US" dirty="0"/>
              <a:t> pa jo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naši</a:t>
            </a:r>
            <a:r>
              <a:rPr lang="en-US" dirty="0"/>
              <a:t> </a:t>
            </a:r>
            <a:r>
              <a:rPr lang="en-US" dirty="0" err="1"/>
              <a:t>borzi</a:t>
            </a:r>
            <a:r>
              <a:rPr lang="en-US" dirty="0"/>
              <a:t> </a:t>
            </a:r>
            <a:r>
              <a:rPr lang="en-US" dirty="0" err="1"/>
              <a:t>zaenkrat</a:t>
            </a:r>
            <a:r>
              <a:rPr lang="en-US" dirty="0"/>
              <a:t>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moč</a:t>
            </a:r>
            <a:r>
              <a:rPr lang="sl-SI" dirty="0"/>
              <a:t> </a:t>
            </a:r>
            <a:r>
              <a:rPr lang="en-US" dirty="0" err="1"/>
              <a:t>uporabljati</a:t>
            </a:r>
            <a:endParaRPr lang="sl-SI" dirty="0"/>
          </a:p>
          <a:p>
            <a:endParaRPr lang="sl-SI" dirty="0"/>
          </a:p>
          <a:p>
            <a:r>
              <a:rPr lang="en-US" dirty="0"/>
              <a:t>Druga </a:t>
            </a:r>
            <a:r>
              <a:rPr lang="en-US" dirty="0" err="1"/>
              <a:t>strategija</a:t>
            </a:r>
            <a:r>
              <a:rPr lang="en-US" dirty="0"/>
              <a:t> je, da </a:t>
            </a:r>
            <a:r>
              <a:rPr lang="en-US" dirty="0" err="1"/>
              <a:t>čakate</a:t>
            </a:r>
            <a:r>
              <a:rPr lang="en-US" dirty="0"/>
              <a:t> </a:t>
            </a:r>
            <a:r>
              <a:rPr lang="en-US" dirty="0" err="1"/>
              <a:t>ob</a:t>
            </a:r>
            <a:r>
              <a:rPr lang="en-US" dirty="0"/>
              <a:t> </a:t>
            </a:r>
            <a:r>
              <a:rPr lang="en-US" dirty="0" err="1"/>
              <a:t>strani</a:t>
            </a:r>
            <a:r>
              <a:rPr lang="en-US" dirty="0"/>
              <a:t> </a:t>
            </a:r>
            <a:r>
              <a:rPr lang="en-US" dirty="0" err="1"/>
              <a:t>dokler</a:t>
            </a:r>
            <a:r>
              <a:rPr lang="en-US" dirty="0"/>
              <a:t> ne </a:t>
            </a:r>
            <a:r>
              <a:rPr lang="en-US" dirty="0" err="1"/>
              <a:t>začutite</a:t>
            </a:r>
            <a:r>
              <a:rPr lang="en-US" dirty="0"/>
              <a:t> da se </a:t>
            </a:r>
            <a:r>
              <a:rPr lang="en-US" dirty="0" err="1"/>
              <a:t>medvedji</a:t>
            </a:r>
            <a:r>
              <a:rPr lang="en-US" dirty="0"/>
              <a:t> </a:t>
            </a:r>
            <a:r>
              <a:rPr lang="en-US" dirty="0" err="1"/>
              <a:t>trg</a:t>
            </a:r>
            <a:r>
              <a:rPr lang="en-US" dirty="0"/>
              <a:t> </a:t>
            </a:r>
            <a:r>
              <a:rPr lang="en-US" dirty="0" err="1"/>
              <a:t>približuje</a:t>
            </a:r>
            <a:r>
              <a:rPr lang="en-US" dirty="0"/>
              <a:t> </a:t>
            </a:r>
            <a:r>
              <a:rPr lang="en-US" dirty="0" err="1"/>
              <a:t>svojemu</a:t>
            </a:r>
            <a:r>
              <a:rPr lang="en-US" dirty="0"/>
              <a:t> </a:t>
            </a:r>
            <a:r>
              <a:rPr lang="en-US" dirty="0" err="1"/>
              <a:t>koncu</a:t>
            </a:r>
            <a:r>
              <a:rPr lang="en-US" dirty="0"/>
              <a:t> in </a:t>
            </a:r>
            <a:r>
              <a:rPr lang="en-US" dirty="0" err="1"/>
              <a:t>začnete</a:t>
            </a:r>
            <a:r>
              <a:rPr lang="en-US" dirty="0"/>
              <a:t> </a:t>
            </a:r>
            <a:r>
              <a:rPr lang="en-US" dirty="0" err="1"/>
              <a:t>kupovati</a:t>
            </a:r>
            <a:r>
              <a:rPr lang="en-US" dirty="0"/>
              <a:t> le v </a:t>
            </a:r>
            <a:r>
              <a:rPr lang="en-US" dirty="0" err="1"/>
              <a:t>pričakovanju</a:t>
            </a:r>
            <a:r>
              <a:rPr lang="en-US" dirty="0"/>
              <a:t> </a:t>
            </a:r>
            <a:r>
              <a:rPr lang="en-US" dirty="0" err="1"/>
              <a:t>bikovskega</a:t>
            </a:r>
            <a:r>
              <a:rPr lang="en-US" dirty="0"/>
              <a:t> </a:t>
            </a:r>
            <a:r>
              <a:rPr lang="en-US" dirty="0" err="1"/>
              <a:t>trga</a:t>
            </a:r>
            <a:endParaRPr lang="sl-SI" dirty="0"/>
          </a:p>
          <a:p>
            <a:endParaRPr lang="sl-SI" dirty="0"/>
          </a:p>
          <a:p>
            <a:r>
              <a:rPr lang="en-US" dirty="0" err="1"/>
              <a:t>Če</a:t>
            </a:r>
            <a:r>
              <a:rPr lang="en-US" dirty="0"/>
              <a:t> je </a:t>
            </a:r>
            <a:r>
              <a:rPr lang="en-US" dirty="0" err="1"/>
              <a:t>investitor</a:t>
            </a:r>
            <a:r>
              <a:rPr lang="en-US" dirty="0"/>
              <a:t> </a:t>
            </a:r>
            <a:r>
              <a:rPr lang="en-US" dirty="0" err="1"/>
              <a:t>pesimističen</a:t>
            </a:r>
            <a:r>
              <a:rPr lang="en-US" dirty="0"/>
              <a:t>, </a:t>
            </a:r>
            <a:r>
              <a:rPr lang="en-US" dirty="0" err="1"/>
              <a:t>verjame</a:t>
            </a:r>
            <a:r>
              <a:rPr lang="en-US" dirty="0"/>
              <a:t> da </a:t>
            </a:r>
            <a:r>
              <a:rPr lang="en-US" dirty="0" err="1"/>
              <a:t>bodo</a:t>
            </a:r>
            <a:r>
              <a:rPr lang="en-US" dirty="0"/>
              <a:t> </a:t>
            </a:r>
            <a:r>
              <a:rPr lang="en-US" dirty="0" err="1"/>
              <a:t>tečaji</a:t>
            </a:r>
            <a:r>
              <a:rPr lang="en-US" dirty="0"/>
              <a:t> </a:t>
            </a:r>
            <a:r>
              <a:rPr lang="en-US" dirty="0" err="1"/>
              <a:t>delnic</a:t>
            </a:r>
            <a:r>
              <a:rPr lang="en-US" dirty="0"/>
              <a:t> </a:t>
            </a:r>
            <a:r>
              <a:rPr lang="en-US" dirty="0" err="1"/>
              <a:t>padli</a:t>
            </a:r>
            <a:r>
              <a:rPr lang="en-US" dirty="0"/>
              <a:t>, se </a:t>
            </a:r>
            <a:r>
              <a:rPr lang="en-US" dirty="0" err="1"/>
              <a:t>imenuje</a:t>
            </a:r>
            <a:r>
              <a:rPr lang="en-US" dirty="0"/>
              <a:t> "</a:t>
            </a:r>
            <a:r>
              <a:rPr lang="en-US" dirty="0" err="1"/>
              <a:t>medved</a:t>
            </a:r>
            <a:r>
              <a:rPr lang="en-US" dirty="0"/>
              <a:t>" in je "</a:t>
            </a:r>
            <a:r>
              <a:rPr lang="en-US" dirty="0" err="1"/>
              <a:t>medvedje</a:t>
            </a:r>
            <a:r>
              <a:rPr lang="en-US" dirty="0"/>
              <a:t> </a:t>
            </a:r>
            <a:r>
              <a:rPr lang="en-US" dirty="0" err="1"/>
              <a:t>razpoložen</a:t>
            </a:r>
            <a:r>
              <a:rPr lang="en-US" dirty="0"/>
              <a:t>"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89040"/>
            <a:ext cx="262778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0795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 err="1"/>
              <a:t>Groupe</a:t>
            </a:r>
            <a:r>
              <a:rPr lang="sl-SI" altLang="sl-SI" sz="3600" b="1" dirty="0"/>
              <a:t> Danone </a:t>
            </a:r>
            <a:br>
              <a:rPr lang="sl-SI" altLang="sl-SI" sz="3600" b="1" dirty="0"/>
            </a:br>
            <a:r>
              <a:rPr lang="sl-SI" altLang="sl-SI" sz="3600" b="1" dirty="0"/>
              <a:t>(OTC: DANOY)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3" name="Pravokotnik 12"/>
          <p:cNvSpPr/>
          <p:nvPr/>
        </p:nvSpPr>
        <p:spPr>
          <a:xfrm>
            <a:off x="497337" y="2774881"/>
            <a:ext cx="781236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>
                <a:solidFill>
                  <a:srgbClr val="000000"/>
                </a:solidFill>
              </a:rPr>
              <a:t>je francosko </a:t>
            </a:r>
            <a:r>
              <a:rPr lang="sl-SI" sz="2800" dirty="0" err="1">
                <a:solidFill>
                  <a:srgbClr val="000000"/>
                </a:solidFill>
              </a:rPr>
              <a:t>prehrambeno</a:t>
            </a:r>
            <a:r>
              <a:rPr lang="sl-SI" sz="2800" dirty="0">
                <a:solidFill>
                  <a:srgbClr val="000000"/>
                </a:solidFill>
              </a:rPr>
              <a:t> podjetje, ki ustvari letno več kot 15 </a:t>
            </a:r>
            <a:r>
              <a:rPr lang="sl-SI" sz="2800" dirty="0" err="1">
                <a:solidFill>
                  <a:srgbClr val="000000"/>
                </a:solidFill>
              </a:rPr>
              <a:t>mrd</a:t>
            </a:r>
            <a:r>
              <a:rPr lang="sl-SI" sz="2800" dirty="0">
                <a:solidFill>
                  <a:srgbClr val="000000"/>
                </a:solidFill>
              </a:rPr>
              <a:t>. EUR prihodkov</a:t>
            </a:r>
          </a:p>
          <a:p>
            <a:r>
              <a:rPr lang="en-US" sz="2800" dirty="0">
                <a:solidFill>
                  <a:srgbClr val="000000"/>
                </a:solidFill>
              </a:rPr>
              <a:t>Danone</a:t>
            </a:r>
            <a:r>
              <a:rPr lang="sl-SI" sz="2800" dirty="0">
                <a:solidFill>
                  <a:srgbClr val="000000"/>
                </a:solidFill>
              </a:rPr>
              <a:t> največje blagovne znamke so: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</a:rPr>
              <a:t>Activia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endParaRPr lang="sl-SI" sz="28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0000"/>
                </a:solidFill>
              </a:rPr>
              <a:t>Actimel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endParaRPr lang="sl-SI" sz="2800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Evian</a:t>
            </a:r>
            <a:r>
              <a:rPr lang="sl-SI" sz="2800" dirty="0">
                <a:solidFill>
                  <a:srgbClr val="000000"/>
                </a:solidFill>
              </a:rPr>
              <a:t>…</a:t>
            </a:r>
          </a:p>
          <a:p>
            <a:r>
              <a:rPr lang="sl-SI" sz="2000" dirty="0">
                <a:solidFill>
                  <a:srgbClr val="000000"/>
                </a:solidFill>
                <a:hlinkClick r:id="rId4"/>
              </a:rPr>
              <a:t>https://www.danone.com/en.html</a:t>
            </a:r>
            <a:endParaRPr lang="sl-SI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r>
              <a:rPr lang="sl-SI" sz="2800" dirty="0">
                <a:solidFill>
                  <a:srgbClr val="000000"/>
                </a:solidFill>
                <a:hlinkClick r:id="rId5"/>
              </a:rPr>
              <a:t>https://www.youtube.com/watch?v=tNzCSkVXpVA</a:t>
            </a:r>
            <a:r>
              <a:rPr lang="sl-SI" sz="28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3869947"/>
            <a:ext cx="3424237" cy="305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195513" y="2236272"/>
            <a:ext cx="4053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https://www.facebook.com/actimel.si</a:t>
            </a:r>
            <a:r>
              <a:rPr lang="sl-SI" dirty="0"/>
              <a:t> </a:t>
            </a:r>
            <a:endParaRPr lang="en-US" dirty="0"/>
          </a:p>
        </p:txBody>
      </p:sp>
      <p:sp>
        <p:nvSpPr>
          <p:cNvPr id="3" name="Pravokotnik 2">
            <a:extLst>
              <a:ext uri="{FF2B5EF4-FFF2-40B4-BE49-F238E27FC236}">
                <a16:creationId xmlns:a16="http://schemas.microsoft.com/office/drawing/2014/main" id="{AF6C2D4D-4E78-4EC3-9901-FA2E590C9E67}"/>
              </a:ext>
            </a:extLst>
          </p:cNvPr>
          <p:cNvSpPr/>
          <p:nvPr/>
        </p:nvSpPr>
        <p:spPr>
          <a:xfrm>
            <a:off x="2329352" y="1873016"/>
            <a:ext cx="4049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>
                <a:hlinkClick r:id="rId8"/>
              </a:rPr>
              <a:t>https://en.wikipedia.org/wiki/Danone</a:t>
            </a:r>
            <a:r>
              <a:rPr lang="sl-SI" dirty="0"/>
              <a:t> 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915B59E3-F129-4AC7-BA87-EE5EC1687FEE}"/>
              </a:ext>
            </a:extLst>
          </p:cNvPr>
          <p:cNvSpPr/>
          <p:nvPr/>
        </p:nvSpPr>
        <p:spPr>
          <a:xfrm>
            <a:off x="323528" y="434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>
                <a:hlinkClick r:id="rId9"/>
              </a:rPr>
              <a:t>https://www.youtube.com/shorts/hqi3PmD3JEg</a:t>
            </a:r>
            <a:r>
              <a:rPr lang="sl-SI" dirty="0"/>
              <a:t> </a:t>
            </a:r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D71C634F-11FE-4647-A7F3-07C27EDFC1F2}"/>
              </a:ext>
            </a:extLst>
          </p:cNvPr>
          <p:cNvSpPr/>
          <p:nvPr/>
        </p:nvSpPr>
        <p:spPr>
          <a:xfrm>
            <a:off x="4570839" y="14033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>
                <a:hlinkClick r:id="rId10"/>
              </a:rPr>
              <a:t>https://www.youtube.com/shorts/U8tsAoqNxUI</a:t>
            </a:r>
            <a:r>
              <a:rPr lang="sl-S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1472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" t="15572" r="2887" b="3838"/>
          <a:stretch/>
        </p:blipFill>
        <p:spPr bwMode="auto">
          <a:xfrm>
            <a:off x="137996" y="116632"/>
            <a:ext cx="6234204" cy="664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991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9110" y="765175"/>
            <a:ext cx="5861281" cy="1295673"/>
          </a:xfrm>
        </p:spPr>
        <p:txBody>
          <a:bodyPr>
            <a:normAutofit/>
          </a:bodyPr>
          <a:lstStyle/>
          <a:p>
            <a:pPr eaLnBrk="1" hangingPunct="1"/>
            <a:r>
              <a:rPr lang="sl-SI" altLang="sl-SI" sz="4800" b="1" dirty="0">
                <a:solidFill>
                  <a:srgbClr val="002060"/>
                </a:solidFill>
              </a:rPr>
              <a:t>Sredstva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Dolgoročna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sredstva</a:t>
            </a:r>
            <a:endParaRPr lang="sl-SI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Kratkoročna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sredstva</a:t>
            </a:r>
            <a:endParaRPr lang="sl-SI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Izkoriščenost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zmogljivosti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osnovnih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sredstev</a:t>
            </a:r>
            <a:endParaRPr lang="sl-SI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Koeficient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obračanja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zalog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ali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obratnih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sredstev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371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9111" y="765175"/>
            <a:ext cx="5543550" cy="1007641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Dolgoročna sredstva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413338"/>
            <a:ext cx="516632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Se </a:t>
            </a:r>
            <a:r>
              <a:rPr lang="en-US" dirty="0" err="1">
                <a:solidFill>
                  <a:srgbClr val="000000"/>
                </a:solidFill>
              </a:rPr>
              <a:t>imenujejo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tudi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osnovna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ali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stalna</a:t>
            </a:r>
            <a:endParaRPr lang="sl-SI" sz="2000" b="1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Značilnosti</a:t>
            </a:r>
            <a:r>
              <a:rPr lang="en-US" dirty="0">
                <a:solidFill>
                  <a:srgbClr val="000000"/>
                </a:solidFill>
              </a:rPr>
              <a:t>:</a:t>
            </a:r>
            <a:endParaRPr lang="sl-SI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Življenjska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doba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nad</a:t>
            </a:r>
            <a:r>
              <a:rPr lang="en-US" dirty="0">
                <a:solidFill>
                  <a:srgbClr val="000000"/>
                </a:solidFill>
              </a:rPr>
              <a:t> 1 </a:t>
            </a:r>
            <a:r>
              <a:rPr lang="en-US" dirty="0" err="1">
                <a:solidFill>
                  <a:srgbClr val="000000"/>
                </a:solidFill>
              </a:rPr>
              <a:t>letom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V </a:t>
            </a:r>
            <a:r>
              <a:rPr lang="en-US" dirty="0" err="1">
                <a:solidFill>
                  <a:srgbClr val="000000"/>
                </a:solidFill>
              </a:rPr>
              <a:t>proizvodnem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procesu</a:t>
            </a:r>
            <a:r>
              <a:rPr lang="en-US" dirty="0">
                <a:solidFill>
                  <a:srgbClr val="000000"/>
                </a:solidFill>
              </a:rPr>
              <a:t> se </a:t>
            </a:r>
            <a:r>
              <a:rPr lang="en-US" dirty="0" err="1">
                <a:solidFill>
                  <a:srgbClr val="000000"/>
                </a:solidFill>
              </a:rPr>
              <a:t>obrabljajo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Večja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vrednost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nad</a:t>
            </a:r>
            <a:r>
              <a:rPr lang="en-US" dirty="0">
                <a:solidFill>
                  <a:srgbClr val="000000"/>
                </a:solidFill>
              </a:rPr>
              <a:t> 500 €)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</a:rPr>
              <a:t>Izjema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t.i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drobni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inventar</a:t>
            </a:r>
            <a:r>
              <a:rPr lang="en-US" dirty="0">
                <a:solidFill>
                  <a:srgbClr val="000000"/>
                </a:solidFill>
              </a:rPr>
              <a:t> (</a:t>
            </a:r>
            <a:r>
              <a:rPr lang="en-US" dirty="0" err="1">
                <a:solidFill>
                  <a:srgbClr val="000000"/>
                </a:solidFill>
              </a:rPr>
              <a:t>dolgoročna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uporaba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manjše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vrednosti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5475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9111" y="765175"/>
            <a:ext cx="5543550" cy="1007641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Vrste dolgoročnih sredstev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274838"/>
            <a:ext cx="5310336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 err="1">
                <a:solidFill>
                  <a:srgbClr val="7030A0"/>
                </a:solidFill>
              </a:rPr>
              <a:t>Neopredmetena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dolgoročna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sredstva</a:t>
            </a:r>
            <a:endParaRPr lang="sl-SI" sz="2000" b="1" dirty="0">
              <a:solidFill>
                <a:srgbClr val="7030A0"/>
              </a:solidFill>
            </a:endParaRPr>
          </a:p>
          <a:p>
            <a:endParaRPr lang="en-US" sz="2000" b="1" dirty="0">
              <a:solidFill>
                <a:srgbClr val="7030A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Npr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 err="1">
                <a:solidFill>
                  <a:srgbClr val="000000"/>
                </a:solidFill>
              </a:rPr>
              <a:t>patenti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licence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blagovna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znamka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ime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podjetja</a:t>
            </a:r>
            <a:endParaRPr lang="en-US" dirty="0">
              <a:solidFill>
                <a:srgbClr val="000000"/>
              </a:solidFill>
            </a:endParaRPr>
          </a:p>
          <a:p>
            <a:endParaRPr lang="sl-SI" dirty="0">
              <a:solidFill>
                <a:srgbClr val="000000"/>
              </a:solidFill>
            </a:endParaRPr>
          </a:p>
          <a:p>
            <a:r>
              <a:rPr lang="sl-SI" dirty="0">
                <a:solidFill>
                  <a:srgbClr val="000000"/>
                </a:solidFill>
              </a:rPr>
              <a:t>2. </a:t>
            </a:r>
            <a:r>
              <a:rPr lang="en-US" sz="2000" b="1" dirty="0" err="1">
                <a:solidFill>
                  <a:srgbClr val="7030A0"/>
                </a:solidFill>
              </a:rPr>
              <a:t>Opredmetena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dolgoročna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sredstva</a:t>
            </a:r>
            <a:endParaRPr lang="sl-SI" sz="2000" b="1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>
                <a:solidFill>
                  <a:srgbClr val="000000"/>
                </a:solidFill>
              </a:rPr>
              <a:t>zemljišče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zgradbe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oprema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posebnosti</a:t>
            </a:r>
            <a:r>
              <a:rPr lang="en-US" dirty="0">
                <a:solidFill>
                  <a:srgbClr val="000000"/>
                </a:solidFill>
              </a:rPr>
              <a:t> v </a:t>
            </a:r>
            <a:r>
              <a:rPr lang="en-US" dirty="0" err="1">
                <a:solidFill>
                  <a:srgbClr val="000000"/>
                </a:solidFill>
              </a:rPr>
              <a:t>kmetijstvu,drobni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inventar</a:t>
            </a:r>
            <a:endParaRPr lang="sl-SI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sl-SI" dirty="0">
                <a:solidFill>
                  <a:srgbClr val="000000"/>
                </a:solidFill>
              </a:rPr>
              <a:t>3. </a:t>
            </a:r>
            <a:r>
              <a:rPr lang="en-US" sz="2000" b="1" dirty="0" err="1">
                <a:solidFill>
                  <a:srgbClr val="7030A0"/>
                </a:solidFill>
              </a:rPr>
              <a:t>Dolgoročne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finančne</a:t>
            </a:r>
            <a:r>
              <a:rPr lang="en-US" sz="2000" b="1" dirty="0">
                <a:solidFill>
                  <a:srgbClr val="7030A0"/>
                </a:solidFill>
              </a:rPr>
              <a:t> </a:t>
            </a:r>
            <a:r>
              <a:rPr lang="en-US" sz="2000" b="1" dirty="0" err="1">
                <a:solidFill>
                  <a:srgbClr val="7030A0"/>
                </a:solidFill>
              </a:rPr>
              <a:t>naložbe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67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111" y="1340768"/>
            <a:ext cx="5543550" cy="1007641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Kratkoročna sredstva </a:t>
            </a:r>
            <a:br>
              <a:rPr lang="sl-SI" altLang="sl-SI" sz="3600" b="1" dirty="0"/>
            </a:br>
            <a:r>
              <a:rPr lang="sl-SI" altLang="sl-SI" sz="3600" b="1" dirty="0">
                <a:solidFill>
                  <a:srgbClr val="7030A0"/>
                </a:solidFill>
              </a:rPr>
              <a:t>(obratna ali gibljiva sredstva)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828836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2060"/>
                </a:solidFill>
              </a:rPr>
              <a:t>Zaloge</a:t>
            </a:r>
            <a:endParaRPr lang="sl-SI" sz="2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2060"/>
                </a:solidFill>
              </a:rPr>
              <a:t>Kratkoročne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poslovne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terjatve</a:t>
            </a:r>
            <a:endParaRPr lang="sl-SI" sz="2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2060"/>
                </a:solidFill>
              </a:rPr>
              <a:t>Kratkoročne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finančne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naložbe</a:t>
            </a:r>
            <a:endParaRPr lang="sl-SI" sz="2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2060"/>
                </a:solidFill>
              </a:rPr>
              <a:t>Denarna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sredstva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77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9111" y="765175"/>
            <a:ext cx="5543550" cy="1007641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Obračanje sredstev podjetja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394" y="1839913"/>
            <a:ext cx="6778625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8987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1" y="48993"/>
            <a:ext cx="1691680" cy="14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704" y="4899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" b="4252"/>
          <a:stretch/>
        </p:blipFill>
        <p:spPr bwMode="auto">
          <a:xfrm>
            <a:off x="0" y="1412776"/>
            <a:ext cx="9076267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6632"/>
            <a:ext cx="57308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792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9111" y="765175"/>
            <a:ext cx="5543550" cy="1007641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OBVEZNOSTI DO VIROV SREDSTEV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r>
              <a:rPr lang="sl-SI" altLang="sl-SI" sz="2000" dirty="0">
                <a:solidFill>
                  <a:srgbClr val="000000"/>
                </a:solidFill>
                <a:hlinkClick r:id="rId4"/>
              </a:rPr>
              <a:t>http://www.youtube.com/watch?v=b1LhvnSzIbg</a:t>
            </a:r>
            <a:r>
              <a:rPr lang="sl-SI" altLang="sl-SI" sz="20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829" y="2624138"/>
            <a:ext cx="7572257" cy="416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46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9111" y="765175"/>
            <a:ext cx="5543550" cy="1007641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Lastni viri sredstev - kapital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21666" r="1394" b="5449"/>
          <a:stretch/>
        </p:blipFill>
        <p:spPr bwMode="auto">
          <a:xfrm>
            <a:off x="107504" y="2726267"/>
            <a:ext cx="9036496" cy="362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022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39111" y="765175"/>
            <a:ext cx="5543550" cy="1007641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BILANCA STANJA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2562" r="58250" b="23688"/>
          <a:stretch>
            <a:fillRect/>
          </a:stretch>
        </p:blipFill>
        <p:spPr>
          <a:xfrm>
            <a:off x="250825" y="3068638"/>
            <a:ext cx="1150938" cy="1800225"/>
          </a:xfrm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22" y="2780928"/>
            <a:ext cx="7703545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528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 err="1"/>
              <a:t>Groupe</a:t>
            </a:r>
            <a:r>
              <a:rPr lang="sl-SI" altLang="sl-SI" sz="3600" b="1" dirty="0"/>
              <a:t> Danone </a:t>
            </a:r>
            <a:br>
              <a:rPr lang="sl-SI" altLang="sl-SI" sz="3600" b="1" dirty="0"/>
            </a:br>
            <a:r>
              <a:rPr lang="sl-SI" altLang="sl-SI" sz="3600" b="1" dirty="0"/>
              <a:t>(OTC: DANOY)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5971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01484" y="2020360"/>
            <a:ext cx="676312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altLang="en-US" sz="2800" dirty="0"/>
              <a:t>Danone že od začetka deluje na področju zdravja in prehrane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l-SI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altLang="en-US" sz="2800" dirty="0"/>
              <a:t>1919 je </a:t>
            </a:r>
            <a:r>
              <a:rPr lang="sl-SI" altLang="en-US" sz="2800" dirty="0" err="1"/>
              <a:t>Isaac</a:t>
            </a:r>
            <a:r>
              <a:rPr lang="sl-SI" altLang="en-US" sz="2800" dirty="0"/>
              <a:t> </a:t>
            </a:r>
            <a:r>
              <a:rPr lang="sl-SI" altLang="en-US" sz="2800" dirty="0" err="1"/>
              <a:t>Carasso</a:t>
            </a:r>
            <a:r>
              <a:rPr lang="sl-SI" altLang="en-US" sz="2800" dirty="0"/>
              <a:t> v Barceloni izkoristil koristne lastnosti </a:t>
            </a:r>
            <a:r>
              <a:rPr lang="sl-SI" altLang="en-US" sz="2800" dirty="0" err="1"/>
              <a:t>frementiranega</a:t>
            </a:r>
            <a:r>
              <a:rPr lang="sl-SI" altLang="en-US" sz="2800" dirty="0"/>
              <a:t> mleka in naredil prvi jogurt Danone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sl-SI" alt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l-SI" altLang="en-US" sz="2800" dirty="0"/>
              <a:t>Leta 1929 je sin Daniel </a:t>
            </a:r>
            <a:r>
              <a:rPr lang="sl-SI" altLang="en-US" sz="2800" dirty="0" err="1"/>
              <a:t>Carasso</a:t>
            </a:r>
            <a:r>
              <a:rPr lang="sl-SI" altLang="en-US" sz="2800" dirty="0"/>
              <a:t> osnoval podjetje Danone v Franciji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8" y="3717032"/>
            <a:ext cx="2207457" cy="233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4723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43138" y="554989"/>
            <a:ext cx="5543550" cy="1007641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BILANCA STANJA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91" y="3090863"/>
            <a:ext cx="3706813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2" y="1694656"/>
            <a:ext cx="5780087" cy="508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110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Kredit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770188"/>
            <a:ext cx="8096250" cy="13788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98167"/>
            <a:ext cx="4333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799" y="3645024"/>
            <a:ext cx="835025" cy="1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84984"/>
            <a:ext cx="9636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6" y="4293096"/>
            <a:ext cx="273630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81128"/>
            <a:ext cx="35052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108581" y="1694656"/>
            <a:ext cx="6511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http://www.youtube.com/watch?v=6htQ86tQTHg&amp;feature=related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http://www.youtube.com/watch?v=YC8BXbNfLfk&amp;feature=related </a:t>
            </a:r>
          </a:p>
        </p:txBody>
      </p:sp>
    </p:spTree>
    <p:extLst>
      <p:ext uri="{BB962C8B-B14F-4D97-AF65-F5344CB8AC3E}">
        <p14:creationId xmlns:p14="http://schemas.microsoft.com/office/powerpoint/2010/main" val="2714926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 err="1"/>
              <a:t>Actimel</a:t>
            </a:r>
            <a:endParaRPr lang="sl-SI" altLang="sl-SI" sz="3600" b="1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348682"/>
            <a:ext cx="1908175" cy="161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908175" y="2420938"/>
            <a:ext cx="72358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sl-SI" altLang="sl-SI" sz="2000" dirty="0">
              <a:solidFill>
                <a:srgbClr val="000000"/>
              </a:solidFill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710315" y="1964353"/>
            <a:ext cx="82090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Je </a:t>
            </a:r>
            <a:r>
              <a:rPr lang="en-US" sz="2400" dirty="0" err="1"/>
              <a:t>probiotični</a:t>
            </a:r>
            <a:r>
              <a:rPr lang="en-US" sz="2400" dirty="0"/>
              <a:t> </a:t>
            </a:r>
            <a:r>
              <a:rPr lang="en-US" sz="2400" dirty="0" err="1"/>
              <a:t>jogurtov</a:t>
            </a:r>
            <a:r>
              <a:rPr lang="en-US" sz="2400" dirty="0"/>
              <a:t> </a:t>
            </a:r>
            <a:r>
              <a:rPr lang="en-US" sz="2400" dirty="0" err="1"/>
              <a:t>napitek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</a:t>
            </a:r>
            <a:r>
              <a:rPr lang="en-US" sz="2400" dirty="0" err="1"/>
              <a:t>pomaga</a:t>
            </a:r>
            <a:r>
              <a:rPr lang="en-US" sz="2400" dirty="0"/>
              <a:t> </a:t>
            </a:r>
            <a:r>
              <a:rPr lang="en-US" sz="2400" dirty="0" err="1"/>
              <a:t>krepiti</a:t>
            </a:r>
            <a:r>
              <a:rPr lang="en-US" sz="2400" dirty="0"/>
              <a:t> </a:t>
            </a:r>
            <a:r>
              <a:rPr lang="en-US" sz="2400" dirty="0" err="1"/>
              <a:t>naravno</a:t>
            </a:r>
            <a:r>
              <a:rPr lang="en-US" sz="2400" dirty="0"/>
              <a:t> </a:t>
            </a:r>
            <a:r>
              <a:rPr lang="en-US" sz="2400" dirty="0" err="1"/>
              <a:t>oportnost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Ime</a:t>
            </a:r>
            <a:r>
              <a:rPr lang="en-US" sz="2400" dirty="0"/>
              <a:t> Danone </a:t>
            </a:r>
            <a:r>
              <a:rPr lang="en-US" sz="2400" dirty="0" err="1"/>
              <a:t>izhaja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ljublkovalnega</a:t>
            </a:r>
            <a:r>
              <a:rPr lang="en-US" sz="2400" dirty="0"/>
              <a:t> </a:t>
            </a:r>
            <a:r>
              <a:rPr lang="en-US" sz="2400" dirty="0" err="1"/>
              <a:t>vzdevka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</a:t>
            </a:r>
            <a:r>
              <a:rPr lang="en-US" sz="2400" dirty="0" err="1"/>
              <a:t>ga</a:t>
            </a:r>
            <a:r>
              <a:rPr lang="en-US" sz="2400" dirty="0"/>
              <a:t> je Isaac </a:t>
            </a:r>
            <a:r>
              <a:rPr lang="en-US" sz="2400" dirty="0" err="1"/>
              <a:t>Carasso</a:t>
            </a:r>
            <a:r>
              <a:rPr lang="en-US" sz="2400" dirty="0"/>
              <a:t> </a:t>
            </a:r>
            <a:r>
              <a:rPr lang="en-US" sz="2400" dirty="0" err="1"/>
              <a:t>uporabljal</a:t>
            </a:r>
            <a:r>
              <a:rPr lang="en-US" sz="2400" dirty="0"/>
              <a:t> </a:t>
            </a:r>
            <a:r>
              <a:rPr lang="en-US" sz="2400" dirty="0" err="1"/>
              <a:t>za</a:t>
            </a:r>
            <a:r>
              <a:rPr lang="en-US" sz="2400" dirty="0"/>
              <a:t> </a:t>
            </a:r>
            <a:r>
              <a:rPr lang="en-US" sz="2400" dirty="0" err="1"/>
              <a:t>svojega</a:t>
            </a:r>
            <a:r>
              <a:rPr lang="en-US" sz="2400" dirty="0"/>
              <a:t> </a:t>
            </a:r>
            <a:r>
              <a:rPr lang="en-US" sz="2400" dirty="0" err="1"/>
              <a:t>sina</a:t>
            </a:r>
            <a:r>
              <a:rPr lang="en-US" sz="2400" dirty="0"/>
              <a:t> Daniela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 se </a:t>
            </a:r>
            <a:r>
              <a:rPr lang="en-US" sz="2400" dirty="0" err="1"/>
              <a:t>lahko</a:t>
            </a:r>
            <a:r>
              <a:rPr lang="en-US" sz="2400" dirty="0"/>
              <a:t> </a:t>
            </a:r>
            <a:r>
              <a:rPr lang="en-US" sz="2400" dirty="0" err="1"/>
              <a:t>pošiljka</a:t>
            </a:r>
            <a:r>
              <a:rPr lang="en-US" sz="2400" dirty="0"/>
              <a:t> </a:t>
            </a:r>
            <a:r>
              <a:rPr lang="en-US" sz="2400" dirty="0" err="1"/>
              <a:t>izdelkov</a:t>
            </a:r>
            <a:r>
              <a:rPr lang="en-US" sz="2400" dirty="0"/>
              <a:t> </a:t>
            </a:r>
            <a:r>
              <a:rPr lang="en-US" sz="2400" dirty="0" err="1"/>
              <a:t>podjetja</a:t>
            </a:r>
            <a:r>
              <a:rPr lang="en-US" sz="2400" dirty="0"/>
              <a:t> Danone </a:t>
            </a:r>
            <a:r>
              <a:rPr lang="en-US" sz="2400" dirty="0" err="1"/>
              <a:t>pošlje</a:t>
            </a:r>
            <a:r>
              <a:rPr lang="en-US" sz="2400" dirty="0"/>
              <a:t> v </a:t>
            </a:r>
            <a:r>
              <a:rPr lang="en-US" sz="2400" dirty="0" err="1"/>
              <a:t>trgovine</a:t>
            </a:r>
            <a:r>
              <a:rPr lang="en-US" sz="2400" dirty="0"/>
              <a:t>, mora </a:t>
            </a:r>
            <a:r>
              <a:rPr lang="en-US" sz="2400" dirty="0" err="1"/>
              <a:t>laboratorij</a:t>
            </a:r>
            <a:r>
              <a:rPr lang="en-US" sz="2400" dirty="0"/>
              <a:t> </a:t>
            </a:r>
            <a:r>
              <a:rPr lang="en-US" sz="2400" dirty="0" err="1"/>
              <a:t>izvesti</a:t>
            </a:r>
            <a:r>
              <a:rPr lang="en-US" sz="2400" dirty="0"/>
              <a:t> </a:t>
            </a:r>
            <a:r>
              <a:rPr lang="en-US" sz="2400" dirty="0" err="1"/>
              <a:t>več</a:t>
            </a:r>
            <a:r>
              <a:rPr lang="en-US" sz="2400" dirty="0"/>
              <a:t> </a:t>
            </a:r>
            <a:r>
              <a:rPr lang="en-US" sz="2400" dirty="0" err="1"/>
              <a:t>kot</a:t>
            </a:r>
            <a:r>
              <a:rPr lang="en-US" sz="2400" dirty="0"/>
              <a:t> 200 </a:t>
            </a:r>
            <a:r>
              <a:rPr lang="en-US" sz="2400" dirty="0" err="1"/>
              <a:t>mikrobioloških</a:t>
            </a:r>
            <a:r>
              <a:rPr lang="en-US" sz="2400" dirty="0"/>
              <a:t>, </a:t>
            </a:r>
            <a:r>
              <a:rPr lang="en-US" sz="2400" dirty="0" err="1"/>
              <a:t>fizikalno-kemičnih</a:t>
            </a:r>
            <a:r>
              <a:rPr lang="en-US" sz="2400" dirty="0"/>
              <a:t>  in </a:t>
            </a:r>
            <a:r>
              <a:rPr lang="en-US" sz="2400" dirty="0" err="1"/>
              <a:t>organoleptičnih</a:t>
            </a:r>
            <a:r>
              <a:rPr lang="en-US" sz="2400" dirty="0"/>
              <a:t> </a:t>
            </a:r>
            <a:r>
              <a:rPr lang="en-US" sz="2400" dirty="0" err="1"/>
              <a:t>analiz</a:t>
            </a:r>
            <a:endParaRPr lang="sl-S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Ime</a:t>
            </a:r>
            <a:r>
              <a:rPr lang="en-US" sz="2400" dirty="0"/>
              <a:t> </a:t>
            </a:r>
            <a:r>
              <a:rPr lang="en-US" sz="2400" dirty="0" err="1"/>
              <a:t>blagovne</a:t>
            </a:r>
            <a:r>
              <a:rPr lang="en-US" sz="2400" dirty="0"/>
              <a:t> </a:t>
            </a:r>
            <a:r>
              <a:rPr lang="en-US" sz="2400" dirty="0" err="1"/>
              <a:t>znamke</a:t>
            </a:r>
            <a:r>
              <a:rPr lang="en-US" sz="2400" dirty="0"/>
              <a:t> </a:t>
            </a:r>
            <a:r>
              <a:rPr lang="en-US" sz="2400" dirty="0" err="1"/>
              <a:t>Actimel</a:t>
            </a:r>
            <a:r>
              <a:rPr lang="en-US" sz="2400" dirty="0"/>
              <a:t> </a:t>
            </a:r>
            <a:r>
              <a:rPr lang="en-US" sz="2400" dirty="0" err="1"/>
              <a:t>izhaja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flamskih</a:t>
            </a:r>
            <a:r>
              <a:rPr lang="en-US" sz="2400" dirty="0"/>
              <a:t> </a:t>
            </a:r>
            <a:r>
              <a:rPr lang="en-US" sz="2400" dirty="0" err="1"/>
              <a:t>besed</a:t>
            </a:r>
            <a:r>
              <a:rPr lang="en-US" sz="2400" dirty="0"/>
              <a:t> </a:t>
            </a:r>
            <a:r>
              <a:rPr lang="en-US" sz="2400" dirty="0" err="1"/>
              <a:t>actieve</a:t>
            </a:r>
            <a:r>
              <a:rPr lang="en-US" sz="2400" dirty="0"/>
              <a:t> </a:t>
            </a:r>
            <a:r>
              <a:rPr lang="en-US" sz="2400" dirty="0" err="1"/>
              <a:t>melk</a:t>
            </a:r>
            <a:r>
              <a:rPr lang="en-US" sz="2400" dirty="0"/>
              <a:t> – </a:t>
            </a:r>
            <a:r>
              <a:rPr lang="en-US" sz="2400" dirty="0" err="1"/>
              <a:t>aktivno</a:t>
            </a:r>
            <a:r>
              <a:rPr lang="en-US" sz="2400" dirty="0"/>
              <a:t> </a:t>
            </a:r>
            <a:r>
              <a:rPr lang="en-US" sz="2400" dirty="0" err="1"/>
              <a:t>mleko</a:t>
            </a:r>
            <a:endParaRPr lang="en-US" sz="24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81" y="327722"/>
            <a:ext cx="1427163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472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Daniel </a:t>
            </a:r>
            <a:r>
              <a:rPr lang="sl-SI" altLang="sl-SI" sz="3600" b="1" dirty="0" err="1"/>
              <a:t>Carasso</a:t>
            </a:r>
            <a:r>
              <a:rPr lang="sl-SI" altLang="sl-SI" sz="3600" b="1" dirty="0"/>
              <a:t>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348682"/>
            <a:ext cx="1908175" cy="161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" name="Picture 2" descr="http://3.bp.blogspot.com/-a4JNfS4Ut7g/TaFonWHibvI/AAAAAAAAFS0/Hb7S_UPOogs/s1600/Untitle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5647" y="3248745"/>
            <a:ext cx="2833352" cy="2727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ravokotnik 1"/>
          <p:cNvSpPr/>
          <p:nvPr/>
        </p:nvSpPr>
        <p:spPr>
          <a:xfrm>
            <a:off x="395536" y="3573016"/>
            <a:ext cx="4860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Daniel </a:t>
            </a:r>
            <a:r>
              <a:rPr lang="en-US" sz="2400" dirty="0" err="1"/>
              <a:t>Carasso</a:t>
            </a:r>
            <a:r>
              <a:rPr lang="en-US" sz="2400" dirty="0"/>
              <a:t> </a:t>
            </a:r>
            <a:r>
              <a:rPr lang="sl-SI" sz="2400" dirty="0"/>
              <a:t>umrl v </a:t>
            </a:r>
            <a:r>
              <a:rPr lang="en-US" sz="2400" dirty="0" err="1"/>
              <a:t>Pari</a:t>
            </a:r>
            <a:r>
              <a:rPr lang="sl-SI" sz="2400" dirty="0" err="1"/>
              <a:t>zu</a:t>
            </a:r>
            <a:r>
              <a:rPr lang="en-US" sz="2400" dirty="0"/>
              <a:t> </a:t>
            </a:r>
            <a:r>
              <a:rPr lang="sl-SI" sz="2400" dirty="0"/>
              <a:t> leta </a:t>
            </a:r>
            <a:r>
              <a:rPr lang="en-US" sz="2400" dirty="0"/>
              <a:t>2009 </a:t>
            </a:r>
            <a:r>
              <a:rPr lang="sl-SI" sz="2400" dirty="0"/>
              <a:t>v starosti </a:t>
            </a:r>
            <a:r>
              <a:rPr lang="en-US" sz="2400" dirty="0"/>
              <a:t>103</a:t>
            </a:r>
            <a:r>
              <a:rPr lang="sl-SI" sz="2400" dirty="0"/>
              <a:t> leta</a:t>
            </a:r>
            <a:endParaRPr lang="en-US" sz="2400" dirty="0"/>
          </a:p>
        </p:txBody>
      </p:sp>
      <p:sp>
        <p:nvSpPr>
          <p:cNvPr id="4" name="Pravokotnik 3"/>
          <p:cNvSpPr/>
          <p:nvPr/>
        </p:nvSpPr>
        <p:spPr>
          <a:xfrm>
            <a:off x="951707" y="2236272"/>
            <a:ext cx="4574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https://youtu.be/t_3qPo45PyM</a:t>
            </a:r>
            <a:r>
              <a:rPr lang="sl-SI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46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Danone za boljši svet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348682"/>
            <a:ext cx="1908175" cy="161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195736" y="2413338"/>
            <a:ext cx="66247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DANONE</a:t>
            </a:r>
            <a:r>
              <a:rPr lang="sl-SI" sz="2800" dirty="0"/>
              <a:t>jeva</a:t>
            </a:r>
            <a:r>
              <a:rPr lang="en-US" sz="2800" dirty="0"/>
              <a:t> </a:t>
            </a:r>
            <a:r>
              <a:rPr lang="sl-SI" sz="2800" dirty="0"/>
              <a:t> - OKOLJEVARSTVENA POLITIKA</a:t>
            </a:r>
          </a:p>
          <a:p>
            <a:endParaRPr lang="sl-SI" sz="2800" dirty="0"/>
          </a:p>
          <a:p>
            <a:pPr marL="285750" indent="-285750">
              <a:buFontTx/>
              <a:buChar char="-"/>
            </a:pPr>
            <a:r>
              <a:rPr lang="sl-SI" sz="2800" dirty="0"/>
              <a:t>tehnologija, ki zmanjšuje izpuste toplogrednih plinov</a:t>
            </a:r>
          </a:p>
          <a:p>
            <a:pPr marL="285750" indent="-285750">
              <a:buFontTx/>
              <a:buChar char="-"/>
            </a:pPr>
            <a:endParaRPr lang="sl-SI" sz="2800" dirty="0"/>
          </a:p>
          <a:p>
            <a:pPr marL="285750" indent="-285750">
              <a:buFontTx/>
              <a:buChar char="-"/>
            </a:pPr>
            <a:r>
              <a:rPr lang="sl-SI" sz="2800" dirty="0"/>
              <a:t>Okolju prijazno kmetijstvo - naravno</a:t>
            </a:r>
          </a:p>
          <a:p>
            <a:endParaRPr lang="sl-SI" sz="2800" dirty="0"/>
          </a:p>
          <a:p>
            <a:pPr marL="285750" indent="-285750">
              <a:buFontTx/>
              <a:buChar char="-"/>
            </a:pPr>
            <a:r>
              <a:rPr lang="sl-SI" sz="2800" dirty="0"/>
              <a:t>Varčna embalaža (reciklirana), proizvodnja in transport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84983"/>
            <a:ext cx="2448495" cy="187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1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14313"/>
            <a:ext cx="6675437" cy="1462087"/>
          </a:xfrm>
        </p:spPr>
        <p:txBody>
          <a:bodyPr/>
          <a:lstStyle/>
          <a:p>
            <a:pPr eaLnBrk="1" hangingPunct="1"/>
            <a:r>
              <a:rPr lang="sl-SI" altLang="sl-SI" sz="3600" b="1" dirty="0"/>
              <a:t>Danone - zaposleni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348682"/>
            <a:ext cx="1908175" cy="1615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335197" y="2413338"/>
            <a:ext cx="61023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/>
              <a:t>Danes ima </a:t>
            </a:r>
            <a:r>
              <a:rPr lang="en-US" sz="2400" dirty="0"/>
              <a:t>Danone </a:t>
            </a:r>
            <a:r>
              <a:rPr lang="sl-SI" sz="2400" dirty="0"/>
              <a:t>v</a:t>
            </a:r>
            <a:r>
              <a:rPr lang="en-US" sz="2400" dirty="0"/>
              <a:t> </a:t>
            </a:r>
            <a:r>
              <a:rPr lang="sl-SI" sz="2400" dirty="0"/>
              <a:t>Španiji </a:t>
            </a:r>
            <a:r>
              <a:rPr lang="en-US" sz="2400" dirty="0"/>
              <a:t>1849 </a:t>
            </a:r>
            <a:r>
              <a:rPr lang="sl-SI" sz="2400" dirty="0"/>
              <a:t>zaposlenih </a:t>
            </a:r>
            <a:r>
              <a:rPr lang="en-US" sz="2400" dirty="0"/>
              <a:t>(27% </a:t>
            </a:r>
            <a:r>
              <a:rPr lang="sl-SI" sz="2400" dirty="0"/>
              <a:t>žensk) </a:t>
            </a:r>
          </a:p>
          <a:p>
            <a:endParaRPr lang="sl-SI" sz="2400" dirty="0"/>
          </a:p>
          <a:p>
            <a:r>
              <a:rPr lang="en-US" sz="2400" dirty="0"/>
              <a:t>82%</a:t>
            </a:r>
            <a:r>
              <a:rPr lang="sl-SI" sz="2400" dirty="0"/>
              <a:t>zaposlenih z anketo potrjuje:</a:t>
            </a:r>
          </a:p>
          <a:p>
            <a:endParaRPr lang="sl-SI" sz="2400" dirty="0"/>
          </a:p>
          <a:p>
            <a:pPr marL="285750" indent="-285750">
              <a:buFontTx/>
              <a:buChar char="-"/>
            </a:pPr>
            <a:r>
              <a:rPr lang="sl-SI" sz="2400" dirty="0"/>
              <a:t>Da v podjetju ne delajo razlik med moškimi in ženskami – plače za enako delovno mesto enake</a:t>
            </a:r>
          </a:p>
          <a:p>
            <a:pPr marL="285750" indent="-285750">
              <a:buFontTx/>
              <a:buChar char="-"/>
            </a:pPr>
            <a:r>
              <a:rPr lang="sl-SI" sz="2400" dirty="0"/>
              <a:t>Podjetje ne </a:t>
            </a:r>
            <a:r>
              <a:rPr lang="sl-SI" sz="2400" dirty="0" err="1"/>
              <a:t>priviligira</a:t>
            </a:r>
            <a:r>
              <a:rPr lang="sl-SI" sz="2400" dirty="0"/>
              <a:t> posameznikov</a:t>
            </a:r>
          </a:p>
          <a:p>
            <a:pPr marL="285750" indent="-285750">
              <a:buFontTx/>
              <a:buChar char="-"/>
            </a:pPr>
            <a:endParaRPr lang="sl-SI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775" y="3989432"/>
            <a:ext cx="264001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16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265481"/>
            <a:ext cx="5861281" cy="1295673"/>
          </a:xfrm>
        </p:spPr>
        <p:txBody>
          <a:bodyPr>
            <a:normAutofit/>
          </a:bodyPr>
          <a:lstStyle/>
          <a:p>
            <a:pPr eaLnBrk="1" hangingPunct="1"/>
            <a:r>
              <a:rPr lang="sl-SI" altLang="sl-SI" sz="4000" b="1" dirty="0">
                <a:solidFill>
                  <a:srgbClr val="002060"/>
                </a:solidFill>
              </a:rPr>
              <a:t>Borza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 bwMode="auto">
          <a:xfrm>
            <a:off x="0" y="765175"/>
            <a:ext cx="2195513" cy="185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484438" y="2017713"/>
            <a:ext cx="64706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4813"/>
            <a:ext cx="1152525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2411413" y="2017713"/>
            <a:ext cx="65436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endParaRPr lang="sl-SI" altLang="sl-SI" sz="2800">
              <a:solidFill>
                <a:srgbClr val="000000"/>
              </a:solidFill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339975" y="2017713"/>
            <a:ext cx="66151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fontAlgn="base" hangingPunct="1">
              <a:spcAft>
                <a:spcPct val="0"/>
              </a:spcAft>
              <a:buClr>
                <a:srgbClr val="3333CC"/>
              </a:buClr>
            </a:pPr>
            <a:endParaRPr lang="sl-SI" altLang="sl-SI" sz="2800" dirty="0">
              <a:solidFill>
                <a:srgbClr val="000000"/>
              </a:solidFill>
            </a:endParaRPr>
          </a:p>
        </p:txBody>
      </p:sp>
      <p:sp>
        <p:nvSpPr>
          <p:cNvPr id="2" name="Pravokotnik 1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704046" y="2561810"/>
            <a:ext cx="59584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</a:t>
            </a:r>
            <a:r>
              <a:rPr lang="sl-SI" dirty="0"/>
              <a:t>o</a:t>
            </a:r>
            <a:r>
              <a:rPr lang="en-US" dirty="0" err="1"/>
              <a:t>rza</a:t>
            </a:r>
            <a:r>
              <a:rPr lang="en-US" dirty="0"/>
              <a:t> je </a:t>
            </a:r>
            <a:r>
              <a:rPr lang="en-US" dirty="0" err="1"/>
              <a:t>ustanova</a:t>
            </a:r>
            <a:r>
              <a:rPr lang="en-US" dirty="0"/>
              <a:t>, </a:t>
            </a:r>
            <a:r>
              <a:rPr lang="en-US" dirty="0" err="1"/>
              <a:t>kjer</a:t>
            </a:r>
            <a:r>
              <a:rPr lang="en-US" dirty="0"/>
              <a:t> se </a:t>
            </a:r>
            <a:r>
              <a:rPr lang="en-US" dirty="0" err="1"/>
              <a:t>trguje</a:t>
            </a:r>
            <a:r>
              <a:rPr lang="en-US" dirty="0"/>
              <a:t> z </a:t>
            </a:r>
            <a:r>
              <a:rPr lang="en-US" dirty="0" err="1"/>
              <a:t>vrednostnimi</a:t>
            </a:r>
            <a:r>
              <a:rPr lang="en-US" dirty="0"/>
              <a:t> </a:t>
            </a:r>
            <a:r>
              <a:rPr lang="en-US" dirty="0" err="1"/>
              <a:t>papirji</a:t>
            </a:r>
            <a:r>
              <a:rPr lang="en-US" dirty="0"/>
              <a:t>, </a:t>
            </a:r>
            <a:r>
              <a:rPr lang="en-US" dirty="0" err="1"/>
              <a:t>kot</a:t>
            </a:r>
            <a:r>
              <a:rPr lang="en-US" dirty="0"/>
              <a:t> so </a:t>
            </a:r>
            <a:r>
              <a:rPr lang="en-US" dirty="0" err="1"/>
              <a:t>na</a:t>
            </a:r>
            <a:r>
              <a:rPr lang="en-US" dirty="0"/>
              <a:t> primer </a:t>
            </a:r>
            <a:r>
              <a:rPr lang="en-US" dirty="0" err="1"/>
              <a:t>delnice</a:t>
            </a:r>
            <a:r>
              <a:rPr lang="en-US" dirty="0"/>
              <a:t> in </a:t>
            </a:r>
            <a:r>
              <a:rPr lang="en-US" dirty="0" err="1"/>
              <a:t>obveznice</a:t>
            </a:r>
            <a:endParaRPr lang="sl-SI" dirty="0"/>
          </a:p>
          <a:p>
            <a:endParaRPr lang="sl-SI" dirty="0"/>
          </a:p>
          <a:p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borz</a:t>
            </a:r>
            <a:r>
              <a:rPr lang="en-US" dirty="0"/>
              <a:t>:</a:t>
            </a:r>
            <a:endParaRPr lang="sl-SI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­</a:t>
            </a:r>
            <a:r>
              <a:rPr lang="en-US" b="1" dirty="0" err="1">
                <a:solidFill>
                  <a:srgbClr val="002060"/>
                </a:solidFill>
              </a:rPr>
              <a:t>blagovne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borze</a:t>
            </a:r>
            <a:r>
              <a:rPr lang="en-US" dirty="0"/>
              <a:t>:</a:t>
            </a:r>
            <a:r>
              <a:rPr lang="sl-SI" dirty="0"/>
              <a:t> </a:t>
            </a:r>
            <a:r>
              <a:rPr lang="en-US" dirty="0" err="1"/>
              <a:t>splošne</a:t>
            </a:r>
            <a:r>
              <a:rPr lang="en-US" dirty="0"/>
              <a:t> </a:t>
            </a:r>
            <a:r>
              <a:rPr lang="en-US" dirty="0" err="1"/>
              <a:t>blagovne</a:t>
            </a:r>
            <a:r>
              <a:rPr lang="en-US" dirty="0"/>
              <a:t>, </a:t>
            </a:r>
            <a:r>
              <a:rPr lang="en-US" dirty="0" err="1"/>
              <a:t>specializirane</a:t>
            </a:r>
            <a:r>
              <a:rPr lang="en-US" dirty="0"/>
              <a:t> </a:t>
            </a:r>
            <a:r>
              <a:rPr lang="en-US" dirty="0" err="1"/>
              <a:t>blagovne</a:t>
            </a:r>
            <a:r>
              <a:rPr lang="en-US" dirty="0"/>
              <a:t> </a:t>
            </a:r>
            <a:r>
              <a:rPr lang="en-US" dirty="0" err="1"/>
              <a:t>borze</a:t>
            </a:r>
            <a:r>
              <a:rPr lang="en-US" dirty="0"/>
              <a:t> (</a:t>
            </a:r>
            <a:r>
              <a:rPr lang="en-US" dirty="0" err="1"/>
              <a:t>borza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sl-SI" dirty="0"/>
              <a:t>pomarančni sok, </a:t>
            </a:r>
            <a:r>
              <a:rPr lang="en-US" dirty="0" err="1"/>
              <a:t>kavo,sladkor</a:t>
            </a:r>
            <a:r>
              <a:rPr lang="en-US" dirty="0"/>
              <a:t>, </a:t>
            </a:r>
            <a:r>
              <a:rPr lang="en-US" dirty="0" err="1"/>
              <a:t>kovine</a:t>
            </a:r>
            <a:r>
              <a:rPr lang="sl-SI" dirty="0"/>
              <a:t>…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­</a:t>
            </a:r>
            <a:r>
              <a:rPr lang="en-US" b="1" dirty="0" err="1">
                <a:solidFill>
                  <a:srgbClr val="002060"/>
                </a:solidFill>
              </a:rPr>
              <a:t>borze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vrednostnih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papirjev</a:t>
            </a:r>
            <a:endParaRPr lang="en-US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­</a:t>
            </a:r>
            <a:r>
              <a:rPr lang="en-US" dirty="0" err="1"/>
              <a:t>devizne</a:t>
            </a:r>
            <a:r>
              <a:rPr lang="en-US" dirty="0"/>
              <a:t> </a:t>
            </a:r>
            <a:r>
              <a:rPr lang="en-US" dirty="0" err="1"/>
              <a:t>borze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­</a:t>
            </a:r>
            <a:r>
              <a:rPr lang="en-US" dirty="0" err="1"/>
              <a:t>druge</a:t>
            </a:r>
            <a:r>
              <a:rPr lang="en-US" dirty="0"/>
              <a:t> </a:t>
            </a:r>
            <a:r>
              <a:rPr lang="en-US" dirty="0" err="1"/>
              <a:t>borze</a:t>
            </a:r>
            <a:r>
              <a:rPr lang="sl-SI" dirty="0"/>
              <a:t> </a:t>
            </a:r>
            <a:r>
              <a:rPr lang="en-US" dirty="0"/>
              <a:t>(</a:t>
            </a:r>
            <a:r>
              <a:rPr lang="en-US" dirty="0" err="1"/>
              <a:t>borza</a:t>
            </a:r>
            <a:r>
              <a:rPr lang="en-US" dirty="0"/>
              <a:t> </a:t>
            </a:r>
            <a:r>
              <a:rPr lang="en-US" dirty="0" err="1"/>
              <a:t>prevoznih</a:t>
            </a:r>
            <a:r>
              <a:rPr lang="en-US" dirty="0"/>
              <a:t> </a:t>
            </a:r>
            <a:r>
              <a:rPr lang="en-US" dirty="0" err="1"/>
              <a:t>storitev</a:t>
            </a:r>
            <a:r>
              <a:rPr lang="en-US" dirty="0"/>
              <a:t>, </a:t>
            </a:r>
            <a:r>
              <a:rPr lang="en-US" dirty="0" err="1"/>
              <a:t>borza</a:t>
            </a:r>
            <a:r>
              <a:rPr lang="en-US" dirty="0"/>
              <a:t> </a:t>
            </a:r>
            <a:r>
              <a:rPr lang="en-US" dirty="0" err="1"/>
              <a:t>zavarovalnih</a:t>
            </a:r>
            <a:r>
              <a:rPr lang="en-US" dirty="0"/>
              <a:t> </a:t>
            </a:r>
            <a:r>
              <a:rPr lang="en-US" dirty="0" err="1"/>
              <a:t>storite</a:t>
            </a:r>
            <a:r>
              <a:rPr lang="sl-SI" dirty="0"/>
              <a:t>v…)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07017"/>
            <a:ext cx="2542252" cy="182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59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2562" r="48897" b="21951"/>
          <a:stretch>
            <a:fillRect/>
          </a:stretch>
        </p:blipFill>
        <p:spPr>
          <a:xfrm>
            <a:off x="103816" y="55007"/>
            <a:ext cx="2608064" cy="2488723"/>
          </a:xfrm>
        </p:spPr>
      </p:pic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1366838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9" t="26042" r="14860" b="15436"/>
          <a:stretch/>
        </p:blipFill>
        <p:spPr bwMode="auto">
          <a:xfrm>
            <a:off x="118980" y="2348880"/>
            <a:ext cx="9036496" cy="428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400930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1271</Words>
  <Application>Microsoft Office PowerPoint</Application>
  <PresentationFormat>Diaprojekcija na zaslonu (4:3)</PresentationFormat>
  <Paragraphs>191</Paragraphs>
  <Slides>31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31</vt:i4>
      </vt:variant>
    </vt:vector>
  </HeadingPairs>
  <TitlesOfParts>
    <vt:vector size="37" baseType="lpstr">
      <vt:lpstr>Arial</vt:lpstr>
      <vt:lpstr>Calibri</vt:lpstr>
      <vt:lpstr>Tahoma</vt:lpstr>
      <vt:lpstr>Wingdings</vt:lpstr>
      <vt:lpstr>Blends</vt:lpstr>
      <vt:lpstr>Officeova tema</vt:lpstr>
      <vt:lpstr>EMP in EKP</vt:lpstr>
      <vt:lpstr>Groupe Danone  (OTC: DANOY) </vt:lpstr>
      <vt:lpstr>Groupe Danone  (OTC: DANOY) </vt:lpstr>
      <vt:lpstr>Actimel</vt:lpstr>
      <vt:lpstr>Daniel Carasso </vt:lpstr>
      <vt:lpstr>Danone za boljši svet</vt:lpstr>
      <vt:lpstr>Danone - zaposleni</vt:lpstr>
      <vt:lpstr>Borza</vt:lpstr>
      <vt:lpstr>PowerPointova predstavitev</vt:lpstr>
      <vt:lpstr>PowerPointova predstavitev</vt:lpstr>
      <vt:lpstr>Značilnosti borznega poslovanja</vt:lpstr>
      <vt:lpstr>BORZNI POSLI</vt:lpstr>
      <vt:lpstr>Značilnosti mednarodnih blagovnih borz</vt:lpstr>
      <vt:lpstr>ZAPOVEDI V BORZNIŠTVU</vt:lpstr>
      <vt:lpstr>Borza</vt:lpstr>
      <vt:lpstr>LOT</vt:lpstr>
      <vt:lpstr>Obrestna mera  Opcija </vt:lpstr>
      <vt:lpstr>Biki</vt:lpstr>
      <vt:lpstr>Medvedje </vt:lpstr>
      <vt:lpstr>PowerPointova predstavitev</vt:lpstr>
      <vt:lpstr>Sredstva</vt:lpstr>
      <vt:lpstr>Dolgoročna sredstva</vt:lpstr>
      <vt:lpstr>Vrste dolgoročnih sredstev</vt:lpstr>
      <vt:lpstr>Kratkoročna sredstva  (obratna ali gibljiva sredstva)</vt:lpstr>
      <vt:lpstr>Obračanje sredstev podjetja</vt:lpstr>
      <vt:lpstr>PowerPointova predstavitev</vt:lpstr>
      <vt:lpstr>OBVEZNOSTI DO VIROV SREDSTEV</vt:lpstr>
      <vt:lpstr>Lastni viri sredstev - kapital</vt:lpstr>
      <vt:lpstr>BILANCA STANJA</vt:lpstr>
      <vt:lpstr>BILANCA STANJA</vt:lpstr>
      <vt:lpstr>Kredit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 in EKP</dc:title>
  <dc:creator>Uporabnik</dc:creator>
  <cp:lastModifiedBy>Vesna Loborec</cp:lastModifiedBy>
  <cp:revision>36</cp:revision>
  <dcterms:created xsi:type="dcterms:W3CDTF">2015-10-30T08:52:35Z</dcterms:created>
  <dcterms:modified xsi:type="dcterms:W3CDTF">2023-02-23T09:14:00Z</dcterms:modified>
</cp:coreProperties>
</file>