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8" r:id="rId2"/>
    <p:sldId id="260" r:id="rId3"/>
    <p:sldId id="261" r:id="rId4"/>
    <p:sldId id="262" r:id="rId5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3E7379-C728-4CB1-88B7-9E6BBA8D65B8}" type="datetime1">
              <a:rPr lang="sl-SI" smtClean="0"/>
              <a:t>4. 05. 2020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2076F5-77F7-477C-ABDF-AA52EBAEC2BC}" type="datetime1">
              <a:rPr lang="sl-SI" noProof="0" smtClean="0"/>
              <a:t>4. 05. 2020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05859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31681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7824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3563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 rtl="0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/>
              <a:t>Kliknite, če želite urediti slog podnaslova matrice</a:t>
            </a:r>
            <a:endParaRPr lang="sl-SI" dirty="0"/>
          </a:p>
        </p:txBody>
      </p:sp>
      <p:sp>
        <p:nvSpPr>
          <p:cNvPr id="11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E6D39993-ABFA-4FFB-85F2-C7AE971AA1D0}" type="datetime1">
              <a:rPr lang="sl-SI" smtClean="0"/>
              <a:t>4. 05. 2020</a:t>
            </a:fld>
            <a:endParaRPr lang="sl-SI" dirty="0"/>
          </a:p>
        </p:txBody>
      </p:sp>
      <p:sp>
        <p:nvSpPr>
          <p:cNvPr id="12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13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732E7B-AE69-4AC3-8AA9-497A57E2EEF8}" type="datetime1">
              <a:rPr lang="sl-SI" smtClean="0"/>
              <a:t>4. 05. 2020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F95C79CA-0EB0-49AD-A214-57A04453E618}" type="datetime1">
              <a:rPr lang="sl-SI" smtClean="0"/>
              <a:t>4. 05. 2020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7E82A6-BBF6-4A76-80CF-18DCAEEB4DD3}" type="datetime1">
              <a:rPr lang="sl-SI" smtClean="0"/>
              <a:t>4. 05. 2020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 rtl="0"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431DE1F-08C4-4BB4-BF4B-43C314938A9E}" type="datetime1">
              <a:rPr lang="sl-SI" smtClean="0"/>
              <a:t>4. 05. 2020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B6817A-901E-4D55-93CB-BA086EF990C1}" type="datetime1">
              <a:rPr lang="sl-SI" smtClean="0"/>
              <a:t>4. 05. 2020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ADE9FF-0F12-4640-8E1F-A4FAA587AA00}" type="datetime1">
              <a:rPr lang="sl-SI" smtClean="0"/>
              <a:t>4. 05. 2020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E0C30B-BCA4-4EEF-ABAB-8B1E2F4A256D}" type="datetime1">
              <a:rPr lang="sl-SI" smtClean="0"/>
              <a:t>4. 05. 2020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3D11D7-1F8B-4CE1-A114-808DEB180283}" type="datetime1">
              <a:rPr lang="sl-SI" smtClean="0"/>
              <a:t>4. 05. 2020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4" name="Označba mesta besedila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3" name="Označba mesta vsebine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A0A793-2979-4D82-80BF-654FBE759EB8}" type="datetime1">
              <a:rPr lang="sl-SI" smtClean="0"/>
              <a:t>4. 05. 2020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F6C15D-452A-4BCA-8EDE-0E473CEC0051}" type="datetime1">
              <a:rPr lang="sl-SI" smtClean="0"/>
              <a:t>4. 05. 2020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  <a:p>
            <a:pPr lvl="5" rtl="0"/>
            <a:r>
              <a:rPr lang="sl-SI" dirty="0"/>
              <a:t>Šesta</a:t>
            </a:r>
          </a:p>
          <a:p>
            <a:pPr lvl="6" rtl="0"/>
            <a:r>
              <a:rPr lang="sl-SI" dirty="0"/>
              <a:t>Sedma</a:t>
            </a:r>
          </a:p>
          <a:p>
            <a:pPr lvl="7" rtl="0"/>
            <a:r>
              <a:rPr lang="sl-SI" dirty="0"/>
              <a:t>Osma</a:t>
            </a:r>
          </a:p>
          <a:p>
            <a:pPr lvl="8" rtl="0"/>
            <a:r>
              <a:rPr lang="sl-SI" dirty="0"/>
              <a:t>Deveta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352DA308-C138-4778-BD54-10BA2E35D0F0}" type="datetime1">
              <a:rPr lang="sl-SI" smtClean="0"/>
              <a:t>4. 05. 2020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5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979890" y="1428937"/>
            <a:ext cx="8738634" cy="2387600"/>
          </a:xfrm>
        </p:spPr>
        <p:txBody>
          <a:bodyPr rtlCol="0">
            <a:normAutofit/>
          </a:bodyPr>
          <a:lstStyle/>
          <a:p>
            <a:pPr algn="just" rtl="0"/>
            <a:r>
              <a:rPr lang="sl-SI" dirty="0">
                <a:solidFill>
                  <a:srgbClr val="0070C0"/>
                </a:solidFill>
              </a:rPr>
              <a:t>Enice</a:t>
            </a:r>
            <a:r>
              <a:rPr lang="sl-SI" dirty="0"/>
              <a:t>, </a:t>
            </a:r>
            <a:r>
              <a:rPr lang="sl-SI" dirty="0">
                <a:solidFill>
                  <a:srgbClr val="FF0000"/>
                </a:solidFill>
              </a:rPr>
              <a:t>desetice</a:t>
            </a:r>
            <a:r>
              <a:rPr lang="sl-SI" dirty="0">
                <a:solidFill>
                  <a:schemeClr val="tx2"/>
                </a:solidFill>
              </a:rPr>
              <a:t>,</a:t>
            </a:r>
            <a:r>
              <a:rPr lang="sl-SI" dirty="0"/>
              <a:t> </a:t>
            </a:r>
            <a:r>
              <a:rPr lang="sl-SI" dirty="0" err="1">
                <a:solidFill>
                  <a:srgbClr val="00B050"/>
                </a:solidFill>
              </a:rPr>
              <a:t>stotice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>
                <a:solidFill>
                  <a:schemeClr val="tx2"/>
                </a:solidFill>
              </a:rPr>
              <a:t>in </a:t>
            </a:r>
            <a:r>
              <a:rPr lang="sl-SI" dirty="0">
                <a:solidFill>
                  <a:srgbClr val="7030A0"/>
                </a:solidFill>
              </a:rPr>
              <a:t>tisočice</a:t>
            </a:r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EAD6D93-4925-4B71-BA79-A52B1FF18588}"/>
              </a:ext>
            </a:extLst>
          </p:cNvPr>
          <p:cNvSpPr txBox="1"/>
          <p:nvPr/>
        </p:nvSpPr>
        <p:spPr>
          <a:xfrm>
            <a:off x="2979890" y="4545367"/>
            <a:ext cx="4193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Ponovitev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F3A7FF6-60DC-47E1-8B15-09F5C91EA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957" y="2431883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sz="6600" dirty="0"/>
              <a:t>Spomnimo</a:t>
            </a:r>
            <a:r>
              <a:rPr lang="sl-SI" sz="4800" dirty="0"/>
              <a:t> </a:t>
            </a:r>
            <a:r>
              <a:rPr lang="sl-SI" sz="6600" dirty="0"/>
              <a:t>se …</a:t>
            </a:r>
          </a:p>
        </p:txBody>
      </p:sp>
      <p:sp>
        <p:nvSpPr>
          <p:cNvPr id="14" name="Označba mesta za vsebino 2"/>
          <p:cNvSpPr>
            <a:spLocks noGrp="1"/>
          </p:cNvSpPr>
          <p:nvPr>
            <p:ph idx="1"/>
          </p:nvPr>
        </p:nvSpPr>
        <p:spPr>
          <a:xfrm>
            <a:off x="349718" y="1828456"/>
            <a:ext cx="3965608" cy="502954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sl-SI" sz="5400" dirty="0">
                <a:solidFill>
                  <a:srgbClr val="0070C0"/>
                </a:solidFill>
              </a:rPr>
              <a:t>10 E</a:t>
            </a:r>
            <a:r>
              <a:rPr lang="sl-SI" sz="5400" dirty="0"/>
              <a:t> = </a:t>
            </a:r>
            <a:r>
              <a:rPr lang="sl-SI" sz="5400" dirty="0">
                <a:solidFill>
                  <a:srgbClr val="FF0000"/>
                </a:solidFill>
              </a:rPr>
              <a:t>1 D</a:t>
            </a:r>
          </a:p>
          <a:p>
            <a:pPr marL="0" indent="0">
              <a:buNone/>
            </a:pPr>
            <a:endParaRPr lang="sl-SI" sz="5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sz="5400" dirty="0">
                <a:solidFill>
                  <a:srgbClr val="FF0000"/>
                </a:solidFill>
              </a:rPr>
              <a:t>10 D </a:t>
            </a:r>
            <a:r>
              <a:rPr lang="sl-SI" sz="5400" dirty="0">
                <a:solidFill>
                  <a:schemeClr val="tx2"/>
                </a:solidFill>
              </a:rPr>
              <a:t>= </a:t>
            </a:r>
            <a:r>
              <a:rPr lang="sl-SI" sz="5400" dirty="0">
                <a:solidFill>
                  <a:srgbClr val="00B050"/>
                </a:solidFill>
              </a:rPr>
              <a:t>1 S</a:t>
            </a:r>
          </a:p>
          <a:p>
            <a:pPr marL="0" indent="0">
              <a:buNone/>
            </a:pPr>
            <a:endParaRPr lang="sl-SI" sz="5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sz="5400" dirty="0">
                <a:solidFill>
                  <a:srgbClr val="00B050"/>
                </a:solidFill>
              </a:rPr>
              <a:t>10 S </a:t>
            </a:r>
            <a:r>
              <a:rPr lang="sl-SI" sz="5400" dirty="0">
                <a:solidFill>
                  <a:schemeClr val="tx2"/>
                </a:solidFill>
              </a:rPr>
              <a:t>= </a:t>
            </a:r>
            <a:r>
              <a:rPr lang="sl-SI" sz="5400" dirty="0">
                <a:solidFill>
                  <a:srgbClr val="7030A0"/>
                </a:solidFill>
              </a:rPr>
              <a:t>1 T</a:t>
            </a:r>
            <a:endParaRPr lang="sl-SI" sz="5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ED31D93-3A7C-4923-9E1D-7DBCD4611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000" y="4774253"/>
            <a:ext cx="3507000" cy="203192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E67FA43-C2CE-42D0-980F-B784E627A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869" y="3226801"/>
            <a:ext cx="4275190" cy="223285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35AA784-0219-496D-8ABF-5B2E6E438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2059" y="1578280"/>
            <a:ext cx="4366638" cy="1455546"/>
          </a:xfrm>
          <a:prstGeom prst="rect">
            <a:avLst/>
          </a:prstGeom>
        </p:spPr>
      </p:pic>
      <p:sp>
        <p:nvSpPr>
          <p:cNvPr id="5" name="Puščica: desno 4">
            <a:extLst>
              <a:ext uri="{FF2B5EF4-FFF2-40B4-BE49-F238E27FC236}">
                <a16:creationId xmlns:a16="http://schemas.microsoft.com/office/drawing/2014/main" id="{BCDB7927-B288-406D-B9EF-1524A3571895}"/>
              </a:ext>
            </a:extLst>
          </p:cNvPr>
          <p:cNvSpPr/>
          <p:nvPr/>
        </p:nvSpPr>
        <p:spPr>
          <a:xfrm>
            <a:off x="3336869" y="2095130"/>
            <a:ext cx="3965608" cy="363985"/>
          </a:xfrm>
          <a:prstGeom prst="rightArrow">
            <a:avLst>
              <a:gd name="adj1" fmla="val 35366"/>
              <a:gd name="adj2" fmla="val 1792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uščica: desno 5">
            <a:extLst>
              <a:ext uri="{FF2B5EF4-FFF2-40B4-BE49-F238E27FC236}">
                <a16:creationId xmlns:a16="http://schemas.microsoft.com/office/drawing/2014/main" id="{01CEB51D-26A7-42E6-A459-4625CA693EDE}"/>
              </a:ext>
            </a:extLst>
          </p:cNvPr>
          <p:cNvSpPr/>
          <p:nvPr/>
        </p:nvSpPr>
        <p:spPr>
          <a:xfrm>
            <a:off x="3231472" y="6232124"/>
            <a:ext cx="5228947" cy="363985"/>
          </a:xfrm>
          <a:prstGeom prst="rightArrow">
            <a:avLst>
              <a:gd name="adj1" fmla="val 45122"/>
              <a:gd name="adj2" fmla="val 215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/>
              <a:t>Razmisli, koliko </a:t>
            </a:r>
            <a:r>
              <a:rPr lang="sl-SI" dirty="0">
                <a:solidFill>
                  <a:srgbClr val="00B050"/>
                </a:solidFill>
              </a:rPr>
              <a:t>S</a:t>
            </a:r>
            <a:r>
              <a:rPr lang="sl-SI" dirty="0">
                <a:solidFill>
                  <a:schemeClr val="bg2"/>
                </a:solidFill>
              </a:rPr>
              <a:t>,</a:t>
            </a:r>
            <a:r>
              <a:rPr lang="sl-SI" dirty="0">
                <a:solidFill>
                  <a:schemeClr val="tx2"/>
                </a:solidFill>
              </a:rPr>
              <a:t> </a:t>
            </a:r>
            <a:r>
              <a:rPr lang="sl-SI" dirty="0">
                <a:solidFill>
                  <a:srgbClr val="FF0000"/>
                </a:solidFill>
              </a:rPr>
              <a:t>D </a:t>
            </a:r>
            <a:r>
              <a:rPr lang="sl-SI" dirty="0">
                <a:solidFill>
                  <a:schemeClr val="bg2"/>
                </a:solidFill>
              </a:rPr>
              <a:t>in</a:t>
            </a:r>
            <a:r>
              <a:rPr lang="sl-SI" dirty="0">
                <a:solidFill>
                  <a:schemeClr val="tx2"/>
                </a:solidFill>
              </a:rPr>
              <a:t> </a:t>
            </a:r>
            <a:r>
              <a:rPr lang="sl-SI" dirty="0">
                <a:solidFill>
                  <a:srgbClr val="0070C0"/>
                </a:solidFill>
              </a:rPr>
              <a:t>E</a:t>
            </a:r>
            <a:r>
              <a:rPr lang="sl-SI" dirty="0">
                <a:solidFill>
                  <a:schemeClr val="bg2"/>
                </a:solidFill>
              </a:rPr>
              <a:t> ima spodnje število.</a:t>
            </a:r>
            <a:endParaRPr lang="sl-SI" dirty="0"/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E48F9FE4-32EB-48D1-BB2B-80C22226AE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387216"/>
              </p:ext>
            </p:extLst>
          </p:nvPr>
        </p:nvGraphicFramePr>
        <p:xfrm>
          <a:off x="176980" y="2414017"/>
          <a:ext cx="6727443" cy="4145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7443">
                  <a:extLst>
                    <a:ext uri="{9D8B030D-6E8A-4147-A177-3AD203B41FA5}">
                      <a16:colId xmlns:a16="http://schemas.microsoft.com/office/drawing/2014/main" val="158755267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6325652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87908858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66262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Število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>
                          <a:solidFill>
                            <a:srgbClr val="00B050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>
                          <a:solidFill>
                            <a:srgbClr val="0070C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461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500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125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300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401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800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887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30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658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400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887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90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249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100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04767599"/>
                  </a:ext>
                </a:extLst>
              </a:tr>
            </a:tbl>
          </a:graphicData>
        </a:graphic>
      </p:graphicFrame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22916AB-3B2E-4DCC-A38D-9EC6EC682442}"/>
              </a:ext>
            </a:extLst>
          </p:cNvPr>
          <p:cNvSpPr txBox="1"/>
          <p:nvPr/>
        </p:nvSpPr>
        <p:spPr>
          <a:xfrm>
            <a:off x="1280160" y="962733"/>
            <a:ext cx="77738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000" dirty="0">
                <a:solidFill>
                  <a:schemeClr val="bg2"/>
                </a:solidFill>
              </a:rPr>
              <a:t>Kako pa število v preglednici zapišemo z besedo?</a:t>
            </a:r>
          </a:p>
        </p:txBody>
      </p:sp>
      <p:graphicFrame>
        <p:nvGraphicFramePr>
          <p:cNvPr id="8" name="Tabela 9">
            <a:extLst>
              <a:ext uri="{FF2B5EF4-FFF2-40B4-BE49-F238E27FC236}">
                <a16:creationId xmlns:a16="http://schemas.microsoft.com/office/drawing/2014/main" id="{EDD40050-518A-42F0-A3BC-58ADB5234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292162"/>
              </p:ext>
            </p:extLst>
          </p:nvPr>
        </p:nvGraphicFramePr>
        <p:xfrm>
          <a:off x="6904423" y="2414017"/>
          <a:ext cx="1440000" cy="4145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283286618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Z besedo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52389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highlight>
                            <a:srgbClr val="FFFF00"/>
                          </a:highlight>
                        </a:rPr>
                        <a:t>pet</a:t>
                      </a:r>
                      <a:r>
                        <a:rPr lang="sl-SI" dirty="0">
                          <a:highlight>
                            <a:srgbClr val="00FF00"/>
                          </a:highlight>
                        </a:rPr>
                        <a:t>sto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88775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sl-SI" sz="180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tri</a:t>
                      </a:r>
                      <a:r>
                        <a:rPr lang="sl-SI" sz="1800" kern="12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sto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56634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sl-SI" sz="180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osem</a:t>
                      </a:r>
                      <a:r>
                        <a:rPr lang="sl-SI" sz="1800" kern="12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sto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7010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sl-SI" sz="180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tri</a:t>
                      </a:r>
                      <a:r>
                        <a:rPr lang="sl-SI" dirty="0">
                          <a:highlight>
                            <a:srgbClr val="FF0000"/>
                          </a:highlight>
                        </a:rPr>
                        <a:t>deset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65861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sl-SI" sz="180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štiri</a:t>
                      </a:r>
                      <a:r>
                        <a:rPr lang="sl-SI" sz="1800" kern="12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sto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74885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sl-SI" sz="180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devet</a:t>
                      </a:r>
                      <a:r>
                        <a:rPr lang="sl-SI" sz="1800" kern="1200" dirty="0">
                          <a:solidFill>
                            <a:schemeClr val="tx1"/>
                          </a:solidFill>
                          <a:highlight>
                            <a:srgbClr val="FF0000"/>
                          </a:highlight>
                          <a:latin typeface="+mn-lt"/>
                          <a:ea typeface="+mn-ea"/>
                          <a:cs typeface="+mn-cs"/>
                        </a:rPr>
                        <a:t>deset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01605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sl-SI" sz="1800" kern="12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sto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74849480"/>
                  </a:ext>
                </a:extLst>
              </a:tr>
            </a:tbl>
          </a:graphicData>
        </a:graphic>
      </p:graphicFrame>
      <p:pic>
        <p:nvPicPr>
          <p:cNvPr id="12" name="Slika 11">
            <a:extLst>
              <a:ext uri="{FF2B5EF4-FFF2-40B4-BE49-F238E27FC236}">
                <a16:creationId xmlns:a16="http://schemas.microsoft.com/office/drawing/2014/main" id="{F80FBF21-1B8A-4D53-B09D-6F3F42FE9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20" y="1239732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/>
              <a:t>Reševanje nalog v DZ …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401271" y="1945985"/>
            <a:ext cx="4489704" cy="1362113"/>
          </a:xfrm>
        </p:spPr>
        <p:txBody>
          <a:bodyPr rtlCol="0"/>
          <a:lstStyle/>
          <a:p>
            <a:pPr marL="0" indent="0" algn="just" rtl="0">
              <a:buNone/>
            </a:pPr>
            <a:r>
              <a:rPr lang="sl-SI" dirty="0"/>
              <a:t>V DZ na strani 62 in 63 te čakajo naloge, pri katerih moraš pozorno razmišljati o </a:t>
            </a:r>
            <a:r>
              <a:rPr lang="sl-SI" dirty="0" err="1">
                <a:solidFill>
                  <a:srgbClr val="00B050"/>
                </a:solidFill>
              </a:rPr>
              <a:t>stoticah</a:t>
            </a:r>
            <a:r>
              <a:rPr lang="sl-SI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F1A75036-8868-4BA0-9191-AEDAD14C7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21080894">
            <a:off x="564982" y="3281069"/>
            <a:ext cx="4493424" cy="1234440"/>
          </a:xfrm>
        </p:spPr>
        <p:txBody>
          <a:bodyPr/>
          <a:lstStyle/>
          <a:p>
            <a:pPr marL="0" indent="0" algn="just">
              <a:buNone/>
            </a:pPr>
            <a:r>
              <a:rPr lang="sl-SI" dirty="0"/>
              <a:t>Pri 4. nalogi izpolniš preglednico na enak način, kot si videl na prejšnjem diapozitivu.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C1883F3-5DA0-41A2-B059-4426A038BF59}"/>
              </a:ext>
            </a:extLst>
          </p:cNvPr>
          <p:cNvSpPr txBox="1"/>
          <p:nvPr/>
        </p:nvSpPr>
        <p:spPr>
          <a:xfrm rot="973643">
            <a:off x="584962" y="5410858"/>
            <a:ext cx="3391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sz="2200" dirty="0"/>
              <a:t>5. Naloga zahteva, da dobro premisliš, ali uporabiš </a:t>
            </a:r>
            <a:r>
              <a:rPr lang="sl-SI" sz="2200" dirty="0">
                <a:solidFill>
                  <a:srgbClr val="FF0000"/>
                </a:solidFill>
              </a:rPr>
              <a:t>desetice</a:t>
            </a:r>
            <a:r>
              <a:rPr lang="sl-SI" sz="2200" dirty="0"/>
              <a:t> ali </a:t>
            </a:r>
            <a:r>
              <a:rPr lang="sl-SI" sz="2200" dirty="0" err="1">
                <a:solidFill>
                  <a:srgbClr val="00B050"/>
                </a:solidFill>
              </a:rPr>
              <a:t>stotice</a:t>
            </a:r>
            <a:r>
              <a:rPr lang="sl-SI" sz="2200" dirty="0"/>
              <a:t>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B90BE06-563E-4B67-9EF6-C0ADF1D1FE5E}"/>
              </a:ext>
            </a:extLst>
          </p:cNvPr>
          <p:cNvSpPr txBox="1"/>
          <p:nvPr/>
        </p:nvSpPr>
        <p:spPr>
          <a:xfrm rot="518005">
            <a:off x="7939745" y="2101295"/>
            <a:ext cx="356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sz="2200" dirty="0"/>
              <a:t>Naslednja, 6. naloga je povsem enostavna.</a:t>
            </a:r>
          </a:p>
          <a:p>
            <a:pPr algn="just"/>
            <a:r>
              <a:rPr lang="sl-SI" sz="2200" dirty="0"/>
              <a:t>Nadaljuješ zaporedje. Zapišeš 3 števila, ki sledijo.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B251F4C-F910-49E0-BA66-BFD3EDFD3E8E}"/>
              </a:ext>
            </a:extLst>
          </p:cNvPr>
          <p:cNvSpPr txBox="1"/>
          <p:nvPr/>
        </p:nvSpPr>
        <p:spPr>
          <a:xfrm rot="21043227">
            <a:off x="7725494" y="3898305"/>
            <a:ext cx="3675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/>
              <a:t>S 7. nalogo pa se boš pozabaval/a s striženjem. 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A4A16EF-4306-406B-BCC0-1B8A13DC5505}"/>
              </a:ext>
            </a:extLst>
          </p:cNvPr>
          <p:cNvSpPr txBox="1"/>
          <p:nvPr/>
        </p:nvSpPr>
        <p:spPr>
          <a:xfrm rot="732187">
            <a:off x="8540496" y="5250404"/>
            <a:ext cx="2368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sz="2200" dirty="0"/>
              <a:t>Ko končaš, mi fotografiraj in pošlji rešeno stran 62.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AA7FE352-1AD9-42F6-9E55-9A58B3B8C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90" y="2642729"/>
            <a:ext cx="3565793" cy="356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eme za izobraževanje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22_TF03462902" id="{EE14A2C6-2192-4557-BB8B-2EE001D14946}" vid="{76DD22DE-D457-4CFA-B45A-3EBB8D5FFA3A}"/>
    </a:ext>
  </a:extLst>
</a:theme>
</file>

<file path=ppt/theme/theme2.xml><?xml version="1.0" encoding="utf-8"?>
<a:theme xmlns:a="http://schemas.openxmlformats.org/drawingml/2006/main" name="Officeova tema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predmetov za izobraževanje, načrt z ilustracijo table (širokozaslonsko)</Template>
  <TotalTime>46</TotalTime>
  <Words>191</Words>
  <Application>Microsoft Office PowerPoint</Application>
  <PresentationFormat>Širokozaslonsko</PresentationFormat>
  <Paragraphs>62</Paragraphs>
  <Slides>4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Calibri</vt:lpstr>
      <vt:lpstr>Wingdings</vt:lpstr>
      <vt:lpstr>Teme za izobraževanje 16x9</vt:lpstr>
      <vt:lpstr>Enice, desetice, stotice in tisočice</vt:lpstr>
      <vt:lpstr>Spomnimo se …</vt:lpstr>
      <vt:lpstr>Razmisli, koliko S, D in E ima spodnje število.</vt:lpstr>
      <vt:lpstr>Reševanje nalog v DZ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Enice, desetice, stotice in tisočice</dc:title>
  <dc:creator>Urška Omahna</dc:creator>
  <cp:lastModifiedBy>Urška Omahna</cp:lastModifiedBy>
  <cp:revision>6</cp:revision>
  <dcterms:created xsi:type="dcterms:W3CDTF">2020-05-04T04:17:42Z</dcterms:created>
  <dcterms:modified xsi:type="dcterms:W3CDTF">2020-05-04T05:04:10Z</dcterms:modified>
</cp:coreProperties>
</file>