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56" r:id="rId2"/>
    <p:sldId id="334" r:id="rId3"/>
    <p:sldId id="335" r:id="rId4"/>
    <p:sldId id="336" r:id="rId5"/>
    <p:sldId id="337" r:id="rId6"/>
    <p:sldId id="338" r:id="rId7"/>
    <p:sldId id="339" r:id="rId8"/>
    <p:sldId id="340" r:id="rId9"/>
    <p:sldId id="357" r:id="rId10"/>
    <p:sldId id="341" r:id="rId11"/>
    <p:sldId id="342" r:id="rId12"/>
    <p:sldId id="333" r:id="rId13"/>
    <p:sldId id="311" r:id="rId14"/>
    <p:sldId id="331" r:id="rId15"/>
    <p:sldId id="344" r:id="rId16"/>
    <p:sldId id="345" r:id="rId17"/>
    <p:sldId id="332" r:id="rId1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57" autoAdjust="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376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A0819-F501-4B61-A635-1E7A82890D04}" type="datetimeFigureOut">
              <a:rPr lang="en-GB" smtClean="0"/>
              <a:t>27/10/2021</a:t>
            </a:fld>
            <a:endParaRPr lang="en-GB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05901-8D95-4E80-95A2-57416D9104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166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0:33</a:t>
            </a:r>
            <a:endParaRPr lang="en-GB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905901-8D95-4E80-95A2-57416D9104F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420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6321EEC-84FF-4A53-94E1-E515B503BC88}" type="datetimeFigureOut">
              <a:rPr lang="sl-SI" smtClean="0"/>
              <a:t>27. 10. 2021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1992A96-A8A0-4226-A53F-54B4570C463D}" type="slidenum">
              <a:rPr lang="sl-SI" smtClean="0"/>
              <a:t>‹#›</a:t>
            </a:fld>
            <a:endParaRPr lang="sl-SI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35415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21EEC-84FF-4A53-94E1-E515B503BC88}" type="datetimeFigureOut">
              <a:rPr lang="sl-SI" smtClean="0"/>
              <a:t>27. 10. 2021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2A96-A8A0-4226-A53F-54B4570C463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32904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21EEC-84FF-4A53-94E1-E515B503BC88}" type="datetimeFigureOut">
              <a:rPr lang="sl-SI" smtClean="0"/>
              <a:t>27. 10. 2021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2A96-A8A0-4226-A53F-54B4570C463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07889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21EEC-84FF-4A53-94E1-E515B503BC88}" type="datetimeFigureOut">
              <a:rPr lang="sl-SI" smtClean="0"/>
              <a:t>27. 10. 2021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2A96-A8A0-4226-A53F-54B4570C463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42967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6321EEC-84FF-4A53-94E1-E515B503BC88}" type="datetimeFigureOut">
              <a:rPr lang="sl-SI" smtClean="0"/>
              <a:t>27. 10. 2021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1992A96-A8A0-4226-A53F-54B4570C463D}" type="slidenum">
              <a:rPr lang="sl-SI" smtClean="0"/>
              <a:t>‹#›</a:t>
            </a:fld>
            <a:endParaRPr lang="sl-SI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1740899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21EEC-84FF-4A53-94E1-E515B503BC88}" type="datetimeFigureOut">
              <a:rPr lang="sl-SI" smtClean="0"/>
              <a:t>27. 10. 2021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2A96-A8A0-4226-A53F-54B4570C463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80896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21EEC-84FF-4A53-94E1-E515B503BC88}" type="datetimeFigureOut">
              <a:rPr lang="sl-SI" smtClean="0"/>
              <a:t>27. 10. 2021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2A96-A8A0-4226-A53F-54B4570C463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33066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21EEC-84FF-4A53-94E1-E515B503BC88}" type="datetimeFigureOut">
              <a:rPr lang="sl-SI" smtClean="0"/>
              <a:t>27. 10. 2021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2A96-A8A0-4226-A53F-54B4570C463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85040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21EEC-84FF-4A53-94E1-E515B503BC88}" type="datetimeFigureOut">
              <a:rPr lang="sl-SI" smtClean="0"/>
              <a:t>27. 10. 2021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2A96-A8A0-4226-A53F-54B4570C463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47025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E6321EEC-84FF-4A53-94E1-E515B503BC88}" type="datetimeFigureOut">
              <a:rPr lang="sl-SI" smtClean="0"/>
              <a:t>27. 10. 2021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E1992A96-A8A0-4226-A53F-54B4570C463D}" type="slidenum">
              <a:rPr lang="sl-SI" smtClean="0"/>
              <a:t>‹#›</a:t>
            </a:fld>
            <a:endParaRPr lang="sl-SI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890355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E6321EEC-84FF-4A53-94E1-E515B503BC88}" type="datetimeFigureOut">
              <a:rPr lang="sl-SI" smtClean="0"/>
              <a:t>27. 10. 2021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E1992A96-A8A0-4226-A53F-54B4570C463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09848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6321EEC-84FF-4A53-94E1-E515B503BC88}" type="datetimeFigureOut">
              <a:rPr lang="sl-SI" smtClean="0"/>
              <a:t>27. 10. 2021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1992A96-A8A0-4226-A53F-54B4570C463D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19944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PA_pulmonic_consonant_chart_with_audio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6DDC3A92-187E-4A7C-A407-3377CDD22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5400" dirty="0" err="1"/>
              <a:t>Karagorialna</a:t>
            </a:r>
            <a:r>
              <a:rPr lang="sl-SI" sz="5400" dirty="0"/>
              <a:t> zaznava</a:t>
            </a:r>
            <a:endParaRPr lang="en-GB" sz="5400" dirty="0"/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8AE5969E-768F-4397-8F78-982E7DF99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2929" y="5159781"/>
            <a:ext cx="7973152" cy="951135"/>
          </a:xfrm>
        </p:spPr>
        <p:txBody>
          <a:bodyPr>
            <a:normAutofit/>
          </a:bodyPr>
          <a:lstStyle/>
          <a:p>
            <a:r>
              <a:rPr lang="sl-SI" sz="1800" dirty="0"/>
              <a:t>OZIROMA kako razlikujemo ba in pa?</a:t>
            </a:r>
            <a:endParaRPr lang="en-GB" sz="1800" dirty="0"/>
          </a:p>
        </p:txBody>
      </p:sp>
      <p:sp>
        <p:nvSpPr>
          <p:cNvPr id="6" name="Označba mesta besedila 4">
            <a:extLst>
              <a:ext uri="{FF2B5EF4-FFF2-40B4-BE49-F238E27FC236}">
                <a16:creationId xmlns:a16="http://schemas.microsoft.com/office/drawing/2014/main" id="{0C646D17-F5E0-4B1A-AC82-45F4BE1D99A3}"/>
              </a:ext>
            </a:extLst>
          </p:cNvPr>
          <p:cNvSpPr txBox="1">
            <a:spLocks/>
          </p:cNvSpPr>
          <p:nvPr/>
        </p:nvSpPr>
        <p:spPr>
          <a:xfrm>
            <a:off x="3242929" y="3170625"/>
            <a:ext cx="7017488" cy="9511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6796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1.4 </a:t>
            </a:r>
            <a:r>
              <a:rPr lang="sl-SI" dirty="0" err="1"/>
              <a:t>Kategorialno</a:t>
            </a:r>
            <a:r>
              <a:rPr lang="sl-SI" dirty="0"/>
              <a:t> dojemanje:</a:t>
            </a:r>
            <a:br>
              <a:rPr lang="sl-SI" dirty="0"/>
            </a:br>
            <a:r>
              <a:rPr lang="sl-SI" dirty="0"/>
              <a:t>primer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rtlCol="0" anchor="ctr"/>
          <a:lstStyle>
            <a:defPPr>
              <a:defRPr lang="de-DE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6446C9-4B20-4997-8A13-DA95F5216252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41986" name="AutoShape 2" descr="data:image/jpeg;base64,/9j/4AAQSkZJRgABAQAAAQABAAD/2wCEAAkGBhQSERQUEhIVEhUWFRkUGBYXEhoYFRERFRwYGRgUFRgZJyYeFxojGxYdHy8gIygqLS0sFx8xODIqNSYrLCkBCQoKDgwOGg8PGiolHyQsLS4zLS41NSwvLy0sLCwpKiwpLCkzLTQxKTQ0KSk0LCosKiwsMi01Li8sLCwqLCwvKv/AABEIAM8A9AMBIgACEQEDEQH/xAAcAAEAAwADAQEAAAAAAAAAAAAABQYHAwQIAQL/xABJEAACAQMBAwYICgkDBAMBAAABAgMABBESBRMhBgcUFzFBIjJRVGGRk9E0NVJTc4OUsrPTI2NxcoGSsdLhFUKhJDNiwUWChET/xAAaAQEAAgMBAAAAAAAAAAAAAAAAAgUBAwQG/8QANREAAgECAQkGBQQDAQAAAAAAAAECAxEEEhQhMUFSYZGhBRMVUWLhIjJxgfBCscHRI3KCBv/aAAwDAQACEQMRAD8A1XbnLK3tZ7eCR8zXEiRpGuC41kgSOCQRHkYz5ewHjjo7V5yLa3naF1mZY2RZp0iJt7Z5PFSaTPgk5HccahnHHHDy92O0kmz3ihLsu0bZ5GVMssEYlyzkcdClu/gNXpqA5Y38st70d9n3j2KMskht7YP0+ZdLKsjMVG5UgZ7SxXHZigLS3OBbi76NomxvRbmfdHowuiM7gy58fuxjGTjNfLHnCt5bro6rMAzvFHO0JFtPNFnXHFLnwmGlu4A6Dgnhmqf6Rcid7PosxD7XG0ek4Xowtt4sxBfOd54OnTjt41+NibFuQ1lYtayoLK+lunuSF6PLCTOybps5Zm36jTjK4Oew4An+ea5aPY10yMyMN1hlYqwzNEDgjj2GrlbnwF/dH9KpPPd8SXf1P40VWfam0+j2ck3A7uEuAewsF8EHHlOB/GsN2V2Ybsrsk6Vn684rwXskF2BpS1ilxFA7yb5ghkzoLAIMnt4Dynvsc/Le0WKKUS7xZQWTdozsyLnU2kDUAMYJIGDXTWw1ShCNSatFpNPZpV1p8yPeRtdsnaVXdo8qg1rFLasrGeaOGMspwGdsNleHFQG4Ejs7fLYq5VJPUZjNS1CldbaO0Y4InlmcRxoNTMx4Af8As54AdpJxWCcvedeW8m3dtI8FqDjKkq8wzxdyOIXyL6+PAWmA7NrY1vIXwrW/4Xm+BGdRQV2eg801V5hJz28fT25/j318rzbx/pKvxP09fY9P6qaq8wUrGf8Ap6+w8T9HX2PT+qmqvMFKZ/6evsPE/R19j0/qpqrzBSmf+nr7DxP0dfY9P6qaq8wUpn/p6+w8T9HX2PT+qmqvMFKZ/wCnr7DxP0dfY9P6qaq8wUpn/p6+w8T9HX2PT+a+15hilKnKkqR3g4I/iK2Hmo27cXEUqzs0ixlQkjcWyQcoT/uxgHJ4+F+yt1HFqpLJtY6MPjlVlkZNi+0pSu0sDLOdP4XH9Av35KU50/hcf0C/fkpQGp18xX2lAKUpQFF57viS7+p/Giqb5Q2Ek8EESLlXlhMpyBpgQh2PHvOkDgD2+TiITnu+JLv6n8aKrtbeIv7o/pWJLKViMo5SsygbQ2ffQ7WuLqCyFzHJbpEP00aEsAvYGPEZHEHHDv8AL19kclr+ztrSFV3igSmZYZlifXIxZVMreEEGRnRxzn0GtLpXbiMZOvRVFpJfDpV7vJTSvdtbXqSISpKW1lE5L8mriMWUcselbdriRzqUq0jErFpwST4Ls3EDHlB4VZOUvKm3sITLcPpHEKoGXkYDOlB3n09g7yKkL69SGN5ZGCIil2Y9iqOJPDjWCTx3PKS/fQ26giHg6slIYyQOwDjI+NWOGdJ44Wt/ZPZsKzc6ryaUfmfRJcfzyIJKksmP5sILldy2udqzKNLBM4igjy3b5QOLv6cfsAqwcm+Yy6nCvcutqhGdJGub0ZUYVc+lsjyVrfJLkBa7PUblNUuMNM/GRs9oHco9C47OOe2rJV1if/Q91HucBFRitu37L+7syqV9Mim2HNLYRxqhjkkIGNTTPk/wUhR/AV2OrDZ/zB9tL/dVqpXkKkY1JOc0m3pbM9xS3VyKr1YbP+YPtpf7qdWGz/mD7aX+6rVSodzT3VyHcUt1ciq9WGz/AJg+2l/up1YbP+YPtpf7qtVKdzT3VyHcUt1ciq9WGz/mD7aX+6nVhs/5g+2l/uq1Up3NPdXIdxS3VyKr1YbP+YPtpf7qdWGz/mD7aX+6rVSnc091ch3FLdXIqvVhs/5g+2l/up1YbP8AmD7aX+6rVSnc091ch3FLdXIqvVhs/wCYPtpf7qdWGz/mD7aX+6rVSnc091ch3FLdXIq8XNns9Tno+fQZZCPUWxVjtbVI1CRoqKOxVUAD9gFctKlGEY/KrE404Q+VJClKVMmZZzp/C4/oF+/JSnOn8Lj+gX78lKA1OlKre1+cG0tp9zKzgqUWSQROYbYy4MYmlxpTVnh/zgUBZKVXG5e2wu+i/pNW8EG93LbgXBGoQGXxd5ju/h20suX1tLddGXeatbxrIYmEEssQzJHHKeDMuDkf+J9GQIjnu+JLv6n8aKrtbeIv7o/pVJ57viS7+p/Giq7W3iL+6P6UByUpQ0BiHPLyqluLldnQAkKyagvjTTtgqgx2gahw+V+wVpnILkkuz7NIuBkPhysP90p7cHvUeKPQM9pNU7m62AbnaV7tKUErv5Eg1d/hEFh3HSgCAjI4nyVqleg7UxEaVKGBpaFFJy4ya08vzUaoK7cmKVw3l6kMbSSuERRqZmOAoHeTWNcsuep5X3Gzzu0J0mcjw2zwO7B8Qek8f3arMJga2Ku4LQtLexfnktJKc1BXZtea+ZrzTdbTlkYtJLI7HtLOSf8AmuLpL/Lb+Y1QZ+t0q/E1u9T03mma8ydJf5bfzGnSX+W38xpn/p6jxNbvX2PTeaZrzJ0l/lt/MadJf5bfzGmf+nqPE1u9fY9N5pmvMnSX+W38xp0l/lt/MaZ/6eo8TW719j03mma8ydJf5bfzGnSX+W38xpn/AKeo8TW719j03mma8ydJf5bfzGnSX+W38xpn/p6jxNbvX2PTeaZrzJ0l/lt/MadJf5bfzGmf+nqPE1u9fY9N5r7XmPpL/Lb+Y1b+QnLW5iuYYWdpopHWLQ7E6NRChkJyRjPZ2EcPIROGNjJ2asTp9oxlJJxsbbSlK7y0Ms50/hcf0C/fkpTnT+Fx/QL9+SlAanWP8oti3kd9ddHS+381xFNbPGx6AE0xrL0ruBwhBDdwXHbx2ClAZV/ptwJns+jTkvtgbQE4j/6YWu8WbjL2awF06O3NfjYmy7jNjYNazqbO/luZJ2jxavDqnZDFJnwy2/UBQMg5zjBrWKUBRee74kuvqfxoqu1t4i/uj+lUnnu+JLv6n8aKrtbeIv7o/pQHJXHcKxRgjBWIIViMhWxwJHDODxxXJSsp2B0dibIS1t4oIxhY0CDh247WPpJyT6TXYu7tIkaSRgiIpZmPYqjiSa5qyPn15X6I1sYzxfEkpz2ID4CfxI1H0KPLXfgsLPH4lU9rd2+G1/m0hKSirlM5xucaTaUu6i1LbK3gJ/umbsDuPL5F7v210+T3NZf3eCITChwdc2UBB7wCNTcOPAYq28xPJMtK97IvgpmOLI8aQ8HcfsXwf/sfJW3V6rHdsR7MeZ4OK+HW3p07fv5vz2GmNPL+KRlezuZHSgE14WbHHTEMD0Ak5P7SBXb6lo/On9mvvrSaV4KtThWm6koq78tHRWRh4Oi/0mbdS0fnT+zX306lo/On9mvvrSaVqzWlumMzobpm3UtH50/s199OpaPzp/Zr760mlM1pbozOhumbdS0fnT+zX306lo/On9mvvrSaUzWlujM6G6Zt1LR+dP7NffTqWj86f2a++tJpTNaW6Mzobpm3UtH50/s199OpaPzp/Zr760mlM1pbozOhumbdS0fnT+zX306lo/On9mvvrSaUzWlujM6G6Zt1LR+dP7NffVk5M8gLaybWgaSXGNbkErnt0AYC59eOGe2rLSpRoU4u6ROGGpQd4xFKUrcdBlnOn8Lj+gX78lKc6fwuP6BfvyUoDU6UpQClKUBRee74ku/qfxoqu1t4i/uj+lUnnu+JLv6n8aKrtbeIv7o/pQHJSlKA4L+9WGJ5ZDpSNS7HyKoyT6hXmnZmzp9tbTYnI3rmSRsEiGEd2fQoCLntOK1Dnz5Tbm0W2RsPOcsB2iBO3Pk1NgekBhUtzS8kxZ2Ku64mnxK5I8JVPiRnv4Lxx5WNeq7PqeG4GWK/XP4Y/Ra3+eSNE1lyyfItuy9mR28KQwqEjRdKqO4eU+Uk8Se8kmu1SleWlJybb1s3ilKVgClKUApSlAKUpQClKUApSlAKUpQClKUApSlAZZzp/C4/oF+/JSnOn8Lj+gX78lKA1OldHaW24bcxLNIEM0qwxjBJeVs4UAA47O08B5a6N/y3soLlbaW5RJnxhDntbxQzAaUJ7gxBOR5RQE5SoRuWdmLvoZuE6R2bvj4xGQurGnVjjpzn0UteWlnJdtZpcI1wmoGMZ8ZMFlDY0sy96gkjByOBwBAc93xJd/U/jRVdrbxF/dH9KpPPd8SXf1P40VWOCC60r+ng7B//ACv5PpqAl6VF9Hu/n4Psr/nU6Pd/PwfZX/OoDJLbZj7Z29M0ylYLVtLKw/2RMQkTel2DMR5NXkFbfUFa7FmjeV0kt1eVg0jC1ky7KoUE/pvIO70+U12ej3fz8H2V/wA6rHH43OnBRVoxikl9tPUhGOSSlKi+j3fz8H2V/wA6nR7v5+D7K/51VxMlKVFmG6+ft/sr/nV+dFz5xb/Zn/OoCWpUToufOLf7M/51NFz5xb/Zn/OoCWpUToufOLf7M/51NFz5xb/Zn/OoCWpUToufOLf7M/51NFz5xb/Zn/OoCWpUToufOLf7M/51NFz5xb/Zn/OoCWpUToufOLf7M/51NFz5xb/Zn/OoCWpUToufOLf7M/51NFz5xb/Zn/OoCWpUToufOLf7M/51NFz5xb/Zn/OoCWpXwGvtAZZzp/C4/oF+/JSnOn8Lj+gX78lKAlecbY8XSdm3AjBmO0bWIycSwhG9bSPkrqOTjt4Z7BUBy42/ZNdyWD6beJ5I5r2bcyO1w66GSCPdg4PBdTnGBkDjnOu18xQGRbzE72JV+lNtwXqrunx0PeLJvt5jTpEYI7c91fjYLEts+wCP0u12jNcXAMbgJBquG3hlI0sriWPHHwtQ9FbDSgKLz3fEl19T+NFVunvRDbtK3ixxFzjtwi5OPVVR57viS7+p/GiqV5XAvaxQAZNxJDD2ZwhIZyfQEU+SozdotkJyyYtokLflJCY1aSWKFjGkjI8yAxiQDGrJGO0DPfXdm2jEiB3lRUbGGZ1CtkZGCTg5HGsr27NaJtu7e9gM0QtIx/2TKI2IXBIGSpONIbuJHEZrh2TC8FnYR3dvxKTAPNDLMIVZiUjWBSBvCMYLcQCKs8Zg44bCxrXd3k69CeUr6Ppt+qNUqrijT9r7cWGASqN6GZEQKww7SsFXDcRjjnNSdZnyQgZ49nW7Kf0U1xcSL3xmFmVA3ePCk/47DmtJmmVFLMQqqCSScBVHEkk9gqppSc9P0M0ajmsp8P2v/J+6z7l5zuwWWYrfTcXAOCM/o4iPnGHaf/EHPDjjvonL/njkudUFnmGAjSz4xLMOOcfIQ+QeEe8jJWq9yR5tLvaGGRN1DnjNJwUjv0Dtf+HDykV7bA9hU6MM47QajHd/v+lp/YxKq3ogft+UlxdqWnnklLMSVLnQp8ioPBUcAcAVw1rexOZK0hQiSSWZmGC2Qirg5yqjPHHDiT39nd3+qOy/Xe1/xXiO1cMquMqVKErwbutll5W8lqXArKuBrTk5XMVpW1dUdl+u9r/inVHZfrva/wCKrMyqcDX4fW4GK0rauqOy/Xe1/wAU6o7L9d7X/FMyqcB4fW4GK0rauqOy/Xe1/wAU6o7L9d7X/FMyqcB4fW4GK0rauqOy/Xe1/wAU6o7L9d7X/FMyqcB4fW4GK0rauqOy/Xe1/wAU6o7L9d7X/FMyqcB4fW4GK0rauqOy/Xe1/wAU6o7L9d7X/FMyqcB4fW4GK0rauqOy/Xe1/wAU6o7L9d7X/FMyqcB4fW4GdciuUtzBcRJEzyKzBTCSSjBsA4X/AGsAM5HZjyZFb3ULsPkfa2hzDEA+Ma2JZyDjPE9mcdgwKmqsMPSlTjaTLTC0Z0o2k7mWc6fwuP6BfvyUpzp/C4/oF+/JSuk6zU6UpQClKUBRee74ku/qfxoqu1t4i/uj+lUnnu+JLv6n8aKrtbeIv7o/pQHQg5OxJdyXY1b2SNY28LwdC4xgdx4CpOlKnOcp2yneyt9lqArIOerl1/8AH25JZsGYr5D4sIwc5PaR5CB3mtD5a7f6FYz3A4si4QHHGRiFXt7QCckeQGst5n+RrXUzbRugXAcmPUM72fOWlOe0Kez/AMv3avuyKNOlCWPr/LDQl5y2cvzUaqjb+FHNyJ5IbKtQsm0Ly1a5HjQSXMQW3cHijpq8Jx2ENwBzw4ZrSl5dbOHAbQsx/wDrh/urj5HW6mCQlVJ6ZfcSB53cVO9ET5C/yiqnF4yti6neVZX/AGXBE4xUVZFU25y5jXcS2tzBPCtxHFdbuRJN3DOSiSEofAxJp4+TPA1H7X5ezpLd7lUkC3EGz7dSMK9/NxkMrdulNSjAx2Ed+atm3+T6XVrPbnCCaNk1BfFJHgvgYzpbBxnuqCh5ul/04Wkk7NKJTc9JVArreazIJlXiBgnGPJnszXISOvHtXaNtcQQXclvMt2HjjliiZDb3SoXAdCf0kZCniMHhxxwzwbBvdpybQuLeS7tylqbdnxaEGZJwzFV8PwCAhGePbnHdUls3kbcG5huL+96UbcNuUSBYY1kcaWlcAnW+ngOwDPDtNSmzOTphvby63gYXKwAJpxu+jq68Wz4WdeewYx30BF8rtqXYvLK1tJY4TOlwzPJDvB+hEZAAyuPGPfXBsvly0PSYb8q1xbTRxAwIx6X0hS8Aij7RIVByuSBpJzjs7/KnkvPcXFtcW1ylvJbrMvhwb0MJggPDUuMaP+airrmuE0L7+cT3Ulwl08rwjdO8KskcLQqQdyI2K6dWcsTnuoDt7R5bauhm38He362k6SJiSLwJGZGU+I3gqQeOQQRkGuyOcC33pjKTglZWiJiwt1uAWcQHPh8FJBOAQOBNdCw5uN2luoliUxXwvWEdsI42wjJukUMSBhvGZmPDjXW2bzaNBdw3TXCSmGSeTUbY9IuEnVwRPKGJkZQwC4UDA7ONAWTZnK+3uJIY4izNNbC7XweCwEhQX8hLHGP/ABNTdUHmr5Nm36XKVkRZJmjgWWNo3SzjZ2QFX8IZaR/G44APfwv1AKUpQClKUApSlAKUpQGWc6fwuP6BfvyUpzp/C4/oF+/JSgNTqJvuVdpDOlvLcxJNJwWNnAYk9gI/257s4z3ZqWrEeVckkd9fIXEks1xA8Ni9msq7Qi0xrnesDhUCtjBGgo3l4Aaw3Ky0F10Q3EfSPmtXhdmrHkzjjjtxS35WWkly1qlxG06Z1RhvCGnGR5CRniBxGD5DWab9RO9mQemNt0XapoYv0TeLIJg2MaBEDxzwHD0V+NgTqW2fZAHp1vtKea4XQweOAm4LSPJjBVlkj46jq1KOPCgLVz3fEl39T+NFV2tvEX90f0qk893xJdfU/jRVdrbxF/dH9KA5KUpQGX89V6hjtbWSbQryGaZ9LMUgiGCzLGD2l+A04LKOIxXb5Gc6ez3gKRq1tFCRFErI7M8aqvhnQGCnJPaxJxk9tX4WSbwyafDZQhPHxFLELjsAyx7O3hnsFdXZuxbe0EphjSBXbevp8FNWAC2PFXgozjHlrrq4lzpQor5Y3+7et/wvcilpuVTkvy5s4oXWSUqTdXcgG5l4pLczSI3i96MD/GuHZnPbYyyTxvvI3iaQKNDMJ0RiAyEDKkgA4cLjOM99WoqbrIJ0W7Lgr+kjnchyA2oMpSMhOAwSwY9g4H92PJW1hSRIreNFlLGTC8ZdZJbWTxI4nhnA7sVzzhkq19P7B3a0GWX/ADuXjOTGI4k7l0ajjPDUT2nHkwPRXX61r/5cfshVh2tzM5Ym3nCqT4kik6Rx7GHb3DiP410Opm4+fh9T+6qaUcTfaUkoYy+t8yN61r/5cfshTrWv/lx+yFSXUzcfPw+p/dTqZuPn4fU/uqOTieJjIxnHmRvWtf8Ay4/ZCnWtf/Lj9kKkupm4+fh9T+6nUzcfPw+p/dTJxPEZGM48yN61r/5cfshTrWv/AJcfshUl1M3Hz8Pqf3U6mbj5+H1P7qZOJ4jIxnHmRvWtf/Lj9kKda1/8uP2QqS6mbj5+H1P7qdTNx8/D6n91MnE8RkYzjzI3rWv/AJcfshTrWv8A5cfshUl1M3Hz8Pqf3U6mbj5+H1P7qZOJ4jIxnHmRvWtf/Lj9kKda1/8ALj9kKkupm4+fh9T+6nUzcfPw+p/dTJxPEZGM48yN61r/AOXH7IU61r/5cfshUl1M3Hz8Pqf3UHMxcecQ+p/dTJxPEZGM48ye5Bc47XUnR7hQJCCUdFID6RlgwycHAJyOHdw4Z0CqryR5v4bEl9RmlIxrKgaB3hF44z5ck44eXNqqyoqah/k1lth1UULVNZlnOn8Lj+gX78lKc6fwuP6BfvyUrcdBqdMUpQDFfMV9pQFF57viS7+p/Giq7W3iL+6P6VSee74ku/qfxoqu1t4i/uj+lAclKUoBXRdi8+AzqsQDMNOElZ8gDV2nSASQO9l48MV3WNdCxsiYNMgKNIGaQK5yjy5LhXXBGCxAI48B+2tkdCb+3MwY5sPnPLcpZQZP+mmPRFzwVd3kROo7fCk1dvzx/hudYnsHmvsJNsbQtmibdQJbtEBNICjSIGY6gcnj5a2tFwAPJw4nJ/ie+tZk+0pSgFKUoBSlKAUpSgFKUoBSlKAUpSgFKUoBSlKAyznT+Fx/QL9+SlOdP4XH9Av35KUBqdfCa+1RudWR1XZxiQSSDacBVC2gOwSfClsHT+3FAXjNfay6C7umvtoPO0ezJVsrc7wMlwsUaySkudQVTkBlwezOasnNzLeSW7S3lwZt42qFWgjikjhGdLSLHwDOMNpycDHHJIAHS57viS7+p/Giru8s+UUlpFa7qSGHeyiNpJ1JjRd2zZOCMcVA/jXS57viS7+p/Gir5ynvbe6S23W0LGN4JBL+lljkRvAZMFQw+V/xXVg3TVaLq/Lp1/R289vAjK9tBycmeXRZbxrqaCSK20N0iBWETq6klACSS4IxwJzqAqWPLm2EU8r72MW+kyo8LrIgkwEbQRkg54H0GqeNlW0nSXn2pYiWVI0QwGKOOIwuJEdkLHeNrA7e4Y7+HPtC0trpLs3W07LezwpApilQRwxRtvANLOSxLnJyezgMVZVIYCU7uVldav8Am9tH+3lwXnFZRdb/AJTQwtMrswMMHSXwpOIcsMjynKnhXVtOW9tIZPCePRD0g72F49Vv86gYAsv7PKKqtwkcxunn2ps8vcWfRRu3VVjwXIY6pGLeP6P+K5to21lNIS20rUK2zmsSBPHq1MytvB4WMeD2f81oVLBpWlN3819FfZ53M3kcuzuUduNpzyrFuUex6TNLJBLHLJunVEIDeMm7PDSuSfVU+nLa33c7tvY9woeRJIHSRY28VgjAEg4I4eQ1VI442leWXbFkrGxayRoJFRo8urLL4Uh48O7Hbw8tdODY1sI7tP8AUdnJ0m3SH9G6qqOhbwzqdmkLBslic5rdKngJfqt8uq/np2eV/wA14vIuqcu7XExYyR7qHpBEkLxs0GSBIiuAWBIx2dpAr8crOUzW0VrKi8JbmCNw0bFxDLnUFQeFvMDgME54YNVDlptCyubuxjW8hJ7LgiRd21mrLIQ0uoKpLwgAA6vD8nbP8q9oWt0kAi2jZxNDcxXALTIykxEkAqHHeR31qVPCwlSk9Urtp7FqWzbZvVqsLy0ksvLW3MZfMmRJuTEYXE++IDbsREaidJ1cBjGT3Gunc8vo95apFHJJv5WiY7pwYGQNqR1xlZAQMqcYGW7O2tXmy7WZXeXaVi1w9wLjhKqweDGIRGVEmvGjJ1Bgc47u3ks7G1hW2Me0bASRXL3L+GgjfeoY2VQJNXBcYZiScZPkqap4BK+U29OjZ8r221XtpF5Fui5bWrdHG8INxI8UYZSCZIjpdTnsw2F9JI8tcZ5dW2lWXeyajJhY4XdykTaHl0KCRGGGnUQMmqfebDsmlu5U2naoZWEkGJov+nn1pLI7eF4eqSJT+zIpf7BsCttub+y1QW4tiJZwUZM6t4BHIhD68niSCGPDsoqXZ+i83+Jvy4pfVN6mheZdLzlrbRhTraRWjExaKNpVjgPZLIUB0J28T8lvIa49o8uraFmUmR9EazM0ULyIsLgkSFkBAXAznP8A7ql3/J6xYR7vaFjkW6277x1KgJn9JEkciqD4beA2pez05k2gsgLtU2jaBZ7JLNBvo/0e7SRAxw2CPDHAY7Kj3WASTy2+m1cPK4vIt22dtiKzkuYyHAiMkfHwZGYfoxkdzEqM+moK25c7q4uorsnTA8Kb1LeTdqZI0JaVhqWMF2OMngO3y1+JL2za0t7Y39mREbfeEzxkSLblGKgauGpowDnPAmoja1rBM94BtSxWC8eMyKXUyosaouEbeBcto7wcVHDrCWlGq/PTtteNraHptlGXlbC7ScpoVmER1gmQRB9226MxGd2JMaS3djy8O2vmx9rNKbl3KiKOd4oz2eDCFWRmJPdKHHYMaO8caqF3Davc747TsmxcpcKXlQyqqY/QB9eEjxnGF4nGc4qY2NtSzgtBB/qNtrIctItxEDvZSzs65J7Gc4zk8BnNVlFrJll67pL6abvouZCDm28pHetOW1vJvP8AuoUhNxiSB0L247ZIwwBZf2eUU2by4tpmChpI9URnQywvEskKgFnRnADAAgnHdx7ONUnZex7aJnZtpWBZ7OWzZlkUPIZNJFxKzSMZHJHHswMAdlSRtbJltEfaNqVgspLN8XEYMm9jjjLqdXg+ITx8tW06WBTajN/ifDztzJJyJey5bCe9t4oQ26khllLSQSIXCaN28RcAMhDHjg93Zwz3Ns8phbzsHwIYbZriYhSzDU4SIDHl0yHgD4vdwzW9iGGKe2eXalg6WsDW0ao6ozIQgV3JkYasRjIHD18ODlrtG06LtKRby2keeJERFmjLBIhwUcSSSzOeHDGOGcksjCyrxhF/DZL7uVtqWnJd9Q+Kxb7bljbuJMb1WjCsUeCRJHSQ6UaNGAZwzeCMDt4cK4tocqh0eR4Ad6skcASRGVkmmZETWhwcfpA3aAezI7RWGWGVppZtq2Yme3S2QxSqiLCj7w7wGQsS5Ok6SMDOK+2FraJIrNtCw0C5juSkciKuqOJ0VVBc9jlX1HiSueB41wTVKGJio6YaG/ra7Wzbo1EG6mUlbQdPnS+Fx/QL9+SvlRfLvbUbzoWureY7rGqKRQoG8lKr4x4hSM8aVztWdjebRXVvtmRzbveoH3UizJn/AGSrkK49I1H112qVgEXtHkxbT7zfQJJvUSOTUPHSNtaKfQG4182HyWtbPX0WBINeNWgY1ac4z+zUfXUrSgOptXZMVzE0M8ayxtjUjdjaSGGf2EA/wqv9VWy/MIfUffVrpQFU6q9l+YQ+o++nVXsvzCH1H31a6GgMkm2fskXLRjZCtbpcCze7BG7S7bA3ZTVq0hmCluwE4/bcOqvZfmEPqPvqvTckrzfS2qwqbebaQ2ibozKN2upJGh3Pjl9SaQew6geFaZQFU6q9l+YQ+o++nVXsvzCH1H31a6UBVOqrZfmEPqPvp1V7L8wh9R99WulAVTqr2X5hD6j76dVey/MIfUffVrpQFU6q9l+YQ+o++q1Y7F2LNtCSyj2fGxiheR5dLBA8UixPEM41EFuLAkDBHbWoVVpdhynbAuAmIf8AT3ty+peEzTq+nTnV4oJzjHpoClbMt9jyOpl2StvBKkskFw5BS4jtwWkbSG1R+AC41doBrs8mdi7LupVjk2MLXexdIt2kIYXNvkDV4DHQ2GU6Txw1LDkNeSrbWk8SwRWcF1CtwJVkFz0mN4FZIx4SYV9R1Y7MVLcj9h3nSLVrq3W2SyszaKROspumO7XeKF8RMRZw3Hwhw7cASnVXsvzCH1H306q9l+YQ+o++rXSgKp1V7L8wh9R99OqvZfmEPqPvq10oCqdVey/MIfUffTqr2X5hD6j76tdKAz/lJyJ2TZwGU7NSViyxxxopLSzSHCIOOFye88B/wa+tpsvdurbFC3aXCW3RNSlmmlUyRkShtGgxgtq7tJ7sE6RytubpLWQ2MImuDhY1LIqqSeLsXKggDJxnicd2aolhycvBbRP0FxcW94t44lvInk2i7I8cja18GIgMMKcDCgftA6fQ9lGKMR7GV7t55LbomtQ6TQDVLqkLaNKqQ2rv1r5eFh5OciNk3lusybOjTJZWRlOqKVGKvG3HtDAioyDkpexPFfrbCScXl1ctZidAVjvI0i0iY+AWTdqx7jqOOzjcOQuxpba0CzgLK8ks7orahG0ztJuw3+7Tqxnyg0BmXOFyKsoLlFitY0UwhiAD42pxnt8gFfamudP4XH9Av35KUBqdKUoBSlKAUpSgFKUoBSlKAVw3jlY3I4EIxHoIBxXNXHPFqVl7NQK/syMUBkOyOcC9awMTzBr6V7cwy7qIAQXSb0uUGFJRYphxHHC8DmpvY/Ky6cWWqXO92TLdP4CDVcLu9L8BwxqPAcOPZUlZc18UclrJvpC1tam1HcsngyKsjL2alE0gH73ortWPIFYxb4mY7iyeyHgjwlk0/pD5CNHZ6aAkuRu0Hn2faTStqkkgjd2wBqdlBJwMAcT3Culzb7YlutmW0877yV1Ys2lV1EO4HBQAOAHYK6/JvkbdWm5T/U5JYIVCCE20KgoowqlwNfDhxznhXX5NcgrmyWGOPakpgiYfoTbQ4ZNWpkL4LAHJ45zxoCGn5TbRfZsMsLSMxvJo5pYbZJporeOWVV0QYCt4qqT2gceOa61xy3nGy2lXaKyMt5FD0hbXTNHBIVBEtu6Y3gBJwoIOBirKebcCGFYrqWGaCaaWOdAuR0hy7xujZV0OcYPyR6QeOXmz1RS6ryVrqWeG4e6KJqL23/ZCxjCKFHo8v7ABBW/LWSG2u7lNoybRMUaqsUuzxbIs00iRxyFtKFgCeKg9hPfirPs/Z20oHWWe/juosMZojarGUAViNwyHJOrA8PPDvzX6j5GTSJNFfX8l7DLGYzG0EUeliVIkVowDqXTw7snPcK/Wy+RsqSo8+0bm5SIERxNoRMEFf027A350n/d35OONAVlNp7VewO1BdxKoja6Fl0dTEbZQWCGb/uaygzkd/CuS15w5v9Uw5xYyRWoGoKGtp7uNpIiWHaGKFTkkAlcY75A81Y0m3W9uVsS5Y2g0acMSxiEuN4IyT4ufLxzxqVuOQcLte6j4F3BFAUCgCFYFdUZMd41AjyFRQFM2Xyjv7uHYyLetBJdpeNNKLeFyxtyujwGXSMDI4Y7e+pGflDtFINoW0bdKu7RoCsyQLrkgufC1bkeC0qKrDAwDgd+a7ic2DRw2KQXskL2SzqkohjYuLggtlXyowBjv7a7bc20bW8iS3Ez3Ekq3DXYKrMJ4siIpgaUVVJUKOGGbGM0B1ebrlFLPLPFLe9JKhWCS2vRrqBslXWSMKEZc4wwJwcg1e6rewOSDQ3DXNxdSXk5i3Cu6JGI4NQcoqRgLksASTx4Ds45slAKUpQClKUBlnOn8Lj+gX78lKc6fwuP6BfvyUoD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1988" name="AutoShape 4" descr="data:image/jpeg;base64,/9j/4AAQSkZJRgABAQAAAQABAAD/2wCEAAkGBhQSERQUEhIVEhUWFRkUGBYXEhoYFRERFRwYGRgUFRgZJyYeFxojGxYdHy8gIygqLS0sFx8xODIqNSYrLCkBCQoKDgwOGg8PGiolHyQsLS4zLS41NSwvLy0sLCwpKiwpLCkzLTQxKTQ0KSk0LCosKiwsMi01Li8sLCwqLCwvKv/AABEIAM8A9AMBIgACEQEDEQH/xAAcAAEAAwADAQEAAAAAAAAAAAAABQYHAwQIAQL/xABJEAACAQMBAwYICgkDBAMBAAABAgMABBESBRMhBgcUFzFBIjJRVGGRk9E0NVJTc4OUsrPTI2NxcoGSsdLhFUKhJDNiwUWChET/xAAaAQEAAgMBAAAAAAAAAAAAAAAAAgUBAwQG/8QANREAAgECAQkGBQQDAQAAAAAAAAECAxEEEhQhMUFSYZGhBRMVUWLhIjJxgfBCscHRI3KCBv/aAAwDAQACEQMRAD8A1XbnLK3tZ7eCR8zXEiRpGuC41kgSOCQRHkYz5ewHjjo7V5yLa3naF1mZY2RZp0iJt7Z5PFSaTPgk5HccahnHHHDy92O0kmz3ihLsu0bZ5GVMssEYlyzkcdClu/gNXpqA5Y38st70d9n3j2KMskht7YP0+ZdLKsjMVG5UgZ7SxXHZigLS3OBbi76NomxvRbmfdHowuiM7gy58fuxjGTjNfLHnCt5bro6rMAzvFHO0JFtPNFnXHFLnwmGlu4A6Dgnhmqf6Rcid7PosxD7XG0ek4Xowtt4sxBfOd54OnTjt41+NibFuQ1lYtayoLK+lunuSF6PLCTOybps5Zm36jTjK4Oew4An+ea5aPY10yMyMN1hlYqwzNEDgjj2GrlbnwF/dH9KpPPd8SXf1P40VWfam0+j2ck3A7uEuAewsF8EHHlOB/GsN2V2Ybsrsk6Vn684rwXskF2BpS1ilxFA7yb5ghkzoLAIMnt4Dynvsc/Le0WKKUS7xZQWTdozsyLnU2kDUAMYJIGDXTWw1ShCNSatFpNPZpV1p8yPeRtdsnaVXdo8qg1rFLasrGeaOGMspwGdsNleHFQG4Ejs7fLYq5VJPUZjNS1CldbaO0Y4InlmcRxoNTMx4Af8As54AdpJxWCcvedeW8m3dtI8FqDjKkq8wzxdyOIXyL6+PAWmA7NrY1vIXwrW/4Xm+BGdRQV2eg801V5hJz28fT25/j318rzbx/pKvxP09fY9P6qaq8wUrGf8Ap6+w8T9HX2PT+qmqvMFKZ/6evsPE/R19j0/qpqrzBSmf+nr7DxP0dfY9P6qaq8wUpn/p6+w8T9HX2PT+qmqvMFKZ/wCnr7DxP0dfY9P6qaq8wUpn/p6+w8T9HX2PT+a+15hilKnKkqR3g4I/iK2Hmo27cXEUqzs0ixlQkjcWyQcoT/uxgHJ4+F+yt1HFqpLJtY6MPjlVlkZNi+0pSu0sDLOdP4XH9Av35KU50/hcf0C/fkpQGp18xX2lAKUpQFF57viS7+p/Giqb5Q2Ek8EESLlXlhMpyBpgQh2PHvOkDgD2+TiITnu+JLv6n8aKrtbeIv7o/pWJLKViMo5SsygbQ2ffQ7WuLqCyFzHJbpEP00aEsAvYGPEZHEHHDv8AL19kclr+ztrSFV3igSmZYZlifXIxZVMreEEGRnRxzn0GtLpXbiMZOvRVFpJfDpV7vJTSvdtbXqSISpKW1lE5L8mriMWUcselbdriRzqUq0jErFpwST4Ls3EDHlB4VZOUvKm3sITLcPpHEKoGXkYDOlB3n09g7yKkL69SGN5ZGCIil2Y9iqOJPDjWCTx3PKS/fQ26giHg6slIYyQOwDjI+NWOGdJ44Wt/ZPZsKzc6ryaUfmfRJcfzyIJKksmP5sILldy2udqzKNLBM4igjy3b5QOLv6cfsAqwcm+Yy6nCvcutqhGdJGub0ZUYVc+lsjyVrfJLkBa7PUblNUuMNM/GRs9oHco9C47OOe2rJV1if/Q91HucBFRitu37L+7syqV9Mim2HNLYRxqhjkkIGNTTPk/wUhR/AV2OrDZ/zB9tL/dVqpXkKkY1JOc0m3pbM9xS3VyKr1YbP+YPtpf7qdWGz/mD7aX+6rVSodzT3VyHcUt1ciq9WGz/AJg+2l/up1YbP+YPtpf7qtVKdzT3VyHcUt1ciq9WGz/mD7aX+6nVhs/5g+2l/uq1Up3NPdXIdxS3VyKr1YbP+YPtpf7qdWGz/mD7aX+6rVSnc091ch3FLdXIqvVhs/5g+2l/up1YbP8AmD7aX+6rVSnc091ch3FLdXIqvVhs/wCYPtpf7qdWGz/mD7aX+6rVSnc091ch3FLdXIq8XNns9Tno+fQZZCPUWxVjtbVI1CRoqKOxVUAD9gFctKlGEY/KrE404Q+VJClKVMmZZzp/C4/oF+/JSnOn8Lj+gX78lKA1OlKre1+cG0tp9zKzgqUWSQROYbYy4MYmlxpTVnh/zgUBZKVXG5e2wu+i/pNW8EG93LbgXBGoQGXxd5ju/h20suX1tLddGXeatbxrIYmEEssQzJHHKeDMuDkf+J9GQIjnu+JLv6n8aKrtbeIv7o/pVJ57viS7+p/Giq7W3iL+6P6UByUpQ0BiHPLyqluLldnQAkKyagvjTTtgqgx2gahw+V+wVpnILkkuz7NIuBkPhysP90p7cHvUeKPQM9pNU7m62AbnaV7tKUErv5Eg1d/hEFh3HSgCAjI4nyVqleg7UxEaVKGBpaFFJy4ya08vzUaoK7cmKVw3l6kMbSSuERRqZmOAoHeTWNcsuep5X3Gzzu0J0mcjw2zwO7B8Qek8f3arMJga2Ku4LQtLexfnktJKc1BXZtea+ZrzTdbTlkYtJLI7HtLOSf8AmuLpL/Lb+Y1QZ+t0q/E1u9T03mma8ydJf5bfzGnSX+W38xpn/p6jxNbvX2PTeaZrzJ0l/lt/MadJf5bfzGmf+nqPE1u9fY9N5pmvMnSX+W38xp0l/lt/MaZ/6eo8TW719j03mma8ydJf5bfzGnSX+W38xpn/AKeo8TW719j03mma8ydJf5bfzGnSX+W38xpn/p6jxNbvX2PTeaZrzJ0l/lt/MadJf5bfzGmf+nqPE1u9fY9N5r7XmPpL/Lb+Y1b+QnLW5iuYYWdpopHWLQ7E6NRChkJyRjPZ2EcPIROGNjJ2asTp9oxlJJxsbbSlK7y0Ms50/hcf0C/fkpTnT+Fx/QL9+SlAanWP8oti3kd9ddHS+381xFNbPGx6AE0xrL0ruBwhBDdwXHbx2ClAZV/ptwJns+jTkvtgbQE4j/6YWu8WbjL2awF06O3NfjYmy7jNjYNazqbO/luZJ2jxavDqnZDFJnwy2/UBQMg5zjBrWKUBRee74kuvqfxoqu1t4i/uj+lUnnu+JLv6n8aKrtbeIv7o/pQHJXHcKxRgjBWIIViMhWxwJHDODxxXJSsp2B0dibIS1t4oIxhY0CDh247WPpJyT6TXYu7tIkaSRgiIpZmPYqjiSa5qyPn15X6I1sYzxfEkpz2ID4CfxI1H0KPLXfgsLPH4lU9rd2+G1/m0hKSirlM5xucaTaUu6i1LbK3gJ/umbsDuPL5F7v210+T3NZf3eCITChwdc2UBB7wCNTcOPAYq28xPJMtK97IvgpmOLI8aQ8HcfsXwf/sfJW3V6rHdsR7MeZ4OK+HW3p07fv5vz2GmNPL+KRlezuZHSgE14WbHHTEMD0Ak5P7SBXb6lo/On9mvvrSaV4KtThWm6koq78tHRWRh4Oi/0mbdS0fnT+zX306lo/On9mvvrSaVqzWlumMzobpm3UtH50/s199OpaPzp/Zr760mlM1pbozOhumbdS0fnT+zX306lo/On9mvvrSaUzWlujM6G6Zt1LR+dP7NffTqWj86f2a++tJpTNaW6Mzobpm3UtH50/s199OpaPzp/Zr760mlM1pbozOhumbdS0fnT+zX306lo/On9mvvrSaUzWlujM6G6Zt1LR+dP7NffVk5M8gLaybWgaSXGNbkErnt0AYC59eOGe2rLSpRoU4u6ROGGpQd4xFKUrcdBlnOn8Lj+gX78lKc6fwuP6BfvyUoDU6UpQClKUBRee74ku/qfxoqu1t4i/uj+lUnnu+JLv6n8aKrtbeIv7o/pQHJSlKA4L+9WGJ5ZDpSNS7HyKoyT6hXmnZmzp9tbTYnI3rmSRsEiGEd2fQoCLntOK1Dnz5Tbm0W2RsPOcsB2iBO3Pk1NgekBhUtzS8kxZ2Ku64mnxK5I8JVPiRnv4Lxx5WNeq7PqeG4GWK/XP4Y/Ra3+eSNE1lyyfItuy9mR28KQwqEjRdKqO4eU+Uk8Se8kmu1SleWlJybb1s3ilKVgClKUApSlAKUpQClKUApSlAKUpQClKUApSlAZZzp/C4/oF+/JSnOn8Lj+gX78lKA1OldHaW24bcxLNIEM0qwxjBJeVs4UAA47O08B5a6N/y3soLlbaW5RJnxhDntbxQzAaUJ7gxBOR5RQE5SoRuWdmLvoZuE6R2bvj4xGQurGnVjjpzn0UteWlnJdtZpcI1wmoGMZ8ZMFlDY0sy96gkjByOBwBAc93xJd/U/jRVdrbxF/dH9KpPPd8SXf1P40VWOCC60r+ng7B//ACv5PpqAl6VF9Hu/n4Psr/nU6Pd/PwfZX/OoDJLbZj7Z29M0ylYLVtLKw/2RMQkTel2DMR5NXkFbfUFa7FmjeV0kt1eVg0jC1ky7KoUE/pvIO70+U12ej3fz8H2V/wA6rHH43OnBRVoxikl9tPUhGOSSlKi+j3fz8H2V/wA6nR7v5+D7K/51VxMlKVFmG6+ft/sr/nV+dFz5xb/Zn/OoCWpUToufOLf7M/51NFz5xb/Zn/OoCWpUToufOLf7M/51NFz5xb/Zn/OoCWpUToufOLf7M/51NFz5xb/Zn/OoCWpUToufOLf7M/51NFz5xb/Zn/OoCWpUToufOLf7M/51NFz5xb/Zn/OoCWpUToufOLf7M/51NFz5xb/Zn/OoCWpUToufOLf7M/51NFz5xb/Zn/OoCWpXwGvtAZZzp/C4/oF+/JSnOn8Lj+gX78lKAlecbY8XSdm3AjBmO0bWIycSwhG9bSPkrqOTjt4Z7BUBy42/ZNdyWD6beJ5I5r2bcyO1w66GSCPdg4PBdTnGBkDjnOu18xQGRbzE72JV+lNtwXqrunx0PeLJvt5jTpEYI7c91fjYLEts+wCP0u12jNcXAMbgJBquG3hlI0sriWPHHwtQ9FbDSgKLz3fEl19T+NFVunvRDbtK3ixxFzjtwi5OPVVR57viS7+p/GiqV5XAvaxQAZNxJDD2ZwhIZyfQEU+SozdotkJyyYtokLflJCY1aSWKFjGkjI8yAxiQDGrJGO0DPfXdm2jEiB3lRUbGGZ1CtkZGCTg5HGsr27NaJtu7e9gM0QtIx/2TKI2IXBIGSpONIbuJHEZrh2TC8FnYR3dvxKTAPNDLMIVZiUjWBSBvCMYLcQCKs8Zg44bCxrXd3k69CeUr6Ppt+qNUqrijT9r7cWGASqN6GZEQKww7SsFXDcRjjnNSdZnyQgZ49nW7Kf0U1xcSL3xmFmVA3ePCk/47DmtJmmVFLMQqqCSScBVHEkk9gqppSc9P0M0ajmsp8P2v/J+6z7l5zuwWWYrfTcXAOCM/o4iPnGHaf/EHPDjjvonL/njkudUFnmGAjSz4xLMOOcfIQ+QeEe8jJWq9yR5tLvaGGRN1DnjNJwUjv0Dtf+HDykV7bA9hU6MM47QajHd/v+lp/YxKq3ogft+UlxdqWnnklLMSVLnQp8ioPBUcAcAVw1rexOZK0hQiSSWZmGC2Qirg5yqjPHHDiT39nd3+qOy/Xe1/xXiO1cMquMqVKErwbutll5W8lqXArKuBrTk5XMVpW1dUdl+u9r/inVHZfrva/wCKrMyqcDX4fW4GK0rauqOy/Xe1/wAU6o7L9d7X/FMyqcB4fW4GK0rauqOy/Xe1/wAU6o7L9d7X/FMyqcB4fW4GK0rauqOy/Xe1/wAU6o7L9d7X/FMyqcB4fW4GK0rauqOy/Xe1/wAU6o7L9d7X/FMyqcB4fW4GK0rauqOy/Xe1/wAU6o7L9d7X/FMyqcB4fW4GK0rauqOy/Xe1/wAU6o7L9d7X/FMyqcB4fW4GdciuUtzBcRJEzyKzBTCSSjBsA4X/AGsAM5HZjyZFb3ULsPkfa2hzDEA+Ma2JZyDjPE9mcdgwKmqsMPSlTjaTLTC0Z0o2k7mWc6fwuP6BfvyUpzp/C4/oF+/JSuk6zU6UpQClKUBRee74ku/qfxoqu1t4i/uj+lUnnu+JLv6n8aKrtbeIv7o/pQHQg5OxJdyXY1b2SNY28LwdC4xgdx4CpOlKnOcp2yneyt9lqArIOerl1/8AH25JZsGYr5D4sIwc5PaR5CB3mtD5a7f6FYz3A4si4QHHGRiFXt7QCckeQGst5n+RrXUzbRugXAcmPUM72fOWlOe0Kez/AMv3avuyKNOlCWPr/LDQl5y2cvzUaqjb+FHNyJ5IbKtQsm0Ly1a5HjQSXMQW3cHijpq8Jx2ENwBzw4ZrSl5dbOHAbQsx/wDrh/urj5HW6mCQlVJ6ZfcSB53cVO9ET5C/yiqnF4yti6neVZX/AGXBE4xUVZFU25y5jXcS2tzBPCtxHFdbuRJN3DOSiSEofAxJp4+TPA1H7X5ezpLd7lUkC3EGz7dSMK9/NxkMrdulNSjAx2Ed+atm3+T6XVrPbnCCaNk1BfFJHgvgYzpbBxnuqCh5ul/04Wkk7NKJTc9JVArreazIJlXiBgnGPJnszXISOvHtXaNtcQQXclvMt2HjjliiZDb3SoXAdCf0kZCniMHhxxwzwbBvdpybQuLeS7tylqbdnxaEGZJwzFV8PwCAhGePbnHdUls3kbcG5huL+96UbcNuUSBYY1kcaWlcAnW+ngOwDPDtNSmzOTphvby63gYXKwAJpxu+jq68Wz4WdeewYx30BF8rtqXYvLK1tJY4TOlwzPJDvB+hEZAAyuPGPfXBsvly0PSYb8q1xbTRxAwIx6X0hS8Aij7RIVByuSBpJzjs7/KnkvPcXFtcW1ylvJbrMvhwb0MJggPDUuMaP+airrmuE0L7+cT3Ulwl08rwjdO8KskcLQqQdyI2K6dWcsTnuoDt7R5bauhm38He362k6SJiSLwJGZGU+I3gqQeOQQRkGuyOcC33pjKTglZWiJiwt1uAWcQHPh8FJBOAQOBNdCw5uN2luoliUxXwvWEdsI42wjJukUMSBhvGZmPDjXW2bzaNBdw3TXCSmGSeTUbY9IuEnVwRPKGJkZQwC4UDA7ONAWTZnK+3uJIY4izNNbC7XweCwEhQX8hLHGP/ABNTdUHmr5Nm36XKVkRZJmjgWWNo3SzjZ2QFX8IZaR/G44APfwv1AKUpQClKUApSlAKUpQGWc6fwuP6BfvyUpzp/C4/oF+/JSgNTqJvuVdpDOlvLcxJNJwWNnAYk9gI/257s4z3ZqWrEeVckkd9fIXEks1xA8Ni9msq7Qi0xrnesDhUCtjBGgo3l4Aaw3Ky0F10Q3EfSPmtXhdmrHkzjjjtxS35WWkly1qlxG06Z1RhvCGnGR5CRniBxGD5DWab9RO9mQemNt0XapoYv0TeLIJg2MaBEDxzwHD0V+NgTqW2fZAHp1vtKea4XQweOAm4LSPJjBVlkj46jq1KOPCgLVz3fEl39T+NFV2tvEX90f0qk893xJdfU/jRVdrbxF/dH9KA5KUpQGX89V6hjtbWSbQryGaZ9LMUgiGCzLGD2l+A04LKOIxXb5Gc6ez3gKRq1tFCRFErI7M8aqvhnQGCnJPaxJxk9tX4WSbwyafDZQhPHxFLELjsAyx7O3hnsFdXZuxbe0EphjSBXbevp8FNWAC2PFXgozjHlrrq4lzpQor5Y3+7et/wvcilpuVTkvy5s4oXWSUqTdXcgG5l4pLczSI3i96MD/GuHZnPbYyyTxvvI3iaQKNDMJ0RiAyEDKkgA4cLjOM99WoqbrIJ0W7Lgr+kjnchyA2oMpSMhOAwSwY9g4H92PJW1hSRIreNFlLGTC8ZdZJbWTxI4nhnA7sVzzhkq19P7B3a0GWX/ADuXjOTGI4k7l0ajjPDUT2nHkwPRXX61r/5cfshVh2tzM5Ym3nCqT4kik6Rx7GHb3DiP410Opm4+fh9T+6qaUcTfaUkoYy+t8yN61r/5cfshTrWv/lx+yFSXUzcfPw+p/dTqZuPn4fU/uqOTieJjIxnHmRvWtf8Ay4/ZCnWtf/Lj9kKkupm4+fh9T+6nUzcfPw+p/dTJxPEZGM48yN61r/5cfshTrWv/AJcfshUl1M3Hz8Pqf3U6mbj5+H1P7qZOJ4jIxnHmRvWtf/Lj9kKda1/8uP2QqS6mbj5+H1P7qdTNx8/D6n91MnE8RkYzjzI3rWv/AJcfshTrWv8A5cfshUl1M3Hz8Pqf3U6mbj5+H1P7qZOJ4jIxnHmRvWtf/Lj9kKda1/8ALj9kKkupm4+fh9T+6nUzcfPw+p/dTJxPEZGM48yN61r/AOXH7IU61r/5cfshUl1M3Hz8Pqf3UHMxcecQ+p/dTJxPEZGM48ye5Bc47XUnR7hQJCCUdFID6RlgwycHAJyOHdw4Z0CqryR5v4bEl9RmlIxrKgaB3hF44z5ck44eXNqqyoqah/k1lth1UULVNZlnOn8Lj+gX78lKc6fwuP6BfvyUrcdBqdMUpQDFfMV9pQFF57viS7+p/Giq7W3iL+6P6VSee74ku/qfxoqu1t4i/uj+lAclKUoBXRdi8+AzqsQDMNOElZ8gDV2nSASQO9l48MV3WNdCxsiYNMgKNIGaQK5yjy5LhXXBGCxAI48B+2tkdCb+3MwY5sPnPLcpZQZP+mmPRFzwVd3kROo7fCk1dvzx/hudYnsHmvsJNsbQtmibdQJbtEBNICjSIGY6gcnj5a2tFwAPJw4nJ/ie+tZk+0pSgFKUoBSlKAUpSgFKUoBSlKAUpSgFKUoBSlKAyznT+Fx/QL9+SlOdP4XH9Av35KUBqdfCa+1RudWR1XZxiQSSDacBVC2gOwSfClsHT+3FAXjNfay6C7umvtoPO0ezJVsrc7wMlwsUaySkudQVTkBlwezOasnNzLeSW7S3lwZt42qFWgjikjhGdLSLHwDOMNpycDHHJIAHS57viS7+p/Giru8s+UUlpFa7qSGHeyiNpJ1JjRd2zZOCMcVA/jXS57viS7+p/Gir5ynvbe6S23W0LGN4JBL+lljkRvAZMFQw+V/xXVg3TVaLq/Lp1/R289vAjK9tBycmeXRZbxrqaCSK20N0iBWETq6klACSS4IxwJzqAqWPLm2EU8r72MW+kyo8LrIgkwEbQRkg54H0GqeNlW0nSXn2pYiWVI0QwGKOOIwuJEdkLHeNrA7e4Y7+HPtC0trpLs3W07LezwpApilQRwxRtvANLOSxLnJyezgMVZVIYCU7uVldav8Am9tH+3lwXnFZRdb/AJTQwtMrswMMHSXwpOIcsMjynKnhXVtOW9tIZPCePRD0g72F49Vv86gYAsv7PKKqtwkcxunn2ps8vcWfRRu3VVjwXIY6pGLeP6P+K5to21lNIS20rUK2zmsSBPHq1MytvB4WMeD2f81oVLBpWlN3819FfZ53M3kcuzuUduNpzyrFuUex6TNLJBLHLJunVEIDeMm7PDSuSfVU+nLa33c7tvY9woeRJIHSRY28VgjAEg4I4eQ1VI442leWXbFkrGxayRoJFRo8urLL4Uh48O7Hbw8tdODY1sI7tP8AUdnJ0m3SH9G6qqOhbwzqdmkLBslic5rdKngJfqt8uq/np2eV/wA14vIuqcu7XExYyR7qHpBEkLxs0GSBIiuAWBIx2dpAr8crOUzW0VrKi8JbmCNw0bFxDLnUFQeFvMDgME54YNVDlptCyubuxjW8hJ7LgiRd21mrLIQ0uoKpLwgAA6vD8nbP8q9oWt0kAi2jZxNDcxXALTIykxEkAqHHeR31qVPCwlSk9Urtp7FqWzbZvVqsLy0ksvLW3MZfMmRJuTEYXE++IDbsREaidJ1cBjGT3Gunc8vo95apFHJJv5WiY7pwYGQNqR1xlZAQMqcYGW7O2tXmy7WZXeXaVi1w9wLjhKqweDGIRGVEmvGjJ1Bgc47u3ks7G1hW2Me0bASRXL3L+GgjfeoY2VQJNXBcYZiScZPkqap4BK+U29OjZ8r221XtpF5Fui5bWrdHG8INxI8UYZSCZIjpdTnsw2F9JI8tcZ5dW2lWXeyajJhY4XdykTaHl0KCRGGGnUQMmqfebDsmlu5U2naoZWEkGJov+nn1pLI7eF4eqSJT+zIpf7BsCttub+y1QW4tiJZwUZM6t4BHIhD68niSCGPDsoqXZ+i83+Jvy4pfVN6mheZdLzlrbRhTraRWjExaKNpVjgPZLIUB0J28T8lvIa49o8uraFmUmR9EazM0ULyIsLgkSFkBAXAznP8A7ql3/J6xYR7vaFjkW6277x1KgJn9JEkciqD4beA2pez05k2gsgLtU2jaBZ7JLNBvo/0e7SRAxw2CPDHAY7Kj3WASTy2+m1cPK4vIt22dtiKzkuYyHAiMkfHwZGYfoxkdzEqM+moK25c7q4uorsnTA8Kb1LeTdqZI0JaVhqWMF2OMngO3y1+JL2za0t7Y39mREbfeEzxkSLblGKgauGpowDnPAmoja1rBM94BtSxWC8eMyKXUyosaouEbeBcto7wcVHDrCWlGq/PTtteNraHptlGXlbC7ScpoVmER1gmQRB9226MxGd2JMaS3djy8O2vmx9rNKbl3KiKOd4oz2eDCFWRmJPdKHHYMaO8caqF3Davc747TsmxcpcKXlQyqqY/QB9eEjxnGF4nGc4qY2NtSzgtBB/qNtrIctItxEDvZSzs65J7Gc4zk8BnNVlFrJll67pL6abvouZCDm28pHetOW1vJvP8AuoUhNxiSB0L247ZIwwBZf2eUU2by4tpmChpI9URnQywvEskKgFnRnADAAgnHdx7ONUnZex7aJnZtpWBZ7OWzZlkUPIZNJFxKzSMZHJHHswMAdlSRtbJltEfaNqVgspLN8XEYMm9jjjLqdXg+ITx8tW06WBTajN/ifDztzJJyJey5bCe9t4oQ26khllLSQSIXCaN28RcAMhDHjg93Zwz3Ns8phbzsHwIYbZriYhSzDU4SIDHl0yHgD4vdwzW9iGGKe2eXalg6WsDW0ao6ozIQgV3JkYasRjIHD18ODlrtG06LtKRby2keeJERFmjLBIhwUcSSSzOeHDGOGcksjCyrxhF/DZL7uVtqWnJd9Q+Kxb7bljbuJMb1WjCsUeCRJHSQ6UaNGAZwzeCMDt4cK4tocqh0eR4Ad6skcASRGVkmmZETWhwcfpA3aAezI7RWGWGVppZtq2Yme3S2QxSqiLCj7w7wGQsS5Ok6SMDOK+2FraJIrNtCw0C5juSkciKuqOJ0VVBc9jlX1HiSueB41wTVKGJio6YaG/ra7Wzbo1EG6mUlbQdPnS+Fx/QL9+SvlRfLvbUbzoWureY7rGqKRQoG8lKr4x4hSM8aVztWdjebRXVvtmRzbveoH3UizJn/AGSrkK49I1H112qVgEXtHkxbT7zfQJJvUSOTUPHSNtaKfQG4182HyWtbPX0WBINeNWgY1ac4z+zUfXUrSgOptXZMVzE0M8ayxtjUjdjaSGGf2EA/wqv9VWy/MIfUffVrpQFU6q9l+YQ+o++nVXsvzCH1H31a6GgMkm2fskXLRjZCtbpcCze7BG7S7bA3ZTVq0hmCluwE4/bcOqvZfmEPqPvqvTckrzfS2qwqbebaQ2ibozKN2upJGh3Pjl9SaQew6geFaZQFU6q9l+YQ+o++nVXsvzCH1H31a6UBVOqrZfmEPqPvp1V7L8wh9R99WulAVTqr2X5hD6j76dVey/MIfUffVrpQFU6q9l+YQ+o++q1Y7F2LNtCSyj2fGxiheR5dLBA8UixPEM41EFuLAkDBHbWoVVpdhynbAuAmIf8AT3ty+peEzTq+nTnV4oJzjHpoClbMt9jyOpl2StvBKkskFw5BS4jtwWkbSG1R+AC41doBrs8mdi7LupVjk2MLXexdIt2kIYXNvkDV4DHQ2GU6Txw1LDkNeSrbWk8SwRWcF1CtwJVkFz0mN4FZIx4SYV9R1Y7MVLcj9h3nSLVrq3W2SyszaKROspumO7XeKF8RMRZw3Hwhw7cASnVXsvzCH1H306q9l+YQ+o++rXSgKp1V7L8wh9R99OqvZfmEPqPvq10oCqdVey/MIfUffTqr2X5hD6j76tdKAz/lJyJ2TZwGU7NSViyxxxopLSzSHCIOOFye88B/wa+tpsvdurbFC3aXCW3RNSlmmlUyRkShtGgxgtq7tJ7sE6RytubpLWQ2MImuDhY1LIqqSeLsXKggDJxnicd2aolhycvBbRP0FxcW94t44lvInk2i7I8cja18GIgMMKcDCgftA6fQ9lGKMR7GV7t55LbomtQ6TQDVLqkLaNKqQ2rv1r5eFh5OciNk3lusybOjTJZWRlOqKVGKvG3HtDAioyDkpexPFfrbCScXl1ctZidAVjvI0i0iY+AWTdqx7jqOOzjcOQuxpba0CzgLK8ks7orahG0ztJuw3+7Tqxnyg0BmXOFyKsoLlFitY0UwhiAD42pxnt8gFfamudP4XH9Av35KUBqdKUoBSlKAUpSgFKUoBSlKAVw3jlY3I4EIxHoIBxXNXHPFqVl7NQK/syMUBkOyOcC9awMTzBr6V7cwy7qIAQXSb0uUGFJRYphxHHC8DmpvY/Ky6cWWqXO92TLdP4CDVcLu9L8BwxqPAcOPZUlZc18UclrJvpC1tam1HcsngyKsjL2alE0gH73ortWPIFYxb4mY7iyeyHgjwlk0/pD5CNHZ6aAkuRu0Hn2faTStqkkgjd2wBqdlBJwMAcT3Culzb7YlutmW0877yV1Ys2lV1EO4HBQAOAHYK6/JvkbdWm5T/U5JYIVCCE20KgoowqlwNfDhxznhXX5NcgrmyWGOPakpgiYfoTbQ4ZNWpkL4LAHJ45zxoCGn5TbRfZsMsLSMxvJo5pYbZJporeOWVV0QYCt4qqT2gceOa61xy3nGy2lXaKyMt5FD0hbXTNHBIVBEtu6Y3gBJwoIOBirKebcCGFYrqWGaCaaWOdAuR0hy7xujZV0OcYPyR6QeOXmz1RS6ryVrqWeG4e6KJqL23/ZCxjCKFHo8v7ABBW/LWSG2u7lNoybRMUaqsUuzxbIs00iRxyFtKFgCeKg9hPfirPs/Z20oHWWe/juosMZojarGUAViNwyHJOrA8PPDvzX6j5GTSJNFfX8l7DLGYzG0EUeliVIkVowDqXTw7snPcK/Wy+RsqSo8+0bm5SIERxNoRMEFf027A350n/d35OONAVlNp7VewO1BdxKoja6Fl0dTEbZQWCGb/uaygzkd/CuS15w5v9Uw5xYyRWoGoKGtp7uNpIiWHaGKFTkkAlcY75A81Y0m3W9uVsS5Y2g0acMSxiEuN4IyT4ufLxzxqVuOQcLte6j4F3BFAUCgCFYFdUZMd41AjyFRQFM2Xyjv7uHYyLetBJdpeNNKLeFyxtyujwGXSMDI4Y7e+pGflDtFINoW0bdKu7RoCsyQLrkgufC1bkeC0qKrDAwDgd+a7ic2DRw2KQXskL2SzqkohjYuLggtlXyowBjv7a7bc20bW8iS3Ez3Ekq3DXYKrMJ4siIpgaUVVJUKOGGbGM0B1ebrlFLPLPFLe9JKhWCS2vRrqBslXWSMKEZc4wwJwcg1e6rewOSDQ3DXNxdSXk5i3Cu6JGI4NQcoqRgLksASTx4Ds45slAKUpQClKUBlnOn8Lj+gX78lKc6fwuP6BfvyUoD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1990" name="AutoShape 6" descr="data:image/jpeg;base64,/9j/4AAQSkZJRgABAQAAAQABAAD/2wCEAAkGBhQSERQUEhIVEhUWFRkUGBYXEhoYFRERFRwYGRgUFRgZJyYeFxojGxYdHy8gIygqLS0sFx8xODIqNSYrLCkBCQoKDgwOGg8PGiolHyQsLS4zLS41NSwvLy0sLCwpKiwpLCkzLTQxKTQ0KSk0LCosKiwsMi01Li8sLCwqLCwvKv/AABEIAM8A9AMBIgACEQEDEQH/xAAcAAEAAwADAQEAAAAAAAAAAAAABQYHAwQIAQL/xABJEAACAQMBAwYICgkDBAMBAAABAgMABBESBRMhBgcUFzFBIjJRVGGRk9E0NVJTc4OUsrPTI2NxcoGSsdLhFUKhJDNiwUWChET/xAAaAQEAAgMBAAAAAAAAAAAAAAAAAgUBAwQG/8QANREAAgECAQkGBQQDAQAAAAAAAAECAxEEEhQhMUFSYZGhBRMVUWLhIjJxgfBCscHRI3KCBv/aAAwDAQACEQMRAD8A1XbnLK3tZ7eCR8zXEiRpGuC41kgSOCQRHkYz5ewHjjo7V5yLa3naF1mZY2RZp0iJt7Z5PFSaTPgk5HccahnHHHDy92O0kmz3ihLsu0bZ5GVMssEYlyzkcdClu/gNXpqA5Y38st70d9n3j2KMskht7YP0+ZdLKsjMVG5UgZ7SxXHZigLS3OBbi76NomxvRbmfdHowuiM7gy58fuxjGTjNfLHnCt5bro6rMAzvFHO0JFtPNFnXHFLnwmGlu4A6Dgnhmqf6Rcid7PosxD7XG0ek4Xowtt4sxBfOd54OnTjt41+NibFuQ1lYtayoLK+lunuSF6PLCTOybps5Zm36jTjK4Oew4An+ea5aPY10yMyMN1hlYqwzNEDgjj2GrlbnwF/dH9KpPPd8SXf1P40VWfam0+j2ck3A7uEuAewsF8EHHlOB/GsN2V2Ybsrsk6Vn684rwXskF2BpS1ilxFA7yb5ghkzoLAIMnt4Dynvsc/Le0WKKUS7xZQWTdozsyLnU2kDUAMYJIGDXTWw1ShCNSatFpNPZpV1p8yPeRtdsnaVXdo8qg1rFLasrGeaOGMspwGdsNleHFQG4Ejs7fLYq5VJPUZjNS1CldbaO0Y4InlmcRxoNTMx4Af8As54AdpJxWCcvedeW8m3dtI8FqDjKkq8wzxdyOIXyL6+PAWmA7NrY1vIXwrW/4Xm+BGdRQV2eg801V5hJz28fT25/j318rzbx/pKvxP09fY9P6qaq8wUrGf8Ap6+w8T9HX2PT+qmqvMFKZ/6evsPE/R19j0/qpqrzBSmf+nr7DxP0dfY9P6qaq8wUpn/p6+w8T9HX2PT+qmqvMFKZ/wCnr7DxP0dfY9P6qaq8wUpn/p6+w8T9HX2PT+a+15hilKnKkqR3g4I/iK2Hmo27cXEUqzs0ixlQkjcWyQcoT/uxgHJ4+F+yt1HFqpLJtY6MPjlVlkZNi+0pSu0sDLOdP4XH9Av35KU50/hcf0C/fkpQGp18xX2lAKUpQFF57viS7+p/Giqb5Q2Ek8EESLlXlhMpyBpgQh2PHvOkDgD2+TiITnu+JLv6n8aKrtbeIv7o/pWJLKViMo5SsygbQ2ffQ7WuLqCyFzHJbpEP00aEsAvYGPEZHEHHDv8AL19kclr+ztrSFV3igSmZYZlifXIxZVMreEEGRnRxzn0GtLpXbiMZOvRVFpJfDpV7vJTSvdtbXqSISpKW1lE5L8mriMWUcselbdriRzqUq0jErFpwST4Ls3EDHlB4VZOUvKm3sITLcPpHEKoGXkYDOlB3n09g7yKkL69SGN5ZGCIil2Y9iqOJPDjWCTx3PKS/fQ26giHg6slIYyQOwDjI+NWOGdJ44Wt/ZPZsKzc6ryaUfmfRJcfzyIJKksmP5sILldy2udqzKNLBM4igjy3b5QOLv6cfsAqwcm+Yy6nCvcutqhGdJGub0ZUYVc+lsjyVrfJLkBa7PUblNUuMNM/GRs9oHco9C47OOe2rJV1if/Q91HucBFRitu37L+7syqV9Mim2HNLYRxqhjkkIGNTTPk/wUhR/AV2OrDZ/zB9tL/dVqpXkKkY1JOc0m3pbM9xS3VyKr1YbP+YPtpf7qdWGz/mD7aX+6rVSodzT3VyHcUt1ciq9WGz/AJg+2l/up1YbP+YPtpf7qtVKdzT3VyHcUt1ciq9WGz/mD7aX+6nVhs/5g+2l/uq1Up3NPdXIdxS3VyKr1YbP+YPtpf7qdWGz/mD7aX+6rVSnc091ch3FLdXIqvVhs/5g+2l/up1YbP8AmD7aX+6rVSnc091ch3FLdXIqvVhs/wCYPtpf7qdWGz/mD7aX+6rVSnc091ch3FLdXIq8XNns9Tno+fQZZCPUWxVjtbVI1CRoqKOxVUAD9gFctKlGEY/KrE404Q+VJClKVMmZZzp/C4/oF+/JSnOn8Lj+gX78lKA1OlKre1+cG0tp9zKzgqUWSQROYbYy4MYmlxpTVnh/zgUBZKVXG5e2wu+i/pNW8EG93LbgXBGoQGXxd5ju/h20suX1tLddGXeatbxrIYmEEssQzJHHKeDMuDkf+J9GQIjnu+JLv6n8aKrtbeIv7o/pVJ57viS7+p/Giq7W3iL+6P6UByUpQ0BiHPLyqluLldnQAkKyagvjTTtgqgx2gahw+V+wVpnILkkuz7NIuBkPhysP90p7cHvUeKPQM9pNU7m62AbnaV7tKUErv5Eg1d/hEFh3HSgCAjI4nyVqleg7UxEaVKGBpaFFJy4ya08vzUaoK7cmKVw3l6kMbSSuERRqZmOAoHeTWNcsuep5X3Gzzu0J0mcjw2zwO7B8Qek8f3arMJga2Ku4LQtLexfnktJKc1BXZtea+ZrzTdbTlkYtJLI7HtLOSf8AmuLpL/Lb+Y1QZ+t0q/E1u9T03mma8ydJf5bfzGnSX+W38xpn/p6jxNbvX2PTeaZrzJ0l/lt/MadJf5bfzGmf+nqPE1u9fY9N5pmvMnSX+W38xp0l/lt/MaZ/6eo8TW719j03mma8ydJf5bfzGnSX+W38xpn/AKeo8TW719j03mma8ydJf5bfzGnSX+W38xpn/p6jxNbvX2PTeaZrzJ0l/lt/MadJf5bfzGmf+nqPE1u9fY9N5r7XmPpL/Lb+Y1b+QnLW5iuYYWdpopHWLQ7E6NRChkJyRjPZ2EcPIROGNjJ2asTp9oxlJJxsbbSlK7y0Ms50/hcf0C/fkpTnT+Fx/QL9+SlAanWP8oti3kd9ddHS+381xFNbPGx6AE0xrL0ruBwhBDdwXHbx2ClAZV/ptwJns+jTkvtgbQE4j/6YWu8WbjL2awF06O3NfjYmy7jNjYNazqbO/luZJ2jxavDqnZDFJnwy2/UBQMg5zjBrWKUBRee74kuvqfxoqu1t4i/uj+lUnnu+JLv6n8aKrtbeIv7o/pQHJXHcKxRgjBWIIViMhWxwJHDODxxXJSsp2B0dibIS1t4oIxhY0CDh247WPpJyT6TXYu7tIkaSRgiIpZmPYqjiSa5qyPn15X6I1sYzxfEkpz2ID4CfxI1H0KPLXfgsLPH4lU9rd2+G1/m0hKSirlM5xucaTaUu6i1LbK3gJ/umbsDuPL5F7v210+T3NZf3eCITChwdc2UBB7wCNTcOPAYq28xPJMtK97IvgpmOLI8aQ8HcfsXwf/sfJW3V6rHdsR7MeZ4OK+HW3p07fv5vz2GmNPL+KRlezuZHSgE14WbHHTEMD0Ak5P7SBXb6lo/On9mvvrSaV4KtThWm6koq78tHRWRh4Oi/0mbdS0fnT+zX306lo/On9mvvrSaVqzWlumMzobpm3UtH50/s199OpaPzp/Zr760mlM1pbozOhumbdS0fnT+zX306lo/On9mvvrSaUzWlujM6G6Zt1LR+dP7NffTqWj86f2a++tJpTNaW6Mzobpm3UtH50/s199OpaPzp/Zr760mlM1pbozOhumbdS0fnT+zX306lo/On9mvvrSaUzWlujM6G6Zt1LR+dP7NffVk5M8gLaybWgaSXGNbkErnt0AYC59eOGe2rLSpRoU4u6ROGGpQd4xFKUrcdBlnOn8Lj+gX78lKc6fwuP6BfvyUoDU6UpQClKUBRee74ku/qfxoqu1t4i/uj+lUnnu+JLv6n8aKrtbeIv7o/pQHJSlKA4L+9WGJ5ZDpSNS7HyKoyT6hXmnZmzp9tbTYnI3rmSRsEiGEd2fQoCLntOK1Dnz5Tbm0W2RsPOcsB2iBO3Pk1NgekBhUtzS8kxZ2Ku64mnxK5I8JVPiRnv4Lxx5WNeq7PqeG4GWK/XP4Y/Ra3+eSNE1lyyfItuy9mR28KQwqEjRdKqO4eU+Uk8Se8kmu1SleWlJybb1s3ilKVgClKUApSlAKUpQClKUApSlAKUpQClKUApSlAZZzp/C4/oF+/JSnOn8Lj+gX78lKA1OldHaW24bcxLNIEM0qwxjBJeVs4UAA47O08B5a6N/y3soLlbaW5RJnxhDntbxQzAaUJ7gxBOR5RQE5SoRuWdmLvoZuE6R2bvj4xGQurGnVjjpzn0UteWlnJdtZpcI1wmoGMZ8ZMFlDY0sy96gkjByOBwBAc93xJd/U/jRVdrbxF/dH9KpPPd8SXf1P40VWOCC60r+ng7B//ACv5PpqAl6VF9Hu/n4Psr/nU6Pd/PwfZX/OoDJLbZj7Z29M0ylYLVtLKw/2RMQkTel2DMR5NXkFbfUFa7FmjeV0kt1eVg0jC1ky7KoUE/pvIO70+U12ej3fz8H2V/wA6rHH43OnBRVoxikl9tPUhGOSSlKi+j3fz8H2V/wA6nR7v5+D7K/51VxMlKVFmG6+ft/sr/nV+dFz5xb/Zn/OoCWpUToufOLf7M/51NFz5xb/Zn/OoCWpUToufOLf7M/51NFz5xb/Zn/OoCWpUToufOLf7M/51NFz5xb/Zn/OoCWpUToufOLf7M/51NFz5xb/Zn/OoCWpUToufOLf7M/51NFz5xb/Zn/OoCWpUToufOLf7M/51NFz5xb/Zn/OoCWpUToufOLf7M/51NFz5xb/Zn/OoCWpXwGvtAZZzp/C4/oF+/JSnOn8Lj+gX78lKAlecbY8XSdm3AjBmO0bWIycSwhG9bSPkrqOTjt4Z7BUBy42/ZNdyWD6beJ5I5r2bcyO1w66GSCPdg4PBdTnGBkDjnOu18xQGRbzE72JV+lNtwXqrunx0PeLJvt5jTpEYI7c91fjYLEts+wCP0u12jNcXAMbgJBquG3hlI0sriWPHHwtQ9FbDSgKLz3fEl19T+NFVunvRDbtK3ixxFzjtwi5OPVVR57viS7+p/GiqV5XAvaxQAZNxJDD2ZwhIZyfQEU+SozdotkJyyYtokLflJCY1aSWKFjGkjI8yAxiQDGrJGO0DPfXdm2jEiB3lRUbGGZ1CtkZGCTg5HGsr27NaJtu7e9gM0QtIx/2TKI2IXBIGSpONIbuJHEZrh2TC8FnYR3dvxKTAPNDLMIVZiUjWBSBvCMYLcQCKs8Zg44bCxrXd3k69CeUr6Ppt+qNUqrijT9r7cWGASqN6GZEQKww7SsFXDcRjjnNSdZnyQgZ49nW7Kf0U1xcSL3xmFmVA3ePCk/47DmtJmmVFLMQqqCSScBVHEkk9gqppSc9P0M0ajmsp8P2v/J+6z7l5zuwWWYrfTcXAOCM/o4iPnGHaf/EHPDjjvonL/njkudUFnmGAjSz4xLMOOcfIQ+QeEe8jJWq9yR5tLvaGGRN1DnjNJwUjv0Dtf+HDykV7bA9hU6MM47QajHd/v+lp/YxKq3ogft+UlxdqWnnklLMSVLnQp8ioPBUcAcAVw1rexOZK0hQiSSWZmGC2Qirg5yqjPHHDiT39nd3+qOy/Xe1/xXiO1cMquMqVKErwbutll5W8lqXArKuBrTk5XMVpW1dUdl+u9r/inVHZfrva/wCKrMyqcDX4fW4GK0rauqOy/Xe1/wAU6o7L9d7X/FMyqcB4fW4GK0rauqOy/Xe1/wAU6o7L9d7X/FMyqcB4fW4GK0rauqOy/Xe1/wAU6o7L9d7X/FMyqcB4fW4GK0rauqOy/Xe1/wAU6o7L9d7X/FMyqcB4fW4GK0rauqOy/Xe1/wAU6o7L9d7X/FMyqcB4fW4GK0rauqOy/Xe1/wAU6o7L9d7X/FMyqcB4fW4GdciuUtzBcRJEzyKzBTCSSjBsA4X/AGsAM5HZjyZFb3ULsPkfa2hzDEA+Ma2JZyDjPE9mcdgwKmqsMPSlTjaTLTC0Z0o2k7mWc6fwuP6BfvyUpzp/C4/oF+/JSuk6zU6UpQClKUBRee74ku/qfxoqu1t4i/uj+lUnnu+JLv6n8aKrtbeIv7o/pQHQg5OxJdyXY1b2SNY28LwdC4xgdx4CpOlKnOcp2yneyt9lqArIOerl1/8AH25JZsGYr5D4sIwc5PaR5CB3mtD5a7f6FYz3A4si4QHHGRiFXt7QCckeQGst5n+RrXUzbRugXAcmPUM72fOWlOe0Kez/AMv3avuyKNOlCWPr/LDQl5y2cvzUaqjb+FHNyJ5IbKtQsm0Ly1a5HjQSXMQW3cHijpq8Jx2ENwBzw4ZrSl5dbOHAbQsx/wDrh/urj5HW6mCQlVJ6ZfcSB53cVO9ET5C/yiqnF4yti6neVZX/AGXBE4xUVZFU25y5jXcS2tzBPCtxHFdbuRJN3DOSiSEofAxJp4+TPA1H7X5ezpLd7lUkC3EGz7dSMK9/NxkMrdulNSjAx2Ed+atm3+T6XVrPbnCCaNk1BfFJHgvgYzpbBxnuqCh5ul/04Wkk7NKJTc9JVArreazIJlXiBgnGPJnszXISOvHtXaNtcQQXclvMt2HjjliiZDb3SoXAdCf0kZCniMHhxxwzwbBvdpybQuLeS7tylqbdnxaEGZJwzFV8PwCAhGePbnHdUls3kbcG5huL+96UbcNuUSBYY1kcaWlcAnW+ngOwDPDtNSmzOTphvby63gYXKwAJpxu+jq68Wz4WdeewYx30BF8rtqXYvLK1tJY4TOlwzPJDvB+hEZAAyuPGPfXBsvly0PSYb8q1xbTRxAwIx6X0hS8Aij7RIVByuSBpJzjs7/KnkvPcXFtcW1ylvJbrMvhwb0MJggPDUuMaP+airrmuE0L7+cT3Ulwl08rwjdO8KskcLQqQdyI2K6dWcsTnuoDt7R5bauhm38He362k6SJiSLwJGZGU+I3gqQeOQQRkGuyOcC33pjKTglZWiJiwt1uAWcQHPh8FJBOAQOBNdCw5uN2luoliUxXwvWEdsI42wjJukUMSBhvGZmPDjXW2bzaNBdw3TXCSmGSeTUbY9IuEnVwRPKGJkZQwC4UDA7ONAWTZnK+3uJIY4izNNbC7XweCwEhQX8hLHGP/ABNTdUHmr5Nm36XKVkRZJmjgWWNo3SzjZ2QFX8IZaR/G44APfwv1AKUpQClKUApSlAKUpQGWc6fwuP6BfvyUpzp/C4/oF+/JSgNTqJvuVdpDOlvLcxJNJwWNnAYk9gI/257s4z3ZqWrEeVckkd9fIXEks1xA8Ni9msq7Qi0xrnesDhUCtjBGgo3l4Aaw3Ky0F10Q3EfSPmtXhdmrHkzjjjtxS35WWkly1qlxG06Z1RhvCGnGR5CRniBxGD5DWab9RO9mQemNt0XapoYv0TeLIJg2MaBEDxzwHD0V+NgTqW2fZAHp1vtKea4XQweOAm4LSPJjBVlkj46jq1KOPCgLVz3fEl39T+NFV2tvEX90f0qk893xJdfU/jRVdrbxF/dH9KA5KUpQGX89V6hjtbWSbQryGaZ9LMUgiGCzLGD2l+A04LKOIxXb5Gc6ez3gKRq1tFCRFErI7M8aqvhnQGCnJPaxJxk9tX4WSbwyafDZQhPHxFLELjsAyx7O3hnsFdXZuxbe0EphjSBXbevp8FNWAC2PFXgozjHlrrq4lzpQor5Y3+7et/wvcilpuVTkvy5s4oXWSUqTdXcgG5l4pLczSI3i96MD/GuHZnPbYyyTxvvI3iaQKNDMJ0RiAyEDKkgA4cLjOM99WoqbrIJ0W7Lgr+kjnchyA2oMpSMhOAwSwY9g4H92PJW1hSRIreNFlLGTC8ZdZJbWTxI4nhnA7sVzzhkq19P7B3a0GWX/ADuXjOTGI4k7l0ajjPDUT2nHkwPRXX61r/5cfshVh2tzM5Ym3nCqT4kik6Rx7GHb3DiP410Opm4+fh9T+6qaUcTfaUkoYy+t8yN61r/5cfshTrWv/lx+yFSXUzcfPw+p/dTqZuPn4fU/uqOTieJjIxnHmRvWtf8Ay4/ZCnWtf/Lj9kKkupm4+fh9T+6nUzcfPw+p/dTJxPEZGM48yN61r/5cfshTrWv/AJcfshUl1M3Hz8Pqf3U6mbj5+H1P7qZOJ4jIxnHmRvWtf/Lj9kKda1/8uP2QqS6mbj5+H1P7qdTNx8/D6n91MnE8RkYzjzI3rWv/AJcfshTrWv8A5cfshUl1M3Hz8Pqf3U6mbj5+H1P7qZOJ4jIxnHmRvWtf/Lj9kKda1/8ALj9kKkupm4+fh9T+6nUzcfPw+p/dTJxPEZGM48yN61r/AOXH7IU61r/5cfshUl1M3Hz8Pqf3UHMxcecQ+p/dTJxPEZGM48ye5Bc47XUnR7hQJCCUdFID6RlgwycHAJyOHdw4Z0CqryR5v4bEl9RmlIxrKgaB3hF44z5ck44eXNqqyoqah/k1lth1UULVNZlnOn8Lj+gX78lKc6fwuP6BfvyUrcdBqdMUpQDFfMV9pQFF57viS7+p/Giq7W3iL+6P6VSee74ku/qfxoqu1t4i/uj+lAclKUoBXRdi8+AzqsQDMNOElZ8gDV2nSASQO9l48MV3WNdCxsiYNMgKNIGaQK5yjy5LhXXBGCxAI48B+2tkdCb+3MwY5sPnPLcpZQZP+mmPRFzwVd3kROo7fCk1dvzx/hudYnsHmvsJNsbQtmibdQJbtEBNICjSIGY6gcnj5a2tFwAPJw4nJ/ie+tZk+0pSgFKUoBSlKAUpSgFKUoBSlKAUpSgFKUoBSlKAyznT+Fx/QL9+SlOdP4XH9Av35KUBqdfCa+1RudWR1XZxiQSSDacBVC2gOwSfClsHT+3FAXjNfay6C7umvtoPO0ezJVsrc7wMlwsUaySkudQVTkBlwezOasnNzLeSW7S3lwZt42qFWgjikjhGdLSLHwDOMNpycDHHJIAHS57viS7+p/Giru8s+UUlpFa7qSGHeyiNpJ1JjRd2zZOCMcVA/jXS57viS7+p/Gir5ynvbe6S23W0LGN4JBL+lljkRvAZMFQw+V/xXVg3TVaLq/Lp1/R289vAjK9tBycmeXRZbxrqaCSK20N0iBWETq6klACSS4IxwJzqAqWPLm2EU8r72MW+kyo8LrIgkwEbQRkg54H0GqeNlW0nSXn2pYiWVI0QwGKOOIwuJEdkLHeNrA7e4Y7+HPtC0trpLs3W07LezwpApilQRwxRtvANLOSxLnJyezgMVZVIYCU7uVldav8Am9tH+3lwXnFZRdb/AJTQwtMrswMMHSXwpOIcsMjynKnhXVtOW9tIZPCePRD0g72F49Vv86gYAsv7PKKqtwkcxunn2ps8vcWfRRu3VVjwXIY6pGLeP6P+K5to21lNIS20rUK2zmsSBPHq1MytvB4WMeD2f81oVLBpWlN3819FfZ53M3kcuzuUduNpzyrFuUex6TNLJBLHLJunVEIDeMm7PDSuSfVU+nLa33c7tvY9woeRJIHSRY28VgjAEg4I4eQ1VI442leWXbFkrGxayRoJFRo8urLL4Uh48O7Hbw8tdODY1sI7tP8AUdnJ0m3SH9G6qqOhbwzqdmkLBslic5rdKngJfqt8uq/np2eV/wA14vIuqcu7XExYyR7qHpBEkLxs0GSBIiuAWBIx2dpAr8crOUzW0VrKi8JbmCNw0bFxDLnUFQeFvMDgME54YNVDlptCyubuxjW8hJ7LgiRd21mrLIQ0uoKpLwgAA6vD8nbP8q9oWt0kAi2jZxNDcxXALTIykxEkAqHHeR31qVPCwlSk9Urtp7FqWzbZvVqsLy0ksvLW3MZfMmRJuTEYXE++IDbsREaidJ1cBjGT3Gunc8vo95apFHJJv5WiY7pwYGQNqR1xlZAQMqcYGW7O2tXmy7WZXeXaVi1w9wLjhKqweDGIRGVEmvGjJ1Bgc47u3ks7G1hW2Me0bASRXL3L+GgjfeoY2VQJNXBcYZiScZPkqap4BK+U29OjZ8r221XtpF5Fui5bWrdHG8INxI8UYZSCZIjpdTnsw2F9JI8tcZ5dW2lWXeyajJhY4XdykTaHl0KCRGGGnUQMmqfebDsmlu5U2naoZWEkGJov+nn1pLI7eF4eqSJT+zIpf7BsCttub+y1QW4tiJZwUZM6t4BHIhD68niSCGPDsoqXZ+i83+Jvy4pfVN6mheZdLzlrbRhTraRWjExaKNpVjgPZLIUB0J28T8lvIa49o8uraFmUmR9EazM0ULyIsLgkSFkBAXAznP8A7ql3/J6xYR7vaFjkW6277x1KgJn9JEkciqD4beA2pez05k2gsgLtU2jaBZ7JLNBvo/0e7SRAxw2CPDHAY7Kj3WASTy2+m1cPK4vIt22dtiKzkuYyHAiMkfHwZGYfoxkdzEqM+moK25c7q4uorsnTA8Kb1LeTdqZI0JaVhqWMF2OMngO3y1+JL2za0t7Y39mREbfeEzxkSLblGKgauGpowDnPAmoja1rBM94BtSxWC8eMyKXUyosaouEbeBcto7wcVHDrCWlGq/PTtteNraHptlGXlbC7ScpoVmER1gmQRB9226MxGd2JMaS3djy8O2vmx9rNKbl3KiKOd4oz2eDCFWRmJPdKHHYMaO8caqF3Davc747TsmxcpcKXlQyqqY/QB9eEjxnGF4nGc4qY2NtSzgtBB/qNtrIctItxEDvZSzs65J7Gc4zk8BnNVlFrJll67pL6abvouZCDm28pHetOW1vJvP8AuoUhNxiSB0L247ZIwwBZf2eUU2by4tpmChpI9URnQywvEskKgFnRnADAAgnHdx7ONUnZex7aJnZtpWBZ7OWzZlkUPIZNJFxKzSMZHJHHswMAdlSRtbJltEfaNqVgspLN8XEYMm9jjjLqdXg+ITx8tW06WBTajN/ifDztzJJyJey5bCe9t4oQ26khllLSQSIXCaN28RcAMhDHjg93Zwz3Ns8phbzsHwIYbZriYhSzDU4SIDHl0yHgD4vdwzW9iGGKe2eXalg6WsDW0ao6ozIQgV3JkYasRjIHD18ODlrtG06LtKRby2keeJERFmjLBIhwUcSSSzOeHDGOGcksjCyrxhF/DZL7uVtqWnJd9Q+Kxb7bljbuJMb1WjCsUeCRJHSQ6UaNGAZwzeCMDt4cK4tocqh0eR4Ad6skcASRGVkmmZETWhwcfpA3aAezI7RWGWGVppZtq2Yme3S2QxSqiLCj7w7wGQsS5Ok6SMDOK+2FraJIrNtCw0C5juSkciKuqOJ0VVBc9jlX1HiSueB41wTVKGJio6YaG/ra7Wzbo1EG6mUlbQdPnS+Fx/QL9+SvlRfLvbUbzoWureY7rGqKRQoG8lKr4x4hSM8aVztWdjebRXVvtmRzbveoH3UizJn/AGSrkK49I1H112qVgEXtHkxbT7zfQJJvUSOTUPHSNtaKfQG4182HyWtbPX0WBINeNWgY1ac4z+zUfXUrSgOptXZMVzE0M8ayxtjUjdjaSGGf2EA/wqv9VWy/MIfUffVrpQFU6q9l+YQ+o++nVXsvzCH1H31a6GgMkm2fskXLRjZCtbpcCze7BG7S7bA3ZTVq0hmCluwE4/bcOqvZfmEPqPvqvTckrzfS2qwqbebaQ2ibozKN2upJGh3Pjl9SaQew6geFaZQFU6q9l+YQ+o++nVXsvzCH1H31a6UBVOqrZfmEPqPvp1V7L8wh9R99WulAVTqr2X5hD6j76dVey/MIfUffVrpQFU6q9l+YQ+o++q1Y7F2LNtCSyj2fGxiheR5dLBA8UixPEM41EFuLAkDBHbWoVVpdhynbAuAmIf8AT3ty+peEzTq+nTnV4oJzjHpoClbMt9jyOpl2StvBKkskFw5BS4jtwWkbSG1R+AC41doBrs8mdi7LupVjk2MLXexdIt2kIYXNvkDV4DHQ2GU6Txw1LDkNeSrbWk8SwRWcF1CtwJVkFz0mN4FZIx4SYV9R1Y7MVLcj9h3nSLVrq3W2SyszaKROspumO7XeKF8RMRZw3Hwhw7cASnVXsvzCH1H306q9l+YQ+o++rXSgKp1V7L8wh9R99OqvZfmEPqPvq10oCqdVey/MIfUffTqr2X5hD6j76tdKAz/lJyJ2TZwGU7NSViyxxxopLSzSHCIOOFye88B/wa+tpsvdurbFC3aXCW3RNSlmmlUyRkShtGgxgtq7tJ7sE6RytubpLWQ2MImuDhY1LIqqSeLsXKggDJxnicd2aolhycvBbRP0FxcW94t44lvInk2i7I8cja18GIgMMKcDCgftA6fQ9lGKMR7GV7t55LbomtQ6TQDVLqkLaNKqQ2rv1r5eFh5OciNk3lusybOjTJZWRlOqKVGKvG3HtDAioyDkpexPFfrbCScXl1ctZidAVjvI0i0iY+AWTdqx7jqOOzjcOQuxpba0CzgLK8ks7orahG0ztJuw3+7Tqxnyg0BmXOFyKsoLlFitY0UwhiAD42pxnt8gFfamudP4XH9Av35KUBqdKUoBSlKAUpSgFKUoBSlKAVw3jlY3I4EIxHoIBxXNXHPFqVl7NQK/syMUBkOyOcC9awMTzBr6V7cwy7qIAQXSb0uUGFJRYphxHHC8DmpvY/Ky6cWWqXO92TLdP4CDVcLu9L8BwxqPAcOPZUlZc18UclrJvpC1tam1HcsngyKsjL2alE0gH73ortWPIFYxb4mY7iyeyHgjwlk0/pD5CNHZ6aAkuRu0Hn2faTStqkkgjd2wBqdlBJwMAcT3Culzb7YlutmW0877yV1Ys2lV1EO4HBQAOAHYK6/JvkbdWm5T/U5JYIVCCE20KgoowqlwNfDhxznhXX5NcgrmyWGOPakpgiYfoTbQ4ZNWpkL4LAHJ45zxoCGn5TbRfZsMsLSMxvJo5pYbZJporeOWVV0QYCt4qqT2gceOa61xy3nGy2lXaKyMt5FD0hbXTNHBIVBEtu6Y3gBJwoIOBirKebcCGFYrqWGaCaaWOdAuR0hy7xujZV0OcYPyR6QeOXmz1RS6ryVrqWeG4e6KJqL23/ZCxjCKFHo8v7ABBW/LWSG2u7lNoybRMUaqsUuzxbIs00iRxyFtKFgCeKg9hPfirPs/Z20oHWWe/juosMZojarGUAViNwyHJOrA8PPDvzX6j5GTSJNFfX8l7DLGYzG0EUeliVIkVowDqXTw7snPcK/Wy+RsqSo8+0bm5SIERxNoRMEFf027A350n/d35OONAVlNp7VewO1BdxKoja6Fl0dTEbZQWCGb/uaygzkd/CuS15w5v9Uw5xYyRWoGoKGtp7uNpIiWHaGKFTkkAlcY75A81Y0m3W9uVsS5Y2g0acMSxiEuN4IyT4ufLxzxqVuOQcLte6j4F3BFAUCgCFYFdUZMd41AjyFRQFM2Xyjv7uHYyLetBJdpeNNKLeFyxtyujwGXSMDI4Y7e+pGflDtFINoW0bdKu7RoCsyQLrkgufC1bkeC0qKrDAwDgd+a7ic2DRw2KQXskL2SzqkohjYuLggtlXyowBjv7a7bc20bW8iS3Ez3Ekq3DXYKrMJ4siIpgaUVVJUKOGGbGM0B1ebrlFLPLPFLe9JKhWCS2vRrqBslXWSMKEZc4wwJwcg1e6rewOSDQ3DXNxdSXk5i3Cu6JGI4NQcoqRgLksASTx4Ds45slAKUpQClKUBlnOn8Lj+gX78lKc6fwuP6BfvyUoD/2Q=="/>
          <p:cNvSpPr>
            <a:spLocks noChangeAspect="1" noChangeArrowheads="1"/>
          </p:cNvSpPr>
          <p:nvPr/>
        </p:nvSpPr>
        <p:spPr bwMode="auto">
          <a:xfrm>
            <a:off x="1679576" y="-1668463"/>
            <a:ext cx="4105275" cy="3476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1992" name="AutoShape 8" descr="data:image/jpeg;base64,/9j/4AAQSkZJRgABAQAAAQABAAD/2wCEAAkGBhQSERQUEhIVEhUWFRkUGBYXEhoYFRERFRwYGRgUFRgZJyYeFxojGxYdHy8gIygqLS0sFx8xODIqNSYrLCkBCQoKDgwOGg8PGiolHyQsLS4zLS41NSwvLy0sLCwpKiwpLCkzLTQxKTQ0KSk0LCosKiwsMi01Li8sLCwqLCwvKv/AABEIAM8A9AMBIgACEQEDEQH/xAAcAAEAAwADAQEAAAAAAAAAAAAABQYHAwQIAQL/xABJEAACAQMBAwYICgkDBAMBAAABAgMABBESBRMhBgcUFzFBIjJRVGGRk9E0NVJTc4OUsrPTI2NxcoGSsdLhFUKhJDNiwUWChET/xAAaAQEAAgMBAAAAAAAAAAAAAAAAAgUBAwQG/8QANREAAgECAQkGBQQDAQAAAAAAAAECAxEEEhQhMUFSYZGhBRMVUWLhIjJxgfBCscHRI3KCBv/aAAwDAQACEQMRAD8A1XbnLK3tZ7eCR8zXEiRpGuC41kgSOCQRHkYz5ewHjjo7V5yLa3naF1mZY2RZp0iJt7Z5PFSaTPgk5HccahnHHHDy92O0kmz3ihLsu0bZ5GVMssEYlyzkcdClu/gNXpqA5Y38st70d9n3j2KMskht7YP0+ZdLKsjMVG5UgZ7SxXHZigLS3OBbi76NomxvRbmfdHowuiM7gy58fuxjGTjNfLHnCt5bro6rMAzvFHO0JFtPNFnXHFLnwmGlu4A6Dgnhmqf6Rcid7PosxD7XG0ek4Xowtt4sxBfOd54OnTjt41+NibFuQ1lYtayoLK+lunuSF6PLCTOybps5Zm36jTjK4Oew4An+ea5aPY10yMyMN1hlYqwzNEDgjj2GrlbnwF/dH9KpPPd8SXf1P40VWfam0+j2ck3A7uEuAewsF8EHHlOB/GsN2V2Ybsrsk6Vn684rwXskF2BpS1ilxFA7yb5ghkzoLAIMnt4Dynvsc/Le0WKKUS7xZQWTdozsyLnU2kDUAMYJIGDXTWw1ShCNSatFpNPZpV1p8yPeRtdsnaVXdo8qg1rFLasrGeaOGMspwGdsNleHFQG4Ejs7fLYq5VJPUZjNS1CldbaO0Y4InlmcRxoNTMx4Af8As54AdpJxWCcvedeW8m3dtI8FqDjKkq8wzxdyOIXyL6+PAWmA7NrY1vIXwrW/4Xm+BGdRQV2eg801V5hJz28fT25/j318rzbx/pKvxP09fY9P6qaq8wUrGf8Ap6+w8T9HX2PT+qmqvMFKZ/6evsPE/R19j0/qpqrzBSmf+nr7DxP0dfY9P6qaq8wUpn/p6+w8T9HX2PT+qmqvMFKZ/wCnr7DxP0dfY9P6qaq8wUpn/p6+w8T9HX2PT+a+15hilKnKkqR3g4I/iK2Hmo27cXEUqzs0ixlQkjcWyQcoT/uxgHJ4+F+yt1HFqpLJtY6MPjlVlkZNi+0pSu0sDLOdP4XH9Av35KU50/hcf0C/fkpQGp18xX2lAKUpQFF57viS7+p/Giqb5Q2Ek8EESLlXlhMpyBpgQh2PHvOkDgD2+TiITnu+JLv6n8aKrtbeIv7o/pWJLKViMo5SsygbQ2ffQ7WuLqCyFzHJbpEP00aEsAvYGPEZHEHHDv8AL19kclr+ztrSFV3igSmZYZlifXIxZVMreEEGRnRxzn0GtLpXbiMZOvRVFpJfDpV7vJTSvdtbXqSISpKW1lE5L8mriMWUcselbdriRzqUq0jErFpwST4Ls3EDHlB4VZOUvKm3sITLcPpHEKoGXkYDOlB3n09g7yKkL69SGN5ZGCIil2Y9iqOJPDjWCTx3PKS/fQ26giHg6slIYyQOwDjI+NWOGdJ44Wt/ZPZsKzc6ryaUfmfRJcfzyIJKksmP5sILldy2udqzKNLBM4igjy3b5QOLv6cfsAqwcm+Yy6nCvcutqhGdJGub0ZUYVc+lsjyVrfJLkBa7PUblNUuMNM/GRs9oHco9C47OOe2rJV1if/Q91HucBFRitu37L+7syqV9Mim2HNLYRxqhjkkIGNTTPk/wUhR/AV2OrDZ/zB9tL/dVqpXkKkY1JOc0m3pbM9xS3VyKr1YbP+YPtpf7qdWGz/mD7aX+6rVSodzT3VyHcUt1ciq9WGz/AJg+2l/up1YbP+YPtpf7qtVKdzT3VyHcUt1ciq9WGz/mD7aX+6nVhs/5g+2l/uq1Up3NPdXIdxS3VyKr1YbP+YPtpf7qdWGz/mD7aX+6rVSnc091ch3FLdXIqvVhs/5g+2l/up1YbP8AmD7aX+6rVSnc091ch3FLdXIqvVhs/wCYPtpf7qdWGz/mD7aX+6rVSnc091ch3FLdXIq8XNns9Tno+fQZZCPUWxVjtbVI1CRoqKOxVUAD9gFctKlGEY/KrE404Q+VJClKVMmZZzp/C4/oF+/JSnOn8Lj+gX78lKA1OlKre1+cG0tp9zKzgqUWSQROYbYy4MYmlxpTVnh/zgUBZKVXG5e2wu+i/pNW8EG93LbgXBGoQGXxd5ju/h20suX1tLddGXeatbxrIYmEEssQzJHHKeDMuDkf+J9GQIjnu+JLv6n8aKrtbeIv7o/pVJ57viS7+p/Giq7W3iL+6P6UByUpQ0BiHPLyqluLldnQAkKyagvjTTtgqgx2gahw+V+wVpnILkkuz7NIuBkPhysP90p7cHvUeKPQM9pNU7m62AbnaV7tKUErv5Eg1d/hEFh3HSgCAjI4nyVqleg7UxEaVKGBpaFFJy4ya08vzUaoK7cmKVw3l6kMbSSuERRqZmOAoHeTWNcsuep5X3Gzzu0J0mcjw2zwO7B8Qek8f3arMJga2Ku4LQtLexfnktJKc1BXZtea+ZrzTdbTlkYtJLI7HtLOSf8AmuLpL/Lb+Y1QZ+t0q/E1u9T03mma8ydJf5bfzGnSX+W38xpn/p6jxNbvX2PTeaZrzJ0l/lt/MadJf5bfzGmf+nqPE1u9fY9N5pmvMnSX+W38xp0l/lt/MaZ/6eo8TW719j03mma8ydJf5bfzGnSX+W38xpn/AKeo8TW719j03mma8ydJf5bfzGnSX+W38xpn/p6jxNbvX2PTeaZrzJ0l/lt/MadJf5bfzGmf+nqPE1u9fY9N5r7XmPpL/Lb+Y1b+QnLW5iuYYWdpopHWLQ7E6NRChkJyRjPZ2EcPIROGNjJ2asTp9oxlJJxsbbSlK7y0Ms50/hcf0C/fkpTnT+Fx/QL9+SlAanWP8oti3kd9ddHS+381xFNbPGx6AE0xrL0ruBwhBDdwXHbx2ClAZV/ptwJns+jTkvtgbQE4j/6YWu8WbjL2awF06O3NfjYmy7jNjYNazqbO/luZJ2jxavDqnZDFJnwy2/UBQMg5zjBrWKUBRee74kuvqfxoqu1t4i/uj+lUnnu+JLv6n8aKrtbeIv7o/pQHJXHcKxRgjBWIIViMhWxwJHDODxxXJSsp2B0dibIS1t4oIxhY0CDh247WPpJyT6TXYu7tIkaSRgiIpZmPYqjiSa5qyPn15X6I1sYzxfEkpz2ID4CfxI1H0KPLXfgsLPH4lU9rd2+G1/m0hKSirlM5xucaTaUu6i1LbK3gJ/umbsDuPL5F7v210+T3NZf3eCITChwdc2UBB7wCNTcOPAYq28xPJMtK97IvgpmOLI8aQ8HcfsXwf/sfJW3V6rHdsR7MeZ4OK+HW3p07fv5vz2GmNPL+KRlezuZHSgE14WbHHTEMD0Ak5P7SBXb6lo/On9mvvrSaV4KtThWm6koq78tHRWRh4Oi/0mbdS0fnT+zX306lo/On9mvvrSaVqzWlumMzobpm3UtH50/s199OpaPzp/Zr760mlM1pbozOhumbdS0fnT+zX306lo/On9mvvrSaUzWlujM6G6Zt1LR+dP7NffTqWj86f2a++tJpTNaW6Mzobpm3UtH50/s199OpaPzp/Zr760mlM1pbozOhumbdS0fnT+zX306lo/On9mvvrSaUzWlujM6G6Zt1LR+dP7NffVk5M8gLaybWgaSXGNbkErnt0AYC59eOGe2rLSpRoU4u6ROGGpQd4xFKUrcdBlnOn8Lj+gX78lKc6fwuP6BfvyUoDU6UpQClKUBRee74ku/qfxoqu1t4i/uj+lUnnu+JLv6n8aKrtbeIv7o/pQHJSlKA4L+9WGJ5ZDpSNS7HyKoyT6hXmnZmzp9tbTYnI3rmSRsEiGEd2fQoCLntOK1Dnz5Tbm0W2RsPOcsB2iBO3Pk1NgekBhUtzS8kxZ2Ku64mnxK5I8JVPiRnv4Lxx5WNeq7PqeG4GWK/XP4Y/Ra3+eSNE1lyyfItuy9mR28KQwqEjRdKqO4eU+Uk8Se8kmu1SleWlJybb1s3ilKVgClKUApSlAKUpQClKUApSlAKUpQClKUApSlAZZzp/C4/oF+/JSnOn8Lj+gX78lKA1OldHaW24bcxLNIEM0qwxjBJeVs4UAA47O08B5a6N/y3soLlbaW5RJnxhDntbxQzAaUJ7gxBOR5RQE5SoRuWdmLvoZuE6R2bvj4xGQurGnVjjpzn0UteWlnJdtZpcI1wmoGMZ8ZMFlDY0sy96gkjByOBwBAc93xJd/U/jRVdrbxF/dH9KpPPd8SXf1P40VWOCC60r+ng7B//ACv5PpqAl6VF9Hu/n4Psr/nU6Pd/PwfZX/OoDJLbZj7Z29M0ylYLVtLKw/2RMQkTel2DMR5NXkFbfUFa7FmjeV0kt1eVg0jC1ky7KoUE/pvIO70+U12ej3fz8H2V/wA6rHH43OnBRVoxikl9tPUhGOSSlKi+j3fz8H2V/wA6nR7v5+D7K/51VxMlKVFmG6+ft/sr/nV+dFz5xb/Zn/OoCWpUToufOLf7M/51NFz5xb/Zn/OoCWpUToufOLf7M/51NFz5xb/Zn/OoCWpUToufOLf7M/51NFz5xb/Zn/OoCWpUToufOLf7M/51NFz5xb/Zn/OoCWpUToufOLf7M/51NFz5xb/Zn/OoCWpUToufOLf7M/51NFz5xb/Zn/OoCWpUToufOLf7M/51NFz5xb/Zn/OoCWpXwGvtAZZzp/C4/oF+/JSnOn8Lj+gX78lKAlecbY8XSdm3AjBmO0bWIycSwhG9bSPkrqOTjt4Z7BUBy42/ZNdyWD6beJ5I5r2bcyO1w66GSCPdg4PBdTnGBkDjnOu18xQGRbzE72JV+lNtwXqrunx0PeLJvt5jTpEYI7c91fjYLEts+wCP0u12jNcXAMbgJBquG3hlI0sriWPHHwtQ9FbDSgKLz3fEl19T+NFVunvRDbtK3ixxFzjtwi5OPVVR57viS7+p/GiqV5XAvaxQAZNxJDD2ZwhIZyfQEU+SozdotkJyyYtokLflJCY1aSWKFjGkjI8yAxiQDGrJGO0DPfXdm2jEiB3lRUbGGZ1CtkZGCTg5HGsr27NaJtu7e9gM0QtIx/2TKI2IXBIGSpONIbuJHEZrh2TC8FnYR3dvxKTAPNDLMIVZiUjWBSBvCMYLcQCKs8Zg44bCxrXd3k69CeUr6Ppt+qNUqrijT9r7cWGASqN6GZEQKww7SsFXDcRjjnNSdZnyQgZ49nW7Kf0U1xcSL3xmFmVA3ePCk/47DmtJmmVFLMQqqCSScBVHEkk9gqppSc9P0M0ajmsp8P2v/J+6z7l5zuwWWYrfTcXAOCM/o4iPnGHaf/EHPDjjvonL/njkudUFnmGAjSz4xLMOOcfIQ+QeEe8jJWq9yR5tLvaGGRN1DnjNJwUjv0Dtf+HDykV7bA9hU6MM47QajHd/v+lp/YxKq3ogft+UlxdqWnnklLMSVLnQp8ioPBUcAcAVw1rexOZK0hQiSSWZmGC2Qirg5yqjPHHDiT39nd3+qOy/Xe1/xXiO1cMquMqVKErwbutll5W8lqXArKuBrTk5XMVpW1dUdl+u9r/inVHZfrva/wCKrMyqcDX4fW4GK0rauqOy/Xe1/wAU6o7L9d7X/FMyqcB4fW4GK0rauqOy/Xe1/wAU6o7L9d7X/FMyqcB4fW4GK0rauqOy/Xe1/wAU6o7L9d7X/FMyqcB4fW4GK0rauqOy/Xe1/wAU6o7L9d7X/FMyqcB4fW4GK0rauqOy/Xe1/wAU6o7L9d7X/FMyqcB4fW4GK0rauqOy/Xe1/wAU6o7L9d7X/FMyqcB4fW4GdciuUtzBcRJEzyKzBTCSSjBsA4X/AGsAM5HZjyZFb3ULsPkfa2hzDEA+Ma2JZyDjPE9mcdgwKmqsMPSlTjaTLTC0Z0o2k7mWc6fwuP6BfvyUpzp/C4/oF+/JSuk6zU6UpQClKUBRee74ku/qfxoqu1t4i/uj+lUnnu+JLv6n8aKrtbeIv7o/pQHQg5OxJdyXY1b2SNY28LwdC4xgdx4CpOlKnOcp2yneyt9lqArIOerl1/8AH25JZsGYr5D4sIwc5PaR5CB3mtD5a7f6FYz3A4si4QHHGRiFXt7QCckeQGst5n+RrXUzbRugXAcmPUM72fOWlOe0Kez/AMv3avuyKNOlCWPr/LDQl5y2cvzUaqjb+FHNyJ5IbKtQsm0Ly1a5HjQSXMQW3cHijpq8Jx2ENwBzw4ZrSl5dbOHAbQsx/wDrh/urj5HW6mCQlVJ6ZfcSB53cVO9ET5C/yiqnF4yti6neVZX/AGXBE4xUVZFU25y5jXcS2tzBPCtxHFdbuRJN3DOSiSEofAxJp4+TPA1H7X5ezpLd7lUkC3EGz7dSMK9/NxkMrdulNSjAx2Ed+atm3+T6XVrPbnCCaNk1BfFJHgvgYzpbBxnuqCh5ul/04Wkk7NKJTc9JVArreazIJlXiBgnGPJnszXISOvHtXaNtcQQXclvMt2HjjliiZDb3SoXAdCf0kZCniMHhxxwzwbBvdpybQuLeS7tylqbdnxaEGZJwzFV8PwCAhGePbnHdUls3kbcG5huL+96UbcNuUSBYY1kcaWlcAnW+ngOwDPDtNSmzOTphvby63gYXKwAJpxu+jq68Wz4WdeewYx30BF8rtqXYvLK1tJY4TOlwzPJDvB+hEZAAyuPGPfXBsvly0PSYb8q1xbTRxAwIx6X0hS8Aij7RIVByuSBpJzjs7/KnkvPcXFtcW1ylvJbrMvhwb0MJggPDUuMaP+airrmuE0L7+cT3Ulwl08rwjdO8KskcLQqQdyI2K6dWcsTnuoDt7R5bauhm38He362k6SJiSLwJGZGU+I3gqQeOQQRkGuyOcC33pjKTglZWiJiwt1uAWcQHPh8FJBOAQOBNdCw5uN2luoliUxXwvWEdsI42wjJukUMSBhvGZmPDjXW2bzaNBdw3TXCSmGSeTUbY9IuEnVwRPKGJkZQwC4UDA7ONAWTZnK+3uJIY4izNNbC7XweCwEhQX8hLHGP/ABNTdUHmr5Nm36XKVkRZJmjgWWNo3SzjZ2QFX8IZaR/G44APfwv1AKUpQClKUApSlAKUpQGWc6fwuP6BfvyUpzp/C4/oF+/JSgNTqJvuVdpDOlvLcxJNJwWNnAYk9gI/257s4z3ZqWrEeVckkd9fIXEks1xA8Ni9msq7Qi0xrnesDhUCtjBGgo3l4Aaw3Ky0F10Q3EfSPmtXhdmrHkzjjjtxS35WWkly1qlxG06Z1RhvCGnGR5CRniBxGD5DWab9RO9mQemNt0XapoYv0TeLIJg2MaBEDxzwHD0V+NgTqW2fZAHp1vtKea4XQweOAm4LSPJjBVlkj46jq1KOPCgLVz3fEl39T+NFV2tvEX90f0qk893xJdfU/jRVdrbxF/dH9KA5KUpQGX89V6hjtbWSbQryGaZ9LMUgiGCzLGD2l+A04LKOIxXb5Gc6ez3gKRq1tFCRFErI7M8aqvhnQGCnJPaxJxk9tX4WSbwyafDZQhPHxFLELjsAyx7O3hnsFdXZuxbe0EphjSBXbevp8FNWAC2PFXgozjHlrrq4lzpQor5Y3+7et/wvcilpuVTkvy5s4oXWSUqTdXcgG5l4pLczSI3i96MD/GuHZnPbYyyTxvvI3iaQKNDMJ0RiAyEDKkgA4cLjOM99WoqbrIJ0W7Lgr+kjnchyA2oMpSMhOAwSwY9g4H92PJW1hSRIreNFlLGTC8ZdZJbWTxI4nhnA7sVzzhkq19P7B3a0GWX/ADuXjOTGI4k7l0ajjPDUT2nHkwPRXX61r/5cfshVh2tzM5Ym3nCqT4kik6Rx7GHb3DiP410Opm4+fh9T+6qaUcTfaUkoYy+t8yN61r/5cfshTrWv/lx+yFSXUzcfPw+p/dTqZuPn4fU/uqOTieJjIxnHmRvWtf8Ay4/ZCnWtf/Lj9kKkupm4+fh9T+6nUzcfPw+p/dTJxPEZGM48yN61r/5cfshTrWv/AJcfshUl1M3Hz8Pqf3U6mbj5+H1P7qZOJ4jIxnHmRvWtf/Lj9kKda1/8uP2QqS6mbj5+H1P7qdTNx8/D6n91MnE8RkYzjzI3rWv/AJcfshTrWv8A5cfshUl1M3Hz8Pqf3U6mbj5+H1P7qZOJ4jIxnHmRvWtf/Lj9kKda1/8ALj9kKkupm4+fh9T+6nUzcfPw+p/dTJxPEZGM48yN61r/AOXH7IU61r/5cfshUl1M3Hz8Pqf3UHMxcecQ+p/dTJxPEZGM48ye5Bc47XUnR7hQJCCUdFID6RlgwycHAJyOHdw4Z0CqryR5v4bEl9RmlIxrKgaB3hF44z5ck44eXNqqyoqah/k1lth1UULVNZlnOn8Lj+gX78lKc6fwuP6BfvyUrcdBqdMUpQDFfMV9pQFF57viS7+p/Giq7W3iL+6P6VSee74ku/qfxoqu1t4i/uj+lAclKUoBXRdi8+AzqsQDMNOElZ8gDV2nSASQO9l48MV3WNdCxsiYNMgKNIGaQK5yjy5LhXXBGCxAI48B+2tkdCb+3MwY5sPnPLcpZQZP+mmPRFzwVd3kROo7fCk1dvzx/hudYnsHmvsJNsbQtmibdQJbtEBNICjSIGY6gcnj5a2tFwAPJw4nJ/ie+tZk+0pSgFKUoBSlKAUpSgFKUoBSlKAUpSgFKUoBSlKAyznT+Fx/QL9+SlOdP4XH9Av35KUBqdfCa+1RudWR1XZxiQSSDacBVC2gOwSfClsHT+3FAXjNfay6C7umvtoPO0ezJVsrc7wMlwsUaySkudQVTkBlwezOasnNzLeSW7S3lwZt42qFWgjikjhGdLSLHwDOMNpycDHHJIAHS57viS7+p/Giru8s+UUlpFa7qSGHeyiNpJ1JjRd2zZOCMcVA/jXS57viS7+p/Gir5ynvbe6S23W0LGN4JBL+lljkRvAZMFQw+V/xXVg3TVaLq/Lp1/R289vAjK9tBycmeXRZbxrqaCSK20N0iBWETq6klACSS4IxwJzqAqWPLm2EU8r72MW+kyo8LrIgkwEbQRkg54H0GqeNlW0nSXn2pYiWVI0QwGKOOIwuJEdkLHeNrA7e4Y7+HPtC0trpLs3W07LezwpApilQRwxRtvANLOSxLnJyezgMVZVIYCU7uVldav8Am9tH+3lwXnFZRdb/AJTQwtMrswMMHSXwpOIcsMjynKnhXVtOW9tIZPCePRD0g72F49Vv86gYAsv7PKKqtwkcxunn2ps8vcWfRRu3VVjwXIY6pGLeP6P+K5to21lNIS20rUK2zmsSBPHq1MytvB4WMeD2f81oVLBpWlN3819FfZ53M3kcuzuUduNpzyrFuUex6TNLJBLHLJunVEIDeMm7PDSuSfVU+nLa33c7tvY9woeRJIHSRY28VgjAEg4I4eQ1VI442leWXbFkrGxayRoJFRo8urLL4Uh48O7Hbw8tdODY1sI7tP8AUdnJ0m3SH9G6qqOhbwzqdmkLBslic5rdKngJfqt8uq/np2eV/wA14vIuqcu7XExYyR7qHpBEkLxs0GSBIiuAWBIx2dpAr8crOUzW0VrKi8JbmCNw0bFxDLnUFQeFvMDgME54YNVDlptCyubuxjW8hJ7LgiRd21mrLIQ0uoKpLwgAA6vD8nbP8q9oWt0kAi2jZxNDcxXALTIykxEkAqHHeR31qVPCwlSk9Urtp7FqWzbZvVqsLy0ksvLW3MZfMmRJuTEYXE++IDbsREaidJ1cBjGT3Gunc8vo95apFHJJv5WiY7pwYGQNqR1xlZAQMqcYGW7O2tXmy7WZXeXaVi1w9wLjhKqweDGIRGVEmvGjJ1Bgc47u3ks7G1hW2Me0bASRXL3L+GgjfeoY2VQJNXBcYZiScZPkqap4BK+U29OjZ8r221XtpF5Fui5bWrdHG8INxI8UYZSCZIjpdTnsw2F9JI8tcZ5dW2lWXeyajJhY4XdykTaHl0KCRGGGnUQMmqfebDsmlu5U2naoZWEkGJov+nn1pLI7eF4eqSJT+zIpf7BsCttub+y1QW4tiJZwUZM6t4BHIhD68niSCGPDsoqXZ+i83+Jvy4pfVN6mheZdLzlrbRhTraRWjExaKNpVjgPZLIUB0J28T8lvIa49o8uraFmUmR9EazM0ULyIsLgkSFkBAXAznP8A7ql3/J6xYR7vaFjkW6277x1KgJn9JEkciqD4beA2pez05k2gsgLtU2jaBZ7JLNBvo/0e7SRAxw2CPDHAY7Kj3WASTy2+m1cPK4vIt22dtiKzkuYyHAiMkfHwZGYfoxkdzEqM+moK25c7q4uorsnTA8Kb1LeTdqZI0JaVhqWMF2OMngO3y1+JL2za0t7Y39mREbfeEzxkSLblGKgauGpowDnPAmoja1rBM94BtSxWC8eMyKXUyosaouEbeBcto7wcVHDrCWlGq/PTtteNraHptlGXlbC7ScpoVmER1gmQRB9226MxGd2JMaS3djy8O2vmx9rNKbl3KiKOd4oz2eDCFWRmJPdKHHYMaO8caqF3Davc747TsmxcpcKXlQyqqY/QB9eEjxnGF4nGc4qY2NtSzgtBB/qNtrIctItxEDvZSzs65J7Gc4zk8BnNVlFrJll67pL6abvouZCDm28pHetOW1vJvP8AuoUhNxiSB0L247ZIwwBZf2eUU2by4tpmChpI9URnQywvEskKgFnRnADAAgnHdx7ONUnZex7aJnZtpWBZ7OWzZlkUPIZNJFxKzSMZHJHHswMAdlSRtbJltEfaNqVgspLN8XEYMm9jjjLqdXg+ITx8tW06WBTajN/ifDztzJJyJey5bCe9t4oQ26khllLSQSIXCaN28RcAMhDHjg93Zwz3Ns8phbzsHwIYbZriYhSzDU4SIDHl0yHgD4vdwzW9iGGKe2eXalg6WsDW0ao6ozIQgV3JkYasRjIHD18ODlrtG06LtKRby2keeJERFmjLBIhwUcSSSzOeHDGOGcksjCyrxhF/DZL7uVtqWnJd9Q+Kxb7bljbuJMb1WjCsUeCRJHSQ6UaNGAZwzeCMDt4cK4tocqh0eR4Ad6skcASRGVkmmZETWhwcfpA3aAezI7RWGWGVppZtq2Yme3S2QxSqiLCj7w7wGQsS5Ok6SMDOK+2FraJIrNtCw0C5juSkciKuqOJ0VVBc9jlX1HiSueB41wTVKGJio6YaG/ra7Wzbo1EG6mUlbQdPnS+Fx/QL9+SvlRfLvbUbzoWureY7rGqKRQoG8lKr4x4hSM8aVztWdjebRXVvtmRzbveoH3UizJn/AGSrkK49I1H112qVgEXtHkxbT7zfQJJvUSOTUPHSNtaKfQG4182HyWtbPX0WBINeNWgY1ac4z+zUfXUrSgOptXZMVzE0M8ayxtjUjdjaSGGf2EA/wqv9VWy/MIfUffVrpQFU6q9l+YQ+o++nVXsvzCH1H31a6GgMkm2fskXLRjZCtbpcCze7BG7S7bA3ZTVq0hmCluwE4/bcOqvZfmEPqPvqvTckrzfS2qwqbebaQ2ibozKN2upJGh3Pjl9SaQew6geFaZQFU6q9l+YQ+o++nVXsvzCH1H31a6UBVOqrZfmEPqPvp1V7L8wh9R99WulAVTqr2X5hD6j76dVey/MIfUffVrpQFU6q9l+YQ+o++q1Y7F2LNtCSyj2fGxiheR5dLBA8UixPEM41EFuLAkDBHbWoVVpdhynbAuAmIf8AT3ty+peEzTq+nTnV4oJzjHpoClbMt9jyOpl2StvBKkskFw5BS4jtwWkbSG1R+AC41doBrs8mdi7LupVjk2MLXexdIt2kIYXNvkDV4DHQ2GU6Txw1LDkNeSrbWk8SwRWcF1CtwJVkFz0mN4FZIx4SYV9R1Y7MVLcj9h3nSLVrq3W2SyszaKROspumO7XeKF8RMRZw3Hwhw7cASnVXsvzCH1H306q9l+YQ+o++rXSgKp1V7L8wh9R99OqvZfmEPqPvq10oCqdVey/MIfUffTqr2X5hD6j76tdKAz/lJyJ2TZwGU7NSViyxxxopLSzSHCIOOFye88B/wa+tpsvdurbFC3aXCW3RNSlmmlUyRkShtGgxgtq7tJ7sE6RytubpLWQ2MImuDhY1LIqqSeLsXKggDJxnicd2aolhycvBbRP0FxcW94t44lvInk2i7I8cja18GIgMMKcDCgftA6fQ9lGKMR7GV7t55LbomtQ6TQDVLqkLaNKqQ2rv1r5eFh5OciNk3lusybOjTJZWRlOqKVGKvG3HtDAioyDkpexPFfrbCScXl1ctZidAVjvI0i0iY+AWTdqx7jqOOzjcOQuxpba0CzgLK8ks7orahG0ztJuw3+7Tqxnyg0BmXOFyKsoLlFitY0UwhiAD42pxnt8gFfamudP4XH9Av35KUBqdKUoBSlKAUpSgFKUoBSlKAVw3jlY3I4EIxHoIBxXNXHPFqVl7NQK/syMUBkOyOcC9awMTzBr6V7cwy7qIAQXSb0uUGFJRYphxHHC8DmpvY/Ky6cWWqXO92TLdP4CDVcLu9L8BwxqPAcOPZUlZc18UclrJvpC1tam1HcsngyKsjL2alE0gH73ortWPIFYxb4mY7iyeyHgjwlk0/pD5CNHZ6aAkuRu0Hn2faTStqkkgjd2wBqdlBJwMAcT3Culzb7YlutmW0877yV1Ys2lV1EO4HBQAOAHYK6/JvkbdWm5T/U5JYIVCCE20KgoowqlwNfDhxznhXX5NcgrmyWGOPakpgiYfoTbQ4ZNWpkL4LAHJ45zxoCGn5TbRfZsMsLSMxvJo5pYbZJporeOWVV0QYCt4qqT2gceOa61xy3nGy2lXaKyMt5FD0hbXTNHBIVBEtu6Y3gBJwoIOBirKebcCGFYrqWGaCaaWOdAuR0hy7xujZV0OcYPyR6QeOXmz1RS6ryVrqWeG4e6KJqL23/ZCxjCKFHo8v7ABBW/LWSG2u7lNoybRMUaqsUuzxbIs00iRxyFtKFgCeKg9hPfirPs/Z20oHWWe/juosMZojarGUAViNwyHJOrA8PPDvzX6j5GTSJNFfX8l7DLGYzG0EUeliVIkVowDqXTw7snPcK/Wy+RsqSo8+0bm5SIERxNoRMEFf027A350n/d35OONAVlNp7VewO1BdxKoja6Fl0dTEbZQWCGb/uaygzkd/CuS15w5v9Uw5xYyRWoGoKGtp7uNpIiWHaGKFTkkAlcY75A81Y0m3W9uVsS5Y2g0acMSxiEuN4IyT4ufLxzxqVuOQcLte6j4F3BFAUCgCFYFdUZMd41AjyFRQFM2Xyjv7uHYyLetBJdpeNNKLeFyxtyujwGXSMDI4Y7e+pGflDtFINoW0bdKu7RoCsyQLrkgufC1bkeC0qKrDAwDgd+a7ic2DRw2KQXskL2SzqkohjYuLggtlXyowBjv7a7bc20bW8iS3Ez3Ekq3DXYKrMJ4siIpgaUVVJUKOGGbGM0B1ebrlFLPLPFLe9JKhWCS2vRrqBslXWSMKEZc4wwJwcg1e6rewOSDQ3DXNxdSXk5i3Cu6JGI4NQcoqRgLksASTx4Ds45slAKUpQClKUBlnOn8Lj+gX78lKc6fwuP6BfvyUoD/2Q=="/>
          <p:cNvSpPr>
            <a:spLocks noChangeAspect="1" noChangeArrowheads="1"/>
          </p:cNvSpPr>
          <p:nvPr/>
        </p:nvSpPr>
        <p:spPr bwMode="auto">
          <a:xfrm>
            <a:off x="2965451" y="-1230313"/>
            <a:ext cx="4105275" cy="3476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" name="CATEGORICAL PERCEPTION THEORY">
            <a:hlinkClick r:id="" action="ppaction://media"/>
            <a:extLst>
              <a:ext uri="{FF2B5EF4-FFF2-40B4-BE49-F238E27FC236}">
                <a16:creationId xmlns:a16="http://schemas.microsoft.com/office/drawing/2014/main" id="{5FF71C85-8B84-4AB8-9364-FD9F263009D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15568" y="1501848"/>
            <a:ext cx="6462713" cy="48470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32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1.5 </a:t>
            </a:r>
            <a:r>
              <a:rPr lang="sl-SI" dirty="0" err="1"/>
              <a:t>Kategorialno</a:t>
            </a:r>
            <a:r>
              <a:rPr lang="sl-SI" dirty="0"/>
              <a:t> dojemanje:</a:t>
            </a:r>
            <a:br>
              <a:rPr lang="sl-SI" dirty="0"/>
            </a:br>
            <a:r>
              <a:rPr lang="sl-SI" dirty="0"/>
              <a:t>shematični prikaz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9848" y="2121407"/>
            <a:ext cx="6178677" cy="4354207"/>
          </a:xfrm>
        </p:spPr>
        <p:txBody>
          <a:bodyPr>
            <a:normAutofit fontScale="92500" lnSpcReduction="10000"/>
          </a:bodyPr>
          <a:lstStyle/>
          <a:p>
            <a:r>
              <a:rPr lang="sl-SI" dirty="0"/>
              <a:t>Kaj pa če je dolžina VOT 50 ms? 20 ms? 10 ms? 5 ms?</a:t>
            </a:r>
          </a:p>
          <a:p>
            <a:r>
              <a:rPr lang="sl-SI" dirty="0"/>
              <a:t>Z računalnikom lahko generiramo glasove z istimi karakteristikami, a manipuliramo dolžino VOT.</a:t>
            </a:r>
          </a:p>
          <a:p>
            <a:r>
              <a:rPr lang="sl-SI" dirty="0"/>
              <a:t>Teoretično bi morali slišati nekaj, kar ni ne [</a:t>
            </a:r>
            <a:r>
              <a:rPr lang="sl-SI" dirty="0" err="1"/>
              <a:t>ba</a:t>
            </a:r>
            <a:r>
              <a:rPr lang="sl-SI" dirty="0"/>
              <a:t>], niti [pa],  pač pa nekaj vmes.</a:t>
            </a:r>
          </a:p>
          <a:p>
            <a:r>
              <a:rPr lang="sl-SI" dirty="0"/>
              <a:t>Presenetljivo, to se ne zgodi! Ko se dolžina VOT neprestano spreminja, se dojemanje od enega do drugega soglasnika spremeni v trenutku: Ljudje do določene točke slišijo [ba] in nato zamenjajo k [pa].</a:t>
            </a:r>
          </a:p>
          <a:p>
            <a:r>
              <a:rPr lang="sl-SI" dirty="0"/>
              <a:t>Zvok dojemamo </a:t>
            </a:r>
            <a:r>
              <a:rPr lang="sl-SI" i="1" dirty="0" err="1"/>
              <a:t>kategorialno</a:t>
            </a:r>
            <a:r>
              <a:rPr lang="sl-SI" dirty="0"/>
              <a:t>, ne pa odnosno (tj. z določeno frekvenco ali VOT dolžino)</a:t>
            </a:r>
          </a:p>
          <a:p>
            <a:r>
              <a:rPr lang="sl-SI" dirty="0"/>
              <a:t>To dovoli poslušalcem, da ignorirajo nepomembne variacije v govoru.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rtlCol="0" anchor="ctr"/>
          <a:lstStyle>
            <a:defPPr>
              <a:defRPr lang="de-DE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6446C9-4B20-4997-8A13-DA95F5216252}" type="slidenum">
              <a:rPr lang="de-DE" smtClean="0"/>
              <a:pPr/>
              <a:t>11</a:t>
            </a:fld>
            <a:endParaRPr lang="de-DE"/>
          </a:p>
        </p:txBody>
      </p:sp>
      <p:pic>
        <p:nvPicPr>
          <p:cNvPr id="5" name="Picture 10" descr="http://www.indiana.edu/%7Ep1013447/images/vot.gif">
            <a:extLst>
              <a:ext uri="{FF2B5EF4-FFF2-40B4-BE49-F238E27FC236}">
                <a16:creationId xmlns:a16="http://schemas.microsoft.com/office/drawing/2014/main" id="{A7D9BB43-4799-4A4C-BC91-1D25CA986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9106" y="2408491"/>
            <a:ext cx="4105275" cy="3476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8FC869B-FE72-4DD0-A5E5-7A1D6EDAB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1.6 Razlikovalne oznake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8976771-B5FF-4CCC-B8AA-6D946FA65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89413"/>
            <a:ext cx="10178322" cy="5086202"/>
          </a:xfrm>
        </p:spPr>
        <p:txBody>
          <a:bodyPr>
            <a:normAutofit lnSpcReduction="10000"/>
          </a:bodyPr>
          <a:lstStyle/>
          <a:p>
            <a:r>
              <a:rPr lang="sl-SI" dirty="0"/>
              <a:t>Jeziki imajo od 20 do 60 fonemov </a:t>
            </a:r>
            <a:r>
              <a:rPr lang="en-US" dirty="0"/>
              <a:t>(</a:t>
            </a:r>
            <a:r>
              <a:rPr lang="en-US" dirty="0" err="1"/>
              <a:t>Bergeijk</a:t>
            </a:r>
            <a:r>
              <a:rPr lang="en-US" dirty="0"/>
              <a:t>, van</a:t>
            </a:r>
            <a:r>
              <a:rPr lang="sl-SI" dirty="0"/>
              <a:t> </a:t>
            </a:r>
            <a:r>
              <a:rPr lang="en-US" dirty="0"/>
              <a:t>Pierce</a:t>
            </a:r>
            <a:r>
              <a:rPr lang="sl-SI" dirty="0"/>
              <a:t> in </a:t>
            </a:r>
            <a:r>
              <a:rPr lang="en-US" dirty="0"/>
              <a:t>David 1960)</a:t>
            </a:r>
            <a:endParaRPr lang="sl-SI" dirty="0"/>
          </a:p>
          <a:p>
            <a:pPr lvl="1"/>
            <a:r>
              <a:rPr lang="sl-SI" dirty="0"/>
              <a:t>Angleščina: </a:t>
            </a:r>
            <a:r>
              <a:rPr lang="en-US" dirty="0"/>
              <a:t>40</a:t>
            </a:r>
          </a:p>
          <a:p>
            <a:pPr lvl="1"/>
            <a:r>
              <a:rPr lang="sl-SI" dirty="0"/>
              <a:t>Italijanščina:</a:t>
            </a:r>
            <a:r>
              <a:rPr lang="en-US" dirty="0"/>
              <a:t> 33. </a:t>
            </a:r>
            <a:endParaRPr lang="sl-SI" dirty="0"/>
          </a:p>
          <a:p>
            <a:r>
              <a:rPr lang="sl-SI" dirty="0"/>
              <a:t>Glasovi imajo lahko različne vloge:</a:t>
            </a:r>
          </a:p>
          <a:p>
            <a:pPr lvl="1"/>
            <a:r>
              <a:rPr lang="en-US" dirty="0"/>
              <a:t>l/ </a:t>
            </a:r>
            <a:r>
              <a:rPr lang="sl-SI" dirty="0"/>
              <a:t>in</a:t>
            </a:r>
            <a:r>
              <a:rPr lang="en-US" dirty="0"/>
              <a:t> /r</a:t>
            </a:r>
            <a:r>
              <a:rPr lang="sl-SI" dirty="0"/>
              <a:t>/ sta v slovenščini razlikovalna</a:t>
            </a:r>
          </a:p>
          <a:p>
            <a:pPr lvl="1"/>
            <a:r>
              <a:rPr lang="en-US" dirty="0"/>
              <a:t>/l/ </a:t>
            </a:r>
            <a:r>
              <a:rPr lang="sl-SI" dirty="0"/>
              <a:t>in</a:t>
            </a:r>
            <a:r>
              <a:rPr lang="en-US" dirty="0"/>
              <a:t> /r/ </a:t>
            </a:r>
            <a:r>
              <a:rPr lang="sl-SI" dirty="0"/>
              <a:t>v japonščini nista razlikovalna, ampak sta alofona fonema /r/</a:t>
            </a:r>
            <a:endParaRPr lang="en-US" dirty="0"/>
          </a:p>
          <a:p>
            <a:r>
              <a:rPr lang="sl-SI" dirty="0"/>
              <a:t>Odrasli razlike med glasovi zaznavajo zelo:</a:t>
            </a:r>
          </a:p>
          <a:p>
            <a:pPr lvl="1"/>
            <a:r>
              <a:rPr lang="sl-SI" dirty="0"/>
              <a:t>dobro, če imajo razlikovalno vlogo v njihovem prvem jeziku</a:t>
            </a:r>
          </a:p>
          <a:p>
            <a:pPr lvl="1"/>
            <a:r>
              <a:rPr lang="sl-SI" dirty="0"/>
              <a:t>slabo, če nimajo razlikovalne vloge v njihovem jeziku.</a:t>
            </a:r>
          </a:p>
          <a:p>
            <a:r>
              <a:rPr lang="sl-SI" dirty="0"/>
              <a:t>Kako otroci pridejo do tega znanja?</a:t>
            </a:r>
          </a:p>
          <a:p>
            <a:pPr lvl="1"/>
            <a:r>
              <a:rPr lang="sl-SI" dirty="0"/>
              <a:t>Rodijo se neopremljeni in se vsakega razlikovalnega para morajo šele naučiti</a:t>
            </a:r>
          </a:p>
          <a:p>
            <a:pPr lvl="1"/>
            <a:r>
              <a:rPr lang="sl-SI" dirty="0"/>
              <a:t>Rodijo se opremljeni za razlikovanje vseh možnih razlikovalnih parov v vseh možnih jezikih – in se nato „naučijo“ pozabiti tiste pare, ki niso relevantni v njihovem prvem jeziku.</a:t>
            </a:r>
          </a:p>
        </p:txBody>
      </p:sp>
      <p:pic>
        <p:nvPicPr>
          <p:cNvPr id="5" name="Slika 4" descr="Slika, ki vsebuje besede oseba, moški, držanje, majica&#10;&#10;Opis je samodejno ustvarjen">
            <a:extLst>
              <a:ext uri="{FF2B5EF4-FFF2-40B4-BE49-F238E27FC236}">
                <a16:creationId xmlns:a16="http://schemas.microsoft.com/office/drawing/2014/main" id="{745BB664-8EC3-48F2-A187-AA6EE665CA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3069930"/>
            <a:ext cx="2438400" cy="172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513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1.7 Primer</a:t>
            </a:r>
            <a:r>
              <a:rPr lang="en-US" dirty="0"/>
              <a:t>:</a:t>
            </a:r>
            <a:r>
              <a:rPr lang="sl-SI" dirty="0"/>
              <a:t> razlikovanje</a:t>
            </a:r>
            <a:r>
              <a:rPr lang="en-US" dirty="0"/>
              <a:t> /r/-/l/ </a:t>
            </a:r>
            <a:r>
              <a:rPr lang="sl-SI" dirty="0"/>
              <a:t>pri rojenih govorcih japonščine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rtlCol="0" anchor="ctr"/>
          <a:lstStyle>
            <a:defPPr>
              <a:defRPr lang="de-DE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6446C9-4B20-4997-8A13-DA95F5216252}" type="slidenum">
              <a:rPr lang="de-DE" smtClean="0"/>
              <a:pPr/>
              <a:t>13</a:t>
            </a:fld>
            <a:endParaRPr lang="de-DE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51678" y="1874517"/>
            <a:ext cx="3517461" cy="47746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69139" y="2497911"/>
            <a:ext cx="67032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000" b="1" dirty="0"/>
              <a:t>Identifikacija</a:t>
            </a:r>
            <a:r>
              <a:rPr lang="sl-SI" sz="2000" dirty="0"/>
              <a:t>: Govorci ameriške angleščine kažejo prehod od ‘rock’ do ‘</a:t>
            </a:r>
            <a:r>
              <a:rPr lang="sl-SI" sz="2000" dirty="0" err="1"/>
              <a:t>Lock</a:t>
            </a:r>
            <a:r>
              <a:rPr lang="sl-SI" sz="2000" dirty="0"/>
              <a:t>’ na jasni meji, </a:t>
            </a:r>
            <a:r>
              <a:rPr lang="sl-SI" sz="2000" dirty="0" err="1"/>
              <a:t>japonci</a:t>
            </a:r>
            <a:r>
              <a:rPr lang="sl-SI" sz="2000" dirty="0"/>
              <a:t> kažejo zelo plitvo funkcijo.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l-SI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000" b="1" dirty="0"/>
              <a:t>Razlikovanje</a:t>
            </a:r>
            <a:r>
              <a:rPr lang="en-US" sz="2000" dirty="0"/>
              <a:t>:</a:t>
            </a:r>
            <a:r>
              <a:rPr lang="sl-SI" sz="2000" dirty="0"/>
              <a:t> Govorci ameriške angleščine pokažejo vrh v rezultatih blizu </a:t>
            </a:r>
            <a:r>
              <a:rPr lang="sl-SI" sz="2000" dirty="0" err="1"/>
              <a:t>kategorialne</a:t>
            </a:r>
            <a:r>
              <a:rPr lang="sl-SI" sz="2000" dirty="0"/>
              <a:t> meje, govorci japonščine pa ne.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l-SI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000" b="1" dirty="0"/>
              <a:t>Vprašamo se lahko, zakaj.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000" dirty="0"/>
              <a:t>Vemo, da japonščina ne uporablja razlike med </a:t>
            </a:r>
            <a:r>
              <a:rPr lang="en-US" sz="2000" dirty="0"/>
              <a:t>/r/</a:t>
            </a:r>
            <a:r>
              <a:rPr lang="sl-SI" sz="2000" dirty="0"/>
              <a:t> in </a:t>
            </a:r>
            <a:r>
              <a:rPr lang="en-US" sz="2000" dirty="0"/>
              <a:t>/l/</a:t>
            </a:r>
            <a:r>
              <a:rPr lang="sl-SI" sz="2000" dirty="0"/>
              <a:t>, vendar: Zakaj govorci japonščine ne morejo slišati razlike? </a:t>
            </a:r>
            <a:endParaRPr lang="de-DE" sz="2000" dirty="0"/>
          </a:p>
          <a:p>
            <a:r>
              <a:rPr lang="sl-SI" sz="2000" dirty="0"/>
              <a:t>				</a:t>
            </a:r>
            <a:r>
              <a:rPr lang="en-US" sz="2000" dirty="0"/>
              <a:t>(Logan et al., 1991)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7" y="645105"/>
            <a:ext cx="4357499" cy="1320855"/>
          </a:xfrm>
        </p:spPr>
        <p:txBody>
          <a:bodyPr>
            <a:normAutofit/>
          </a:bodyPr>
          <a:lstStyle/>
          <a:p>
            <a:r>
              <a:rPr lang="sl-SI" sz="2800" dirty="0"/>
              <a:t>1.8 razlike v </a:t>
            </a:r>
            <a:r>
              <a:rPr lang="sl-SI" sz="2800" dirty="0" err="1"/>
              <a:t>medjezikovni</a:t>
            </a:r>
            <a:r>
              <a:rPr lang="sl-SI" sz="2800" dirty="0"/>
              <a:t> fonetični percepciji</a:t>
            </a:r>
            <a:endParaRPr lang="de-D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51678" y="2286001"/>
            <a:ext cx="4363595" cy="4089678"/>
          </a:xfrm>
        </p:spPr>
        <p:txBody>
          <a:bodyPr>
            <a:normAutofit/>
          </a:bodyPr>
          <a:lstStyle/>
          <a:p>
            <a:r>
              <a:rPr lang="sl-SI" dirty="0"/>
              <a:t>Dojenčki se naučijo fonetičnih kontrastov njihovega jezika iz nič. </a:t>
            </a:r>
            <a:endParaRPr lang="en-US" dirty="0"/>
          </a:p>
          <a:p>
            <a:r>
              <a:rPr lang="sl-SI" dirty="0"/>
              <a:t>Dojenčki znajo vse fonetične kontraste na svetu, vendar ‘pozabijo’ tiste, ki jih ne slišijo okoli sebe. </a:t>
            </a:r>
            <a:endParaRPr lang="en-US" dirty="0"/>
          </a:p>
          <a:p>
            <a:r>
              <a:rPr lang="sl-SI" dirty="0"/>
              <a:t>Dojenčki poznajo veliko fonetičnih kontrastov, vendar se meje med kategorijami premikajo glede na to, kaj slišijo.</a:t>
            </a:r>
            <a:endParaRPr lang="en-US" dirty="0"/>
          </a:p>
          <a:p>
            <a:pPr>
              <a:buNone/>
            </a:pPr>
            <a:endParaRPr lang="de-DE" dirty="0"/>
          </a:p>
        </p:txBody>
      </p:sp>
      <p:pic>
        <p:nvPicPr>
          <p:cNvPr id="6" name="Slika 5" descr="Slika, ki vsebuje besede oseba, notranji, fant, mlad&#10;&#10;Opis je samodejno ustvarjen">
            <a:extLst>
              <a:ext uri="{FF2B5EF4-FFF2-40B4-BE49-F238E27FC236}">
                <a16:creationId xmlns:a16="http://schemas.microsoft.com/office/drawing/2014/main" id="{D5F79B59-E377-4E35-B3E5-980B875338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2" r="17964" b="1"/>
          <a:stretch/>
        </p:blipFill>
        <p:spPr>
          <a:xfrm>
            <a:off x="6096000" y="1140840"/>
            <a:ext cx="5414304" cy="5407737"/>
          </a:xfrm>
          <a:custGeom>
            <a:avLst/>
            <a:gdLst/>
            <a:ahLst/>
            <a:cxnLst/>
            <a:rect l="l" t="t" r="r" b="b"/>
            <a:pathLst>
              <a:path w="3860171" h="3855489">
                <a:moveTo>
                  <a:pt x="1930086" y="0"/>
                </a:moveTo>
                <a:lnTo>
                  <a:pt x="1967540" y="3511"/>
                </a:lnTo>
                <a:lnTo>
                  <a:pt x="2003824" y="12875"/>
                </a:lnTo>
                <a:lnTo>
                  <a:pt x="2038938" y="26920"/>
                </a:lnTo>
                <a:lnTo>
                  <a:pt x="2075222" y="44477"/>
                </a:lnTo>
                <a:lnTo>
                  <a:pt x="2109166" y="64375"/>
                </a:lnTo>
                <a:lnTo>
                  <a:pt x="2144279" y="85443"/>
                </a:lnTo>
                <a:lnTo>
                  <a:pt x="2179393" y="104171"/>
                </a:lnTo>
                <a:lnTo>
                  <a:pt x="2214507" y="122898"/>
                </a:lnTo>
                <a:lnTo>
                  <a:pt x="2248450" y="136943"/>
                </a:lnTo>
                <a:lnTo>
                  <a:pt x="2285905" y="146307"/>
                </a:lnTo>
                <a:lnTo>
                  <a:pt x="2322189" y="150989"/>
                </a:lnTo>
                <a:lnTo>
                  <a:pt x="2360814" y="150989"/>
                </a:lnTo>
                <a:lnTo>
                  <a:pt x="2400610" y="148648"/>
                </a:lnTo>
                <a:lnTo>
                  <a:pt x="2440405" y="143966"/>
                </a:lnTo>
                <a:lnTo>
                  <a:pt x="2480201" y="138114"/>
                </a:lnTo>
                <a:lnTo>
                  <a:pt x="2519996" y="133432"/>
                </a:lnTo>
                <a:lnTo>
                  <a:pt x="2559792" y="129921"/>
                </a:lnTo>
                <a:lnTo>
                  <a:pt x="2597247" y="131091"/>
                </a:lnTo>
                <a:lnTo>
                  <a:pt x="2633531" y="135773"/>
                </a:lnTo>
                <a:lnTo>
                  <a:pt x="2668644" y="146307"/>
                </a:lnTo>
                <a:lnTo>
                  <a:pt x="2697906" y="161523"/>
                </a:lnTo>
                <a:lnTo>
                  <a:pt x="2725997" y="181421"/>
                </a:lnTo>
                <a:lnTo>
                  <a:pt x="2750577" y="204830"/>
                </a:lnTo>
                <a:lnTo>
                  <a:pt x="2775156" y="231750"/>
                </a:lnTo>
                <a:lnTo>
                  <a:pt x="2797395" y="259841"/>
                </a:lnTo>
                <a:lnTo>
                  <a:pt x="2819634" y="289103"/>
                </a:lnTo>
                <a:lnTo>
                  <a:pt x="2841872" y="318364"/>
                </a:lnTo>
                <a:lnTo>
                  <a:pt x="2864111" y="346455"/>
                </a:lnTo>
                <a:lnTo>
                  <a:pt x="2887520" y="373376"/>
                </a:lnTo>
                <a:lnTo>
                  <a:pt x="2914441" y="396785"/>
                </a:lnTo>
                <a:lnTo>
                  <a:pt x="2940191" y="417853"/>
                </a:lnTo>
                <a:lnTo>
                  <a:pt x="2969452" y="434240"/>
                </a:lnTo>
                <a:lnTo>
                  <a:pt x="3001055" y="448285"/>
                </a:lnTo>
                <a:lnTo>
                  <a:pt x="3034998" y="459990"/>
                </a:lnTo>
                <a:lnTo>
                  <a:pt x="3070112" y="470524"/>
                </a:lnTo>
                <a:lnTo>
                  <a:pt x="3105226" y="479888"/>
                </a:lnTo>
                <a:lnTo>
                  <a:pt x="3141510" y="489251"/>
                </a:lnTo>
                <a:lnTo>
                  <a:pt x="3175453" y="499785"/>
                </a:lnTo>
                <a:lnTo>
                  <a:pt x="3209396" y="511490"/>
                </a:lnTo>
                <a:lnTo>
                  <a:pt x="3240999" y="525535"/>
                </a:lnTo>
                <a:lnTo>
                  <a:pt x="3269090" y="543092"/>
                </a:lnTo>
                <a:lnTo>
                  <a:pt x="3294840" y="564161"/>
                </a:lnTo>
                <a:lnTo>
                  <a:pt x="3315908" y="589911"/>
                </a:lnTo>
                <a:lnTo>
                  <a:pt x="3333465" y="618002"/>
                </a:lnTo>
                <a:lnTo>
                  <a:pt x="3347510" y="649604"/>
                </a:lnTo>
                <a:lnTo>
                  <a:pt x="3359215" y="683547"/>
                </a:lnTo>
                <a:lnTo>
                  <a:pt x="3369749" y="717491"/>
                </a:lnTo>
                <a:lnTo>
                  <a:pt x="3379113" y="753775"/>
                </a:lnTo>
                <a:lnTo>
                  <a:pt x="3388476" y="788889"/>
                </a:lnTo>
                <a:lnTo>
                  <a:pt x="3399010" y="824002"/>
                </a:lnTo>
                <a:lnTo>
                  <a:pt x="3410715" y="857946"/>
                </a:lnTo>
                <a:lnTo>
                  <a:pt x="3424760" y="889548"/>
                </a:lnTo>
                <a:lnTo>
                  <a:pt x="3441147" y="918809"/>
                </a:lnTo>
                <a:lnTo>
                  <a:pt x="3462215" y="944560"/>
                </a:lnTo>
                <a:lnTo>
                  <a:pt x="3485624" y="971480"/>
                </a:lnTo>
                <a:lnTo>
                  <a:pt x="3512545" y="994889"/>
                </a:lnTo>
                <a:lnTo>
                  <a:pt x="3540636" y="1017128"/>
                </a:lnTo>
                <a:lnTo>
                  <a:pt x="3571068" y="1039367"/>
                </a:lnTo>
                <a:lnTo>
                  <a:pt x="3600329" y="1061605"/>
                </a:lnTo>
                <a:lnTo>
                  <a:pt x="3628420" y="1083844"/>
                </a:lnTo>
                <a:lnTo>
                  <a:pt x="3655341" y="1108424"/>
                </a:lnTo>
                <a:lnTo>
                  <a:pt x="3678750" y="1133003"/>
                </a:lnTo>
                <a:lnTo>
                  <a:pt x="3698648" y="1161094"/>
                </a:lnTo>
                <a:lnTo>
                  <a:pt x="3713864" y="1190356"/>
                </a:lnTo>
                <a:lnTo>
                  <a:pt x="3724398" y="1225469"/>
                </a:lnTo>
                <a:lnTo>
                  <a:pt x="3729080" y="1261754"/>
                </a:lnTo>
                <a:lnTo>
                  <a:pt x="3730250" y="1299208"/>
                </a:lnTo>
                <a:lnTo>
                  <a:pt x="3726739" y="1339004"/>
                </a:lnTo>
                <a:lnTo>
                  <a:pt x="3722057" y="1378799"/>
                </a:lnTo>
                <a:lnTo>
                  <a:pt x="3716205" y="1418595"/>
                </a:lnTo>
                <a:lnTo>
                  <a:pt x="3711523" y="1458391"/>
                </a:lnTo>
                <a:lnTo>
                  <a:pt x="3709182" y="1498186"/>
                </a:lnTo>
                <a:lnTo>
                  <a:pt x="3709182" y="1536811"/>
                </a:lnTo>
                <a:lnTo>
                  <a:pt x="3713864" y="1573096"/>
                </a:lnTo>
                <a:lnTo>
                  <a:pt x="3723228" y="1609380"/>
                </a:lnTo>
                <a:lnTo>
                  <a:pt x="3737273" y="1643323"/>
                </a:lnTo>
                <a:lnTo>
                  <a:pt x="3756000" y="1678437"/>
                </a:lnTo>
                <a:lnTo>
                  <a:pt x="3774728" y="1713550"/>
                </a:lnTo>
                <a:lnTo>
                  <a:pt x="3795796" y="1748664"/>
                </a:lnTo>
                <a:lnTo>
                  <a:pt x="3815694" y="1782608"/>
                </a:lnTo>
                <a:lnTo>
                  <a:pt x="3833250" y="1818892"/>
                </a:lnTo>
                <a:lnTo>
                  <a:pt x="3847296" y="1854005"/>
                </a:lnTo>
                <a:lnTo>
                  <a:pt x="3856660" y="1890290"/>
                </a:lnTo>
                <a:lnTo>
                  <a:pt x="3860171" y="1927744"/>
                </a:lnTo>
                <a:lnTo>
                  <a:pt x="3856660" y="1965199"/>
                </a:lnTo>
                <a:lnTo>
                  <a:pt x="3847296" y="2001483"/>
                </a:lnTo>
                <a:lnTo>
                  <a:pt x="3833250" y="2036597"/>
                </a:lnTo>
                <a:lnTo>
                  <a:pt x="3815694" y="2072881"/>
                </a:lnTo>
                <a:lnTo>
                  <a:pt x="3795796" y="2106824"/>
                </a:lnTo>
                <a:lnTo>
                  <a:pt x="3774728" y="2141938"/>
                </a:lnTo>
                <a:lnTo>
                  <a:pt x="3756000" y="2177052"/>
                </a:lnTo>
                <a:lnTo>
                  <a:pt x="3737273" y="2212166"/>
                </a:lnTo>
                <a:lnTo>
                  <a:pt x="3723228" y="2246109"/>
                </a:lnTo>
                <a:lnTo>
                  <a:pt x="3713864" y="2282393"/>
                </a:lnTo>
                <a:lnTo>
                  <a:pt x="3709182" y="2318677"/>
                </a:lnTo>
                <a:lnTo>
                  <a:pt x="3709182" y="2357302"/>
                </a:lnTo>
                <a:lnTo>
                  <a:pt x="3711523" y="2397098"/>
                </a:lnTo>
                <a:lnTo>
                  <a:pt x="3716205" y="2436894"/>
                </a:lnTo>
                <a:lnTo>
                  <a:pt x="3722057" y="2476689"/>
                </a:lnTo>
                <a:lnTo>
                  <a:pt x="3726739" y="2516485"/>
                </a:lnTo>
                <a:lnTo>
                  <a:pt x="3730250" y="2556280"/>
                </a:lnTo>
                <a:lnTo>
                  <a:pt x="3729080" y="2593735"/>
                </a:lnTo>
                <a:lnTo>
                  <a:pt x="3724398" y="2630019"/>
                </a:lnTo>
                <a:lnTo>
                  <a:pt x="3713864" y="2665133"/>
                </a:lnTo>
                <a:lnTo>
                  <a:pt x="3698648" y="2694394"/>
                </a:lnTo>
                <a:lnTo>
                  <a:pt x="3678750" y="2722485"/>
                </a:lnTo>
                <a:lnTo>
                  <a:pt x="3655341" y="2747065"/>
                </a:lnTo>
                <a:lnTo>
                  <a:pt x="3628420" y="2771645"/>
                </a:lnTo>
                <a:lnTo>
                  <a:pt x="3600329" y="2793883"/>
                </a:lnTo>
                <a:lnTo>
                  <a:pt x="3571068" y="2816122"/>
                </a:lnTo>
                <a:lnTo>
                  <a:pt x="3540636" y="2838361"/>
                </a:lnTo>
                <a:lnTo>
                  <a:pt x="3512545" y="2860599"/>
                </a:lnTo>
                <a:lnTo>
                  <a:pt x="3485624" y="2884009"/>
                </a:lnTo>
                <a:lnTo>
                  <a:pt x="3462215" y="2910929"/>
                </a:lnTo>
                <a:lnTo>
                  <a:pt x="3441147" y="2936679"/>
                </a:lnTo>
                <a:lnTo>
                  <a:pt x="3424760" y="2965941"/>
                </a:lnTo>
                <a:lnTo>
                  <a:pt x="3410715" y="2997543"/>
                </a:lnTo>
                <a:lnTo>
                  <a:pt x="3399010" y="3031486"/>
                </a:lnTo>
                <a:lnTo>
                  <a:pt x="3388476" y="3066600"/>
                </a:lnTo>
                <a:lnTo>
                  <a:pt x="3379113" y="3101714"/>
                </a:lnTo>
                <a:lnTo>
                  <a:pt x="3369749" y="3137998"/>
                </a:lnTo>
                <a:lnTo>
                  <a:pt x="3359215" y="3171941"/>
                </a:lnTo>
                <a:lnTo>
                  <a:pt x="3347510" y="3205885"/>
                </a:lnTo>
                <a:lnTo>
                  <a:pt x="3333465" y="3237487"/>
                </a:lnTo>
                <a:lnTo>
                  <a:pt x="3315908" y="3265578"/>
                </a:lnTo>
                <a:lnTo>
                  <a:pt x="3294840" y="3291328"/>
                </a:lnTo>
                <a:lnTo>
                  <a:pt x="3269090" y="3312396"/>
                </a:lnTo>
                <a:lnTo>
                  <a:pt x="3240999" y="3329953"/>
                </a:lnTo>
                <a:lnTo>
                  <a:pt x="3209396" y="3343999"/>
                </a:lnTo>
                <a:lnTo>
                  <a:pt x="3175453" y="3355703"/>
                </a:lnTo>
                <a:lnTo>
                  <a:pt x="3141510" y="3366237"/>
                </a:lnTo>
                <a:lnTo>
                  <a:pt x="3105226" y="3375601"/>
                </a:lnTo>
                <a:lnTo>
                  <a:pt x="3070112" y="3384965"/>
                </a:lnTo>
                <a:lnTo>
                  <a:pt x="3034998" y="3395499"/>
                </a:lnTo>
                <a:lnTo>
                  <a:pt x="3001055" y="3407203"/>
                </a:lnTo>
                <a:lnTo>
                  <a:pt x="2969452" y="3421249"/>
                </a:lnTo>
                <a:lnTo>
                  <a:pt x="2940191" y="3437635"/>
                </a:lnTo>
                <a:lnTo>
                  <a:pt x="2914441" y="3458704"/>
                </a:lnTo>
                <a:lnTo>
                  <a:pt x="2887520" y="3482113"/>
                </a:lnTo>
                <a:lnTo>
                  <a:pt x="2864111" y="3509033"/>
                </a:lnTo>
                <a:lnTo>
                  <a:pt x="2841872" y="3537124"/>
                </a:lnTo>
                <a:lnTo>
                  <a:pt x="2819634" y="3566386"/>
                </a:lnTo>
                <a:lnTo>
                  <a:pt x="2797395" y="3595647"/>
                </a:lnTo>
                <a:lnTo>
                  <a:pt x="2775156" y="3623738"/>
                </a:lnTo>
                <a:lnTo>
                  <a:pt x="2750577" y="3650659"/>
                </a:lnTo>
                <a:lnTo>
                  <a:pt x="2725997" y="3674068"/>
                </a:lnTo>
                <a:lnTo>
                  <a:pt x="2697906" y="3693966"/>
                </a:lnTo>
                <a:lnTo>
                  <a:pt x="2668644" y="3709182"/>
                </a:lnTo>
                <a:lnTo>
                  <a:pt x="2633531" y="3719716"/>
                </a:lnTo>
                <a:lnTo>
                  <a:pt x="2597247" y="3724398"/>
                </a:lnTo>
                <a:lnTo>
                  <a:pt x="2559792" y="3725568"/>
                </a:lnTo>
                <a:lnTo>
                  <a:pt x="2519996" y="3722057"/>
                </a:lnTo>
                <a:lnTo>
                  <a:pt x="2480201" y="3717375"/>
                </a:lnTo>
                <a:lnTo>
                  <a:pt x="2440405" y="3711523"/>
                </a:lnTo>
                <a:lnTo>
                  <a:pt x="2400610" y="3706841"/>
                </a:lnTo>
                <a:lnTo>
                  <a:pt x="2360814" y="3704500"/>
                </a:lnTo>
                <a:lnTo>
                  <a:pt x="2322189" y="3704500"/>
                </a:lnTo>
                <a:lnTo>
                  <a:pt x="2285905" y="3709182"/>
                </a:lnTo>
                <a:lnTo>
                  <a:pt x="2248450" y="3718545"/>
                </a:lnTo>
                <a:lnTo>
                  <a:pt x="2214507" y="3732591"/>
                </a:lnTo>
                <a:lnTo>
                  <a:pt x="2179393" y="3751318"/>
                </a:lnTo>
                <a:lnTo>
                  <a:pt x="2144279" y="3770045"/>
                </a:lnTo>
                <a:lnTo>
                  <a:pt x="2109166" y="3791114"/>
                </a:lnTo>
                <a:lnTo>
                  <a:pt x="2075222" y="3811011"/>
                </a:lnTo>
                <a:lnTo>
                  <a:pt x="2038938" y="3828568"/>
                </a:lnTo>
                <a:lnTo>
                  <a:pt x="2003824" y="3842614"/>
                </a:lnTo>
                <a:lnTo>
                  <a:pt x="1967540" y="3851978"/>
                </a:lnTo>
                <a:lnTo>
                  <a:pt x="1930086" y="3855489"/>
                </a:lnTo>
                <a:lnTo>
                  <a:pt x="1892631" y="3851978"/>
                </a:lnTo>
                <a:lnTo>
                  <a:pt x="1856347" y="3842614"/>
                </a:lnTo>
                <a:lnTo>
                  <a:pt x="1821233" y="3828568"/>
                </a:lnTo>
                <a:lnTo>
                  <a:pt x="1784949" y="3811011"/>
                </a:lnTo>
                <a:lnTo>
                  <a:pt x="1751005" y="3791114"/>
                </a:lnTo>
                <a:lnTo>
                  <a:pt x="1715892" y="3770045"/>
                </a:lnTo>
                <a:lnTo>
                  <a:pt x="1680778" y="3751318"/>
                </a:lnTo>
                <a:lnTo>
                  <a:pt x="1645664" y="3732591"/>
                </a:lnTo>
                <a:lnTo>
                  <a:pt x="1610550" y="3718545"/>
                </a:lnTo>
                <a:lnTo>
                  <a:pt x="1574266" y="3709182"/>
                </a:lnTo>
                <a:lnTo>
                  <a:pt x="1537982" y="3704500"/>
                </a:lnTo>
                <a:lnTo>
                  <a:pt x="1499357" y="3704500"/>
                </a:lnTo>
                <a:lnTo>
                  <a:pt x="1459561" y="3706841"/>
                </a:lnTo>
                <a:lnTo>
                  <a:pt x="1419766" y="3711523"/>
                </a:lnTo>
                <a:lnTo>
                  <a:pt x="1379970" y="3717375"/>
                </a:lnTo>
                <a:lnTo>
                  <a:pt x="1340175" y="3722057"/>
                </a:lnTo>
                <a:lnTo>
                  <a:pt x="1300379" y="3725568"/>
                </a:lnTo>
                <a:lnTo>
                  <a:pt x="1262924" y="3724398"/>
                </a:lnTo>
                <a:lnTo>
                  <a:pt x="1226640" y="3719716"/>
                </a:lnTo>
                <a:lnTo>
                  <a:pt x="1191526" y="3709182"/>
                </a:lnTo>
                <a:lnTo>
                  <a:pt x="1162265" y="3693966"/>
                </a:lnTo>
                <a:lnTo>
                  <a:pt x="1134174" y="3674068"/>
                </a:lnTo>
                <a:lnTo>
                  <a:pt x="1109594" y="3650659"/>
                </a:lnTo>
                <a:lnTo>
                  <a:pt x="1085015" y="3623738"/>
                </a:lnTo>
                <a:lnTo>
                  <a:pt x="1062776" y="3595647"/>
                </a:lnTo>
                <a:lnTo>
                  <a:pt x="1040537" y="3566386"/>
                </a:lnTo>
                <a:lnTo>
                  <a:pt x="1018299" y="3537124"/>
                </a:lnTo>
                <a:lnTo>
                  <a:pt x="996060" y="3509033"/>
                </a:lnTo>
                <a:lnTo>
                  <a:pt x="972651" y="3482113"/>
                </a:lnTo>
                <a:lnTo>
                  <a:pt x="945730" y="3458704"/>
                </a:lnTo>
                <a:lnTo>
                  <a:pt x="919980" y="3437635"/>
                </a:lnTo>
                <a:lnTo>
                  <a:pt x="890719" y="3421249"/>
                </a:lnTo>
                <a:lnTo>
                  <a:pt x="859116" y="3407203"/>
                </a:lnTo>
                <a:lnTo>
                  <a:pt x="825173" y="3395499"/>
                </a:lnTo>
                <a:lnTo>
                  <a:pt x="790059" y="3384965"/>
                </a:lnTo>
                <a:lnTo>
                  <a:pt x="754946" y="3375601"/>
                </a:lnTo>
                <a:lnTo>
                  <a:pt x="718662" y="3366237"/>
                </a:lnTo>
                <a:lnTo>
                  <a:pt x="684718" y="3355703"/>
                </a:lnTo>
                <a:lnTo>
                  <a:pt x="650775" y="3343999"/>
                </a:lnTo>
                <a:lnTo>
                  <a:pt x="619173" y="3329953"/>
                </a:lnTo>
                <a:lnTo>
                  <a:pt x="591082" y="3312396"/>
                </a:lnTo>
                <a:lnTo>
                  <a:pt x="565332" y="3291328"/>
                </a:lnTo>
                <a:lnTo>
                  <a:pt x="544263" y="3265578"/>
                </a:lnTo>
                <a:lnTo>
                  <a:pt x="526706" y="3237487"/>
                </a:lnTo>
                <a:lnTo>
                  <a:pt x="512661" y="3205885"/>
                </a:lnTo>
                <a:lnTo>
                  <a:pt x="500956" y="3171941"/>
                </a:lnTo>
                <a:lnTo>
                  <a:pt x="490422" y="3137998"/>
                </a:lnTo>
                <a:lnTo>
                  <a:pt x="481059" y="3101714"/>
                </a:lnTo>
                <a:lnTo>
                  <a:pt x="471695" y="3066600"/>
                </a:lnTo>
                <a:lnTo>
                  <a:pt x="461161" y="3031486"/>
                </a:lnTo>
                <a:lnTo>
                  <a:pt x="449456" y="2997543"/>
                </a:lnTo>
                <a:lnTo>
                  <a:pt x="435411" y="2965941"/>
                </a:lnTo>
                <a:lnTo>
                  <a:pt x="419024" y="2936679"/>
                </a:lnTo>
                <a:lnTo>
                  <a:pt x="397956" y="2910929"/>
                </a:lnTo>
                <a:lnTo>
                  <a:pt x="374547" y="2884009"/>
                </a:lnTo>
                <a:lnTo>
                  <a:pt x="347626" y="2860599"/>
                </a:lnTo>
                <a:lnTo>
                  <a:pt x="318365" y="2838361"/>
                </a:lnTo>
                <a:lnTo>
                  <a:pt x="289103" y="2816122"/>
                </a:lnTo>
                <a:lnTo>
                  <a:pt x="259842" y="2793883"/>
                </a:lnTo>
                <a:lnTo>
                  <a:pt x="231751" y="2771645"/>
                </a:lnTo>
                <a:lnTo>
                  <a:pt x="204830" y="2747065"/>
                </a:lnTo>
                <a:lnTo>
                  <a:pt x="181421" y="2722485"/>
                </a:lnTo>
                <a:lnTo>
                  <a:pt x="161523" y="2694394"/>
                </a:lnTo>
                <a:lnTo>
                  <a:pt x="146308" y="2665133"/>
                </a:lnTo>
                <a:lnTo>
                  <a:pt x="135773" y="2630019"/>
                </a:lnTo>
                <a:lnTo>
                  <a:pt x="131092" y="2593735"/>
                </a:lnTo>
                <a:lnTo>
                  <a:pt x="129921" y="2556280"/>
                </a:lnTo>
                <a:lnTo>
                  <a:pt x="133432" y="2516485"/>
                </a:lnTo>
                <a:lnTo>
                  <a:pt x="138114" y="2476689"/>
                </a:lnTo>
                <a:lnTo>
                  <a:pt x="143967" y="2436894"/>
                </a:lnTo>
                <a:lnTo>
                  <a:pt x="148648" y="2397098"/>
                </a:lnTo>
                <a:lnTo>
                  <a:pt x="150989" y="2357302"/>
                </a:lnTo>
                <a:lnTo>
                  <a:pt x="150989" y="2318677"/>
                </a:lnTo>
                <a:lnTo>
                  <a:pt x="146308" y="2282393"/>
                </a:lnTo>
                <a:lnTo>
                  <a:pt x="136944" y="2246109"/>
                </a:lnTo>
                <a:lnTo>
                  <a:pt x="122898" y="2212166"/>
                </a:lnTo>
                <a:lnTo>
                  <a:pt x="105341" y="2177052"/>
                </a:lnTo>
                <a:lnTo>
                  <a:pt x="85444" y="2141938"/>
                </a:lnTo>
                <a:lnTo>
                  <a:pt x="64375" y="2106824"/>
                </a:lnTo>
                <a:lnTo>
                  <a:pt x="44478" y="2072881"/>
                </a:lnTo>
                <a:lnTo>
                  <a:pt x="26921" y="2036597"/>
                </a:lnTo>
                <a:lnTo>
                  <a:pt x="12875" y="2001483"/>
                </a:lnTo>
                <a:lnTo>
                  <a:pt x="3512" y="1965199"/>
                </a:lnTo>
                <a:lnTo>
                  <a:pt x="0" y="1927744"/>
                </a:lnTo>
                <a:lnTo>
                  <a:pt x="3512" y="1890290"/>
                </a:lnTo>
                <a:lnTo>
                  <a:pt x="12875" y="1854005"/>
                </a:lnTo>
                <a:lnTo>
                  <a:pt x="26921" y="1818892"/>
                </a:lnTo>
                <a:lnTo>
                  <a:pt x="44478" y="1782608"/>
                </a:lnTo>
                <a:lnTo>
                  <a:pt x="64375" y="1748664"/>
                </a:lnTo>
                <a:lnTo>
                  <a:pt x="85444" y="1713550"/>
                </a:lnTo>
                <a:lnTo>
                  <a:pt x="105341" y="1678437"/>
                </a:lnTo>
                <a:lnTo>
                  <a:pt x="122898" y="1643323"/>
                </a:lnTo>
                <a:lnTo>
                  <a:pt x="136944" y="1609380"/>
                </a:lnTo>
                <a:lnTo>
                  <a:pt x="146308" y="1573096"/>
                </a:lnTo>
                <a:lnTo>
                  <a:pt x="150989" y="1536811"/>
                </a:lnTo>
                <a:lnTo>
                  <a:pt x="150989" y="1498186"/>
                </a:lnTo>
                <a:lnTo>
                  <a:pt x="148648" y="1458391"/>
                </a:lnTo>
                <a:lnTo>
                  <a:pt x="143967" y="1418595"/>
                </a:lnTo>
                <a:lnTo>
                  <a:pt x="138114" y="1378799"/>
                </a:lnTo>
                <a:lnTo>
                  <a:pt x="133432" y="1339004"/>
                </a:lnTo>
                <a:lnTo>
                  <a:pt x="129921" y="1299208"/>
                </a:lnTo>
                <a:lnTo>
                  <a:pt x="131092" y="1261754"/>
                </a:lnTo>
                <a:lnTo>
                  <a:pt x="135773" y="1225469"/>
                </a:lnTo>
                <a:lnTo>
                  <a:pt x="146308" y="1190356"/>
                </a:lnTo>
                <a:lnTo>
                  <a:pt x="161523" y="1161094"/>
                </a:lnTo>
                <a:lnTo>
                  <a:pt x="181421" y="1133003"/>
                </a:lnTo>
                <a:lnTo>
                  <a:pt x="204830" y="1108424"/>
                </a:lnTo>
                <a:lnTo>
                  <a:pt x="231751" y="1083844"/>
                </a:lnTo>
                <a:lnTo>
                  <a:pt x="259842" y="1061605"/>
                </a:lnTo>
                <a:lnTo>
                  <a:pt x="289103" y="1039367"/>
                </a:lnTo>
                <a:lnTo>
                  <a:pt x="318365" y="1017128"/>
                </a:lnTo>
                <a:lnTo>
                  <a:pt x="347626" y="994889"/>
                </a:lnTo>
                <a:lnTo>
                  <a:pt x="374547" y="971480"/>
                </a:lnTo>
                <a:lnTo>
                  <a:pt x="397956" y="944560"/>
                </a:lnTo>
                <a:lnTo>
                  <a:pt x="419024" y="918809"/>
                </a:lnTo>
                <a:lnTo>
                  <a:pt x="435411" y="889548"/>
                </a:lnTo>
                <a:lnTo>
                  <a:pt x="449456" y="857946"/>
                </a:lnTo>
                <a:lnTo>
                  <a:pt x="461161" y="824002"/>
                </a:lnTo>
                <a:lnTo>
                  <a:pt x="471695" y="788889"/>
                </a:lnTo>
                <a:lnTo>
                  <a:pt x="481059" y="753775"/>
                </a:lnTo>
                <a:lnTo>
                  <a:pt x="490422" y="717491"/>
                </a:lnTo>
                <a:lnTo>
                  <a:pt x="500956" y="683547"/>
                </a:lnTo>
                <a:lnTo>
                  <a:pt x="512661" y="649604"/>
                </a:lnTo>
                <a:lnTo>
                  <a:pt x="526706" y="618002"/>
                </a:lnTo>
                <a:lnTo>
                  <a:pt x="544263" y="589911"/>
                </a:lnTo>
                <a:lnTo>
                  <a:pt x="565332" y="564161"/>
                </a:lnTo>
                <a:lnTo>
                  <a:pt x="591082" y="543092"/>
                </a:lnTo>
                <a:lnTo>
                  <a:pt x="619173" y="525535"/>
                </a:lnTo>
                <a:lnTo>
                  <a:pt x="650775" y="511490"/>
                </a:lnTo>
                <a:lnTo>
                  <a:pt x="684718" y="499785"/>
                </a:lnTo>
                <a:lnTo>
                  <a:pt x="718662" y="489251"/>
                </a:lnTo>
                <a:lnTo>
                  <a:pt x="754946" y="479888"/>
                </a:lnTo>
                <a:lnTo>
                  <a:pt x="790059" y="470524"/>
                </a:lnTo>
                <a:lnTo>
                  <a:pt x="825173" y="459990"/>
                </a:lnTo>
                <a:lnTo>
                  <a:pt x="859116" y="448285"/>
                </a:lnTo>
                <a:lnTo>
                  <a:pt x="890719" y="434240"/>
                </a:lnTo>
                <a:lnTo>
                  <a:pt x="919980" y="417853"/>
                </a:lnTo>
                <a:lnTo>
                  <a:pt x="945730" y="396785"/>
                </a:lnTo>
                <a:lnTo>
                  <a:pt x="972651" y="373376"/>
                </a:lnTo>
                <a:lnTo>
                  <a:pt x="996060" y="346455"/>
                </a:lnTo>
                <a:lnTo>
                  <a:pt x="1018299" y="318364"/>
                </a:lnTo>
                <a:lnTo>
                  <a:pt x="1040537" y="289103"/>
                </a:lnTo>
                <a:lnTo>
                  <a:pt x="1062776" y="259841"/>
                </a:lnTo>
                <a:lnTo>
                  <a:pt x="1085015" y="231750"/>
                </a:lnTo>
                <a:lnTo>
                  <a:pt x="1109594" y="204830"/>
                </a:lnTo>
                <a:lnTo>
                  <a:pt x="1134174" y="181421"/>
                </a:lnTo>
                <a:lnTo>
                  <a:pt x="1162265" y="161523"/>
                </a:lnTo>
                <a:lnTo>
                  <a:pt x="1191526" y="146307"/>
                </a:lnTo>
                <a:lnTo>
                  <a:pt x="1226640" y="135773"/>
                </a:lnTo>
                <a:lnTo>
                  <a:pt x="1262924" y="131091"/>
                </a:lnTo>
                <a:lnTo>
                  <a:pt x="1300379" y="129921"/>
                </a:lnTo>
                <a:lnTo>
                  <a:pt x="1340175" y="133432"/>
                </a:lnTo>
                <a:lnTo>
                  <a:pt x="1379970" y="138114"/>
                </a:lnTo>
                <a:lnTo>
                  <a:pt x="1419766" y="143966"/>
                </a:lnTo>
                <a:lnTo>
                  <a:pt x="1459561" y="148648"/>
                </a:lnTo>
                <a:lnTo>
                  <a:pt x="1499357" y="150989"/>
                </a:lnTo>
                <a:lnTo>
                  <a:pt x="1537982" y="150989"/>
                </a:lnTo>
                <a:lnTo>
                  <a:pt x="1574266" y="146307"/>
                </a:lnTo>
                <a:lnTo>
                  <a:pt x="1610550" y="136943"/>
                </a:lnTo>
                <a:lnTo>
                  <a:pt x="1645664" y="122898"/>
                </a:lnTo>
                <a:lnTo>
                  <a:pt x="1680778" y="104171"/>
                </a:lnTo>
                <a:lnTo>
                  <a:pt x="1715892" y="85443"/>
                </a:lnTo>
                <a:lnTo>
                  <a:pt x="1751005" y="64375"/>
                </a:lnTo>
                <a:lnTo>
                  <a:pt x="1784949" y="44477"/>
                </a:lnTo>
                <a:lnTo>
                  <a:pt x="1821233" y="26920"/>
                </a:lnTo>
                <a:lnTo>
                  <a:pt x="1856347" y="12875"/>
                </a:lnTo>
                <a:lnTo>
                  <a:pt x="1892631" y="3511"/>
                </a:lnTo>
                <a:close/>
              </a:path>
            </a:pathLst>
          </a:cu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rtlCol="0">
            <a:normAutofit/>
          </a:bodyPr>
          <a:lstStyle>
            <a:defPPr>
              <a:defRPr lang="de-DE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A06446C9-4B20-4997-8A13-DA95F5216252}" type="slidenum">
              <a:rPr lang="de-DE" smtClean="0"/>
              <a:pPr>
                <a:spcAft>
                  <a:spcPts val="600"/>
                </a:spcAft>
              </a:pPr>
              <a:t>14</a:t>
            </a:fld>
            <a:endParaRPr lang="de-DE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796297"/>
            <a:ext cx="10178322" cy="1078220"/>
          </a:xfrm>
        </p:spPr>
        <p:txBody>
          <a:bodyPr>
            <a:noAutofit/>
          </a:bodyPr>
          <a:lstStyle/>
          <a:p>
            <a:r>
              <a:rPr lang="sl-SI" sz="4000" dirty="0"/>
              <a:t>1.9 Dojenčki izgubijo razlikovanje med kontrasti, ki niso del njihovega jezika</a:t>
            </a:r>
            <a:endParaRPr lang="de-DE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rtlCol="0" anchor="ctr"/>
          <a:lstStyle>
            <a:defPPr>
              <a:defRPr lang="de-DE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6446C9-4B20-4997-8A13-DA95F5216252}" type="slidenum">
              <a:rPr lang="de-DE" smtClean="0"/>
              <a:pPr/>
              <a:t>15</a:t>
            </a:fld>
            <a:endParaRPr lang="de-D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26716" y="2936280"/>
            <a:ext cx="3401490" cy="26714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55454" y="5692371"/>
            <a:ext cx="2121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Werker</a:t>
            </a:r>
            <a:r>
              <a:rPr lang="en-US" dirty="0"/>
              <a:t> &amp; Tees, 1984</a:t>
            </a:r>
          </a:p>
        </p:txBody>
      </p:sp>
      <p:sp>
        <p:nvSpPr>
          <p:cNvPr id="7" name="Rectangle 6"/>
          <p:cNvSpPr/>
          <p:nvPr/>
        </p:nvSpPr>
        <p:spPr>
          <a:xfrm>
            <a:off x="5277796" y="2737716"/>
            <a:ext cx="60938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‘</a:t>
            </a:r>
            <a:r>
              <a:rPr lang="en-US" dirty="0"/>
              <a:t>Salish (</a:t>
            </a:r>
            <a:r>
              <a:rPr lang="sl-SI" dirty="0"/>
              <a:t>t</a:t>
            </a:r>
            <a:r>
              <a:rPr lang="en-US" dirty="0" err="1"/>
              <a:t>hompson</a:t>
            </a:r>
            <a:r>
              <a:rPr lang="en-US" dirty="0"/>
              <a:t>)</a:t>
            </a:r>
            <a:r>
              <a:rPr lang="sl-SI" dirty="0"/>
              <a:t>’ je jezik domorodcev v Britanski Kolumbiji.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Levi stolpci kažejo rezultate odraslih govorcev v primerjavi z otroci, ki se učijo angleško, in se nanašajo na kontraste v s</a:t>
            </a:r>
            <a:r>
              <a:rPr lang="en-US" dirty="0" err="1"/>
              <a:t>alish</a:t>
            </a:r>
            <a:r>
              <a:rPr lang="en-US" dirty="0"/>
              <a:t> (</a:t>
            </a:r>
            <a:r>
              <a:rPr lang="sl-SI" dirty="0"/>
              <a:t>t</a:t>
            </a:r>
            <a:r>
              <a:rPr lang="en-US" dirty="0" err="1"/>
              <a:t>hompson</a:t>
            </a:r>
            <a:r>
              <a:rPr lang="en-US" dirty="0"/>
              <a:t>).</a:t>
            </a: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Vsi odrasli govorci s</a:t>
            </a:r>
            <a:r>
              <a:rPr lang="en-US" dirty="0" err="1"/>
              <a:t>alish</a:t>
            </a:r>
            <a:r>
              <a:rPr lang="sl-SI" dirty="0"/>
              <a:t>a so lahko razlikovali kontrast, to je lahko naredilo malo odraslih govorcev angleščine, lahko pa je razlikovala večina otrokov, ki so se še učili angleško.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Ti rezultati so skladni z nekaterimi našimi teorijami, ki pravijo, </a:t>
            </a:r>
            <a:r>
              <a:rPr lang="sl-SI" dirty="0">
                <a:solidFill>
                  <a:srgbClr val="FF0000"/>
                </a:solidFill>
              </a:rPr>
              <a:t>da dojenčki poznajo veliko fonetičnih kontrastov.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hlinkClick r:id="rId3"/>
              </a:rPr>
              <a:t>https://en.wikipedia.org/wiki/IPA_pulmonic_consonant_chart_with_audio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796297"/>
            <a:ext cx="10178322" cy="1078220"/>
          </a:xfrm>
        </p:spPr>
        <p:txBody>
          <a:bodyPr>
            <a:noAutofit/>
          </a:bodyPr>
          <a:lstStyle/>
          <a:p>
            <a:r>
              <a:rPr lang="sl-SI" sz="4000" dirty="0"/>
              <a:t>1.9 Dojenčki izgubijo razlikovanje med kontrasti, ki niso del njihovega jezika</a:t>
            </a:r>
            <a:endParaRPr lang="de-DE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rtlCol="0" anchor="ctr"/>
          <a:lstStyle>
            <a:defPPr>
              <a:defRPr lang="de-DE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6446C9-4B20-4997-8A13-DA95F5216252}" type="slidenum">
              <a:rPr lang="de-DE" smtClean="0"/>
              <a:pPr/>
              <a:t>16</a:t>
            </a:fld>
            <a:endParaRPr lang="de-DE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65288" y="2284452"/>
            <a:ext cx="8790532" cy="45735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7927" y="4218597"/>
            <a:ext cx="24946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Upad zmožnosti razlikovanja (ne(domačega minimalnega para fonemov s starostjo – bolj natančno</a:t>
            </a:r>
          </a:p>
          <a:p>
            <a:endParaRPr lang="sl-SI" dirty="0"/>
          </a:p>
          <a:p>
            <a:r>
              <a:rPr lang="en-US" dirty="0" err="1"/>
              <a:t>Werker</a:t>
            </a:r>
            <a:r>
              <a:rPr lang="en-US" dirty="0"/>
              <a:t> &amp; Tees, 1984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095375"/>
            <a:ext cx="10058400" cy="1638397"/>
          </a:xfrm>
        </p:spPr>
        <p:txBody>
          <a:bodyPr>
            <a:normAutofit/>
          </a:bodyPr>
          <a:lstStyle/>
          <a:p>
            <a:r>
              <a:rPr lang="sl-SI" sz="4400" dirty="0"/>
              <a:t>1.10 Ljudje se lahko na novo naučijo razlike, ki niso del njihovega jezika</a:t>
            </a:r>
            <a:endParaRPr lang="de-DE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rtlCol="0" anchor="ctr"/>
          <a:lstStyle>
            <a:defPPr>
              <a:defRPr lang="de-DE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6446C9-4B20-4997-8A13-DA95F5216252}" type="slidenum">
              <a:rPr lang="de-DE" smtClean="0"/>
              <a:pPr/>
              <a:t>17</a:t>
            </a:fld>
            <a:endParaRPr lang="de-DE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47851" y="2476692"/>
            <a:ext cx="5517328" cy="35739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36014" y="2855333"/>
            <a:ext cx="457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b="1" dirty="0"/>
              <a:t>Kaj se torej zgodi z razlikami, ki jih zgubimo z zgodnjem otroštvu in otroštvu? So izginile zavedno?</a:t>
            </a:r>
          </a:p>
          <a:p>
            <a:r>
              <a:rPr lang="sl-SI" dirty="0"/>
              <a:t>Izkaže se, da ne. Ljudje se lahko ponovno naučijo razliko, kot pokažejo nekatere študije s treningom govorcev japonščine, da so razlikovali /l/ in /r/.</a:t>
            </a:r>
          </a:p>
          <a:p>
            <a:r>
              <a:rPr lang="sl-SI" dirty="0"/>
              <a:t>Kljub temu da so se govorci pred treningom zanašali na fonetični kontekst, so obstajali konteksti, v katerih so govorci komaj razlikovali med kategorijami pred treningom, vendar so po treningu dosegli rezultate nad 80 %.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1.1 zaznavanje barv</a:t>
            </a:r>
            <a:br>
              <a:rPr lang="sl-SI" dirty="0"/>
            </a:br>
            <a:r>
              <a:rPr lang="sl-SI" dirty="0"/>
              <a:t>test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rtlCol="0" anchor="ctr"/>
          <a:lstStyle>
            <a:defPPr>
              <a:defRPr lang="de-DE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6446C9-4B20-4997-8A13-DA95F5216252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5" name="Pravokotnik 4"/>
          <p:cNvSpPr/>
          <p:nvPr/>
        </p:nvSpPr>
        <p:spPr>
          <a:xfrm>
            <a:off x="1063752" y="2121408"/>
            <a:ext cx="10058400" cy="40507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65358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1.1 zaznavanje barv</a:t>
            </a:r>
            <a:br>
              <a:rPr lang="sl-SI" dirty="0"/>
            </a:br>
            <a:r>
              <a:rPr lang="sl-SI" dirty="0"/>
              <a:t>test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rtlCol="0" anchor="ctr"/>
          <a:lstStyle>
            <a:defPPr>
              <a:defRPr lang="de-DE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6446C9-4B20-4997-8A13-DA95F5216252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5" name="Pravokotnik 4"/>
          <p:cNvSpPr/>
          <p:nvPr/>
        </p:nvSpPr>
        <p:spPr>
          <a:xfrm>
            <a:off x="1063753" y="2121408"/>
            <a:ext cx="4645994" cy="40507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ravokotnik 5"/>
          <p:cNvSpPr/>
          <p:nvPr/>
        </p:nvSpPr>
        <p:spPr>
          <a:xfrm>
            <a:off x="5709746" y="2121408"/>
            <a:ext cx="5412406" cy="40507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68628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1.1 zaznavanje barv</a:t>
            </a:r>
            <a:br>
              <a:rPr lang="sl-SI" dirty="0"/>
            </a:br>
            <a:r>
              <a:rPr lang="sl-SI" dirty="0"/>
              <a:t>test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rtlCol="0" anchor="ctr"/>
          <a:lstStyle>
            <a:defPPr>
              <a:defRPr lang="de-DE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6446C9-4B20-4997-8A13-DA95F5216252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5" name="Pravokotnik 4"/>
          <p:cNvSpPr/>
          <p:nvPr/>
        </p:nvSpPr>
        <p:spPr>
          <a:xfrm>
            <a:off x="1063752" y="2121408"/>
            <a:ext cx="10058400" cy="405079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56103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1678" y="373055"/>
            <a:ext cx="10178322" cy="1492132"/>
          </a:xfrm>
        </p:spPr>
        <p:txBody>
          <a:bodyPr>
            <a:normAutofit/>
          </a:bodyPr>
          <a:lstStyle/>
          <a:p>
            <a:r>
              <a:rPr lang="sl-SI" dirty="0"/>
              <a:t>1.1 zaznavanje barv</a:t>
            </a:r>
            <a:br>
              <a:rPr lang="sl-SI" dirty="0"/>
            </a:br>
            <a:r>
              <a:rPr lang="sl-SI" dirty="0"/>
              <a:t>test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rtlCol="0" anchor="ctr"/>
          <a:lstStyle>
            <a:defPPr>
              <a:defRPr lang="de-DE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6446C9-4B20-4997-8A13-DA95F5216252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5" name="Pravokotnik 4"/>
          <p:cNvSpPr/>
          <p:nvPr/>
        </p:nvSpPr>
        <p:spPr>
          <a:xfrm>
            <a:off x="1063753" y="2093976"/>
            <a:ext cx="4645994" cy="40782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ravokotnik 5"/>
          <p:cNvSpPr/>
          <p:nvPr/>
        </p:nvSpPr>
        <p:spPr>
          <a:xfrm>
            <a:off x="5709746" y="2093975"/>
            <a:ext cx="5412406" cy="407822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41553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1.1 zaznavanje barv</a:t>
            </a:r>
            <a:br>
              <a:rPr lang="sl-SI" dirty="0"/>
            </a:br>
            <a:r>
              <a:rPr lang="sl-SI" dirty="0"/>
              <a:t>zaključek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dirty="0"/>
              <a:t>Običajno smo zmožni razločevati med eno in drugo barvo, med enim in drugim vonjem.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sl-SI" dirty="0"/>
          </a:p>
          <a:p>
            <a:endParaRPr lang="sl-SI" dirty="0"/>
          </a:p>
          <a:p>
            <a:endParaRPr lang="de-DE" dirty="0"/>
          </a:p>
          <a:p>
            <a:r>
              <a:rPr lang="sl-SI" dirty="0"/>
              <a:t>Ne drži za dojemanje govora!</a:t>
            </a:r>
            <a:endParaRPr lang="de-DE" dirty="0"/>
          </a:p>
          <a:p>
            <a:endParaRPr lang="de-DE" dirty="0"/>
          </a:p>
          <a:p>
            <a:pPr>
              <a:buNone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rtlCol="0" anchor="ctr"/>
          <a:lstStyle>
            <a:defPPr>
              <a:defRPr lang="de-DE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6446C9-4B20-4997-8A13-DA95F5216252}" type="slidenum">
              <a:rPr lang="de-DE" smtClean="0"/>
              <a:pPr/>
              <a:t>6</a:t>
            </a:fld>
            <a:endParaRPr lang="de-DE"/>
          </a:p>
        </p:txBody>
      </p:sp>
      <p:pic>
        <p:nvPicPr>
          <p:cNvPr id="35842" name="Picture 2" descr="http://creoleindc.typepad.com/.a/6a00d8341c5e0053ef013485a0554f970c-800w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1091" y="2705243"/>
            <a:ext cx="5292725" cy="275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1.2 </a:t>
            </a:r>
            <a:r>
              <a:rPr lang="sl-SI" dirty="0" err="1"/>
              <a:t>Kategorialno</a:t>
            </a:r>
            <a:r>
              <a:rPr lang="sl-SI" dirty="0"/>
              <a:t> dojemanje:</a:t>
            </a:r>
            <a:br>
              <a:rPr lang="sl-SI" dirty="0"/>
            </a:br>
            <a:r>
              <a:rPr lang="sl-SI" dirty="0" err="1"/>
              <a:t>vot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51678" y="2286001"/>
            <a:ext cx="10178322" cy="4057649"/>
          </a:xfrm>
        </p:spPr>
        <p:txBody>
          <a:bodyPr>
            <a:normAutofit/>
          </a:bodyPr>
          <a:lstStyle/>
          <a:p>
            <a:r>
              <a:rPr lang="sl-SI" sz="2400" dirty="0"/>
              <a:t>V govoru je naša naloga, da ugotovimo, ali je zvok </a:t>
            </a:r>
            <a:r>
              <a:rPr lang="en-US" sz="2400" dirty="0"/>
              <a:t>[p]</a:t>
            </a:r>
            <a:r>
              <a:rPr lang="sl-SI" sz="2400" dirty="0"/>
              <a:t> ali</a:t>
            </a:r>
            <a:r>
              <a:rPr lang="en-US" sz="2400" dirty="0"/>
              <a:t> [b], </a:t>
            </a:r>
            <a:r>
              <a:rPr lang="sl-SI" sz="2400" dirty="0"/>
              <a:t>in </a:t>
            </a:r>
            <a:r>
              <a:rPr lang="sl-SI" sz="2400" b="1" dirty="0"/>
              <a:t>ne</a:t>
            </a:r>
            <a:r>
              <a:rPr lang="en-US" sz="2400" dirty="0"/>
              <a:t> </a:t>
            </a:r>
            <a:r>
              <a:rPr lang="sl-SI" sz="2400" dirty="0"/>
              <a:t>ali je frekvenca ali jakost relativno visoka ali nizka. </a:t>
            </a:r>
            <a:endParaRPr lang="en-US" sz="2400" dirty="0"/>
          </a:p>
          <a:p>
            <a:r>
              <a:rPr lang="sl-SI" sz="2400" dirty="0"/>
              <a:t>Čas začetka </a:t>
            </a:r>
            <a:r>
              <a:rPr lang="sl-SI" sz="2400" dirty="0" err="1"/>
              <a:t>zvenečnosti</a:t>
            </a:r>
            <a:r>
              <a:rPr lang="sl-SI" sz="2400" dirty="0"/>
              <a:t> (v</a:t>
            </a:r>
            <a:r>
              <a:rPr lang="de-DE" sz="2400" dirty="0"/>
              <a:t>oice onset time</a:t>
            </a:r>
            <a:r>
              <a:rPr lang="sl-SI" sz="2400" dirty="0"/>
              <a:t>,</a:t>
            </a:r>
            <a:r>
              <a:rPr lang="de-DE" sz="2400" dirty="0"/>
              <a:t> VOT): </a:t>
            </a:r>
            <a:r>
              <a:rPr lang="sl-SI" sz="2400" dirty="0"/>
              <a:t>dolžina časa, ki mine med izpustom glasu iz ust in točko, ko začnejo glasilke vibrirati.</a:t>
            </a:r>
          </a:p>
          <a:p>
            <a:r>
              <a:rPr lang="sl-SI" sz="2400" dirty="0"/>
              <a:t>Pri zvenečih glasovih se vibriranje zgodi takoj, pri nezvenečih glasovih pa se pojavi šele s samostalnikom.</a:t>
            </a:r>
            <a:endParaRPr lang="en-US" sz="2400" dirty="0"/>
          </a:p>
          <a:p>
            <a:r>
              <a:rPr lang="sl-SI" sz="2400" dirty="0"/>
              <a:t>Edina razlika med [</a:t>
            </a:r>
            <a:r>
              <a:rPr lang="de-DE" sz="2400" dirty="0"/>
              <a:t>b</a:t>
            </a:r>
            <a:r>
              <a:rPr lang="sl-SI" sz="2400" dirty="0"/>
              <a:t>] in [p] je dolžina VOT: zvok z VOT dolžino 0 </a:t>
            </a:r>
            <a:r>
              <a:rPr lang="sl-SI" sz="2400" dirty="0" err="1"/>
              <a:t>msec</a:t>
            </a:r>
            <a:r>
              <a:rPr lang="sl-SI" sz="2400" dirty="0"/>
              <a:t> je dojet kot [</a:t>
            </a:r>
            <a:r>
              <a:rPr lang="sl-SI" sz="2400" dirty="0" err="1"/>
              <a:t>ba</a:t>
            </a:r>
            <a:r>
              <a:rPr lang="sl-SI" sz="2400" dirty="0"/>
              <a:t>]; isti zvok z  dolžino VOT </a:t>
            </a:r>
            <a:r>
              <a:rPr lang="sl-SI" sz="2400" dirty="0">
                <a:solidFill>
                  <a:srgbClr val="FF0000"/>
                </a:solidFill>
              </a:rPr>
              <a:t>40 ms </a:t>
            </a:r>
            <a:r>
              <a:rPr lang="sl-SI" sz="2400" dirty="0"/>
              <a:t>je dojet kot [pa]!</a:t>
            </a:r>
            <a:endParaRPr lang="de-DE" sz="2400" dirty="0"/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rtlCol="0" anchor="ctr"/>
          <a:lstStyle>
            <a:defPPr>
              <a:defRPr lang="de-DE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6446C9-4B20-4997-8A13-DA95F5216252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4" name="Freeform 6">
            <a:extLst>
              <a:ext uri="{FF2B5EF4-FFF2-40B4-BE49-F238E27FC236}">
                <a16:creationId xmlns:a16="http://schemas.microsoft.com/office/drawing/2014/main" id="{B217C2AD-51B4-40CE-A71F-F5D3F846D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41995" name="Rectangle 78">
            <a:extLst>
              <a:ext uri="{FF2B5EF4-FFF2-40B4-BE49-F238E27FC236}">
                <a16:creationId xmlns:a16="http://schemas.microsoft.com/office/drawing/2014/main" id="{6F1BF92E-23CF-4BFE-9E1F-C359BACFA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41996" name="Rectangle 80">
            <a:extLst>
              <a:ext uri="{FF2B5EF4-FFF2-40B4-BE49-F238E27FC236}">
                <a16:creationId xmlns:a16="http://schemas.microsoft.com/office/drawing/2014/main" id="{33DFEFC0-99B4-4D27-9168-1B2F659A3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1997" name="Freeform: Shape 82">
            <a:extLst>
              <a:ext uri="{FF2B5EF4-FFF2-40B4-BE49-F238E27FC236}">
                <a16:creationId xmlns:a16="http://schemas.microsoft.com/office/drawing/2014/main" id="{A2C20081-2005-4B05-BEA4-EB8D4C90A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070708"/>
            <a:ext cx="12192000" cy="1787292"/>
          </a:xfrm>
          <a:custGeom>
            <a:avLst/>
            <a:gdLst>
              <a:gd name="connsiteX0" fmla="*/ 619389 w 12192000"/>
              <a:gd name="connsiteY0" fmla="*/ 0 h 1787292"/>
              <a:gd name="connsiteX1" fmla="*/ 687652 w 12192000"/>
              <a:gd name="connsiteY1" fmla="*/ 3175 h 1787292"/>
              <a:gd name="connsiteX2" fmla="*/ 747977 w 12192000"/>
              <a:gd name="connsiteY2" fmla="*/ 9525 h 1787292"/>
              <a:gd name="connsiteX3" fmla="*/ 800364 w 12192000"/>
              <a:gd name="connsiteY3" fmla="*/ 20637 h 1787292"/>
              <a:gd name="connsiteX4" fmla="*/ 846402 w 12192000"/>
              <a:gd name="connsiteY4" fmla="*/ 36512 h 1787292"/>
              <a:gd name="connsiteX5" fmla="*/ 887677 w 12192000"/>
              <a:gd name="connsiteY5" fmla="*/ 52387 h 1787292"/>
              <a:gd name="connsiteX6" fmla="*/ 924189 w 12192000"/>
              <a:gd name="connsiteY6" fmla="*/ 68262 h 1787292"/>
              <a:gd name="connsiteX7" fmla="*/ 962289 w 12192000"/>
              <a:gd name="connsiteY7" fmla="*/ 87312 h 1787292"/>
              <a:gd name="connsiteX8" fmla="*/ 1000389 w 12192000"/>
              <a:gd name="connsiteY8" fmla="*/ 106362 h 1787292"/>
              <a:gd name="connsiteX9" fmla="*/ 1036902 w 12192000"/>
              <a:gd name="connsiteY9" fmla="*/ 125412 h 1787292"/>
              <a:gd name="connsiteX10" fmla="*/ 1078177 w 12192000"/>
              <a:gd name="connsiteY10" fmla="*/ 141287 h 1787292"/>
              <a:gd name="connsiteX11" fmla="*/ 1124214 w 12192000"/>
              <a:gd name="connsiteY11" fmla="*/ 155575 h 1787292"/>
              <a:gd name="connsiteX12" fmla="*/ 1176602 w 12192000"/>
              <a:gd name="connsiteY12" fmla="*/ 166687 h 1787292"/>
              <a:gd name="connsiteX13" fmla="*/ 1236927 w 12192000"/>
              <a:gd name="connsiteY13" fmla="*/ 174625 h 1787292"/>
              <a:gd name="connsiteX14" fmla="*/ 1305189 w 12192000"/>
              <a:gd name="connsiteY14" fmla="*/ 176212 h 1787292"/>
              <a:gd name="connsiteX15" fmla="*/ 1373452 w 12192000"/>
              <a:gd name="connsiteY15" fmla="*/ 174625 h 1787292"/>
              <a:gd name="connsiteX16" fmla="*/ 1433777 w 12192000"/>
              <a:gd name="connsiteY16" fmla="*/ 166687 h 1787292"/>
              <a:gd name="connsiteX17" fmla="*/ 1486164 w 12192000"/>
              <a:gd name="connsiteY17" fmla="*/ 155575 h 1787292"/>
              <a:gd name="connsiteX18" fmla="*/ 1532202 w 12192000"/>
              <a:gd name="connsiteY18" fmla="*/ 141287 h 1787292"/>
              <a:gd name="connsiteX19" fmla="*/ 1573477 w 12192000"/>
              <a:gd name="connsiteY19" fmla="*/ 125412 h 1787292"/>
              <a:gd name="connsiteX20" fmla="*/ 1609989 w 12192000"/>
              <a:gd name="connsiteY20" fmla="*/ 106362 h 1787292"/>
              <a:gd name="connsiteX21" fmla="*/ 1648089 w 12192000"/>
              <a:gd name="connsiteY21" fmla="*/ 87312 h 1787292"/>
              <a:gd name="connsiteX22" fmla="*/ 1686189 w 12192000"/>
              <a:gd name="connsiteY22" fmla="*/ 68262 h 1787292"/>
              <a:gd name="connsiteX23" fmla="*/ 1722702 w 12192000"/>
              <a:gd name="connsiteY23" fmla="*/ 52387 h 1787292"/>
              <a:gd name="connsiteX24" fmla="*/ 1763977 w 12192000"/>
              <a:gd name="connsiteY24" fmla="*/ 36512 h 1787292"/>
              <a:gd name="connsiteX25" fmla="*/ 1810014 w 12192000"/>
              <a:gd name="connsiteY25" fmla="*/ 20637 h 1787292"/>
              <a:gd name="connsiteX26" fmla="*/ 1862402 w 12192000"/>
              <a:gd name="connsiteY26" fmla="*/ 9525 h 1787292"/>
              <a:gd name="connsiteX27" fmla="*/ 1922727 w 12192000"/>
              <a:gd name="connsiteY27" fmla="*/ 3175 h 1787292"/>
              <a:gd name="connsiteX28" fmla="*/ 1990989 w 12192000"/>
              <a:gd name="connsiteY28" fmla="*/ 0 h 1787292"/>
              <a:gd name="connsiteX29" fmla="*/ 2059252 w 12192000"/>
              <a:gd name="connsiteY29" fmla="*/ 3175 h 1787292"/>
              <a:gd name="connsiteX30" fmla="*/ 2119577 w 12192000"/>
              <a:gd name="connsiteY30" fmla="*/ 9525 h 1787292"/>
              <a:gd name="connsiteX31" fmla="*/ 2171964 w 12192000"/>
              <a:gd name="connsiteY31" fmla="*/ 20637 h 1787292"/>
              <a:gd name="connsiteX32" fmla="*/ 2218002 w 12192000"/>
              <a:gd name="connsiteY32" fmla="*/ 36512 h 1787292"/>
              <a:gd name="connsiteX33" fmla="*/ 2259277 w 12192000"/>
              <a:gd name="connsiteY33" fmla="*/ 52387 h 1787292"/>
              <a:gd name="connsiteX34" fmla="*/ 2295789 w 12192000"/>
              <a:gd name="connsiteY34" fmla="*/ 68262 h 1787292"/>
              <a:gd name="connsiteX35" fmla="*/ 2333889 w 12192000"/>
              <a:gd name="connsiteY35" fmla="*/ 87312 h 1787292"/>
              <a:gd name="connsiteX36" fmla="*/ 2371989 w 12192000"/>
              <a:gd name="connsiteY36" fmla="*/ 106362 h 1787292"/>
              <a:gd name="connsiteX37" fmla="*/ 2408502 w 12192000"/>
              <a:gd name="connsiteY37" fmla="*/ 125412 h 1787292"/>
              <a:gd name="connsiteX38" fmla="*/ 2449777 w 12192000"/>
              <a:gd name="connsiteY38" fmla="*/ 141287 h 1787292"/>
              <a:gd name="connsiteX39" fmla="*/ 2495814 w 12192000"/>
              <a:gd name="connsiteY39" fmla="*/ 155575 h 1787292"/>
              <a:gd name="connsiteX40" fmla="*/ 2548202 w 12192000"/>
              <a:gd name="connsiteY40" fmla="*/ 166687 h 1787292"/>
              <a:gd name="connsiteX41" fmla="*/ 2608527 w 12192000"/>
              <a:gd name="connsiteY41" fmla="*/ 174625 h 1787292"/>
              <a:gd name="connsiteX42" fmla="*/ 2676789 w 12192000"/>
              <a:gd name="connsiteY42" fmla="*/ 176212 h 1787292"/>
              <a:gd name="connsiteX43" fmla="*/ 2745052 w 12192000"/>
              <a:gd name="connsiteY43" fmla="*/ 174625 h 1787292"/>
              <a:gd name="connsiteX44" fmla="*/ 2805377 w 12192000"/>
              <a:gd name="connsiteY44" fmla="*/ 166687 h 1787292"/>
              <a:gd name="connsiteX45" fmla="*/ 2857764 w 12192000"/>
              <a:gd name="connsiteY45" fmla="*/ 155575 h 1787292"/>
              <a:gd name="connsiteX46" fmla="*/ 2903802 w 12192000"/>
              <a:gd name="connsiteY46" fmla="*/ 141287 h 1787292"/>
              <a:gd name="connsiteX47" fmla="*/ 2945077 w 12192000"/>
              <a:gd name="connsiteY47" fmla="*/ 125412 h 1787292"/>
              <a:gd name="connsiteX48" fmla="*/ 2981589 w 12192000"/>
              <a:gd name="connsiteY48" fmla="*/ 106362 h 1787292"/>
              <a:gd name="connsiteX49" fmla="*/ 3019689 w 12192000"/>
              <a:gd name="connsiteY49" fmla="*/ 87312 h 1787292"/>
              <a:gd name="connsiteX50" fmla="*/ 3057789 w 12192000"/>
              <a:gd name="connsiteY50" fmla="*/ 68262 h 1787292"/>
              <a:gd name="connsiteX51" fmla="*/ 3094302 w 12192000"/>
              <a:gd name="connsiteY51" fmla="*/ 52387 h 1787292"/>
              <a:gd name="connsiteX52" fmla="*/ 3135577 w 12192000"/>
              <a:gd name="connsiteY52" fmla="*/ 36512 h 1787292"/>
              <a:gd name="connsiteX53" fmla="*/ 3181614 w 12192000"/>
              <a:gd name="connsiteY53" fmla="*/ 20637 h 1787292"/>
              <a:gd name="connsiteX54" fmla="*/ 3234002 w 12192000"/>
              <a:gd name="connsiteY54" fmla="*/ 9525 h 1787292"/>
              <a:gd name="connsiteX55" fmla="*/ 3294327 w 12192000"/>
              <a:gd name="connsiteY55" fmla="*/ 3175 h 1787292"/>
              <a:gd name="connsiteX56" fmla="*/ 3361002 w 12192000"/>
              <a:gd name="connsiteY56" fmla="*/ 0 h 1787292"/>
              <a:gd name="connsiteX57" fmla="*/ 3430852 w 12192000"/>
              <a:gd name="connsiteY57" fmla="*/ 3175 h 1787292"/>
              <a:gd name="connsiteX58" fmla="*/ 3491177 w 12192000"/>
              <a:gd name="connsiteY58" fmla="*/ 9525 h 1787292"/>
              <a:gd name="connsiteX59" fmla="*/ 3543564 w 12192000"/>
              <a:gd name="connsiteY59" fmla="*/ 20637 h 1787292"/>
              <a:gd name="connsiteX60" fmla="*/ 3589602 w 12192000"/>
              <a:gd name="connsiteY60" fmla="*/ 36512 h 1787292"/>
              <a:gd name="connsiteX61" fmla="*/ 3630877 w 12192000"/>
              <a:gd name="connsiteY61" fmla="*/ 52387 h 1787292"/>
              <a:gd name="connsiteX62" fmla="*/ 3667389 w 12192000"/>
              <a:gd name="connsiteY62" fmla="*/ 68262 h 1787292"/>
              <a:gd name="connsiteX63" fmla="*/ 3705489 w 12192000"/>
              <a:gd name="connsiteY63" fmla="*/ 87312 h 1787292"/>
              <a:gd name="connsiteX64" fmla="*/ 3743589 w 12192000"/>
              <a:gd name="connsiteY64" fmla="*/ 106362 h 1787292"/>
              <a:gd name="connsiteX65" fmla="*/ 3780102 w 12192000"/>
              <a:gd name="connsiteY65" fmla="*/ 125412 h 1787292"/>
              <a:gd name="connsiteX66" fmla="*/ 3821377 w 12192000"/>
              <a:gd name="connsiteY66" fmla="*/ 141287 h 1787292"/>
              <a:gd name="connsiteX67" fmla="*/ 3867414 w 12192000"/>
              <a:gd name="connsiteY67" fmla="*/ 155575 h 1787292"/>
              <a:gd name="connsiteX68" fmla="*/ 3919802 w 12192000"/>
              <a:gd name="connsiteY68" fmla="*/ 166687 h 1787292"/>
              <a:gd name="connsiteX69" fmla="*/ 3980127 w 12192000"/>
              <a:gd name="connsiteY69" fmla="*/ 174625 h 1787292"/>
              <a:gd name="connsiteX70" fmla="*/ 4048389 w 12192000"/>
              <a:gd name="connsiteY70" fmla="*/ 176212 h 1787292"/>
              <a:gd name="connsiteX71" fmla="*/ 4116652 w 12192000"/>
              <a:gd name="connsiteY71" fmla="*/ 174625 h 1787292"/>
              <a:gd name="connsiteX72" fmla="*/ 4176977 w 12192000"/>
              <a:gd name="connsiteY72" fmla="*/ 166687 h 1787292"/>
              <a:gd name="connsiteX73" fmla="*/ 4229364 w 12192000"/>
              <a:gd name="connsiteY73" fmla="*/ 155575 h 1787292"/>
              <a:gd name="connsiteX74" fmla="*/ 4275402 w 12192000"/>
              <a:gd name="connsiteY74" fmla="*/ 141287 h 1787292"/>
              <a:gd name="connsiteX75" fmla="*/ 4316677 w 12192000"/>
              <a:gd name="connsiteY75" fmla="*/ 125412 h 1787292"/>
              <a:gd name="connsiteX76" fmla="*/ 4353189 w 12192000"/>
              <a:gd name="connsiteY76" fmla="*/ 106362 h 1787292"/>
              <a:gd name="connsiteX77" fmla="*/ 4429389 w 12192000"/>
              <a:gd name="connsiteY77" fmla="*/ 68262 h 1787292"/>
              <a:gd name="connsiteX78" fmla="*/ 4465902 w 12192000"/>
              <a:gd name="connsiteY78" fmla="*/ 52387 h 1787292"/>
              <a:gd name="connsiteX79" fmla="*/ 4507177 w 12192000"/>
              <a:gd name="connsiteY79" fmla="*/ 36512 h 1787292"/>
              <a:gd name="connsiteX80" fmla="*/ 4553214 w 12192000"/>
              <a:gd name="connsiteY80" fmla="*/ 20637 h 1787292"/>
              <a:gd name="connsiteX81" fmla="*/ 4605602 w 12192000"/>
              <a:gd name="connsiteY81" fmla="*/ 9525 h 1787292"/>
              <a:gd name="connsiteX82" fmla="*/ 4665928 w 12192000"/>
              <a:gd name="connsiteY82" fmla="*/ 3175 h 1787292"/>
              <a:gd name="connsiteX83" fmla="*/ 4734189 w 12192000"/>
              <a:gd name="connsiteY83" fmla="*/ 0 h 1787292"/>
              <a:gd name="connsiteX84" fmla="*/ 4802453 w 12192000"/>
              <a:gd name="connsiteY84" fmla="*/ 3175 h 1787292"/>
              <a:gd name="connsiteX85" fmla="*/ 4862777 w 12192000"/>
              <a:gd name="connsiteY85" fmla="*/ 9525 h 1787292"/>
              <a:gd name="connsiteX86" fmla="*/ 4915165 w 12192000"/>
              <a:gd name="connsiteY86" fmla="*/ 20637 h 1787292"/>
              <a:gd name="connsiteX87" fmla="*/ 4961201 w 12192000"/>
              <a:gd name="connsiteY87" fmla="*/ 36512 h 1787292"/>
              <a:gd name="connsiteX88" fmla="*/ 5002476 w 12192000"/>
              <a:gd name="connsiteY88" fmla="*/ 52387 h 1787292"/>
              <a:gd name="connsiteX89" fmla="*/ 5038989 w 12192000"/>
              <a:gd name="connsiteY89" fmla="*/ 68262 h 1787292"/>
              <a:gd name="connsiteX90" fmla="*/ 5077089 w 12192000"/>
              <a:gd name="connsiteY90" fmla="*/ 87312 h 1787292"/>
              <a:gd name="connsiteX91" fmla="*/ 5115189 w 12192000"/>
              <a:gd name="connsiteY91" fmla="*/ 106362 h 1787292"/>
              <a:gd name="connsiteX92" fmla="*/ 5151701 w 12192000"/>
              <a:gd name="connsiteY92" fmla="*/ 125412 h 1787292"/>
              <a:gd name="connsiteX93" fmla="*/ 5192976 w 12192000"/>
              <a:gd name="connsiteY93" fmla="*/ 141287 h 1787292"/>
              <a:gd name="connsiteX94" fmla="*/ 5239014 w 12192000"/>
              <a:gd name="connsiteY94" fmla="*/ 155575 h 1787292"/>
              <a:gd name="connsiteX95" fmla="*/ 5291401 w 12192000"/>
              <a:gd name="connsiteY95" fmla="*/ 166687 h 1787292"/>
              <a:gd name="connsiteX96" fmla="*/ 5351727 w 12192000"/>
              <a:gd name="connsiteY96" fmla="*/ 174625 h 1787292"/>
              <a:gd name="connsiteX97" fmla="*/ 5410199 w 12192000"/>
              <a:gd name="connsiteY97" fmla="*/ 175985 h 1787292"/>
              <a:gd name="connsiteX98" fmla="*/ 5468671 w 12192000"/>
              <a:gd name="connsiteY98" fmla="*/ 174625 h 1787292"/>
              <a:gd name="connsiteX99" fmla="*/ 5528996 w 12192000"/>
              <a:gd name="connsiteY99" fmla="*/ 166687 h 1787292"/>
              <a:gd name="connsiteX100" fmla="*/ 5581383 w 12192000"/>
              <a:gd name="connsiteY100" fmla="*/ 155575 h 1787292"/>
              <a:gd name="connsiteX101" fmla="*/ 5627421 w 12192000"/>
              <a:gd name="connsiteY101" fmla="*/ 141287 h 1787292"/>
              <a:gd name="connsiteX102" fmla="*/ 5668696 w 12192000"/>
              <a:gd name="connsiteY102" fmla="*/ 125412 h 1787292"/>
              <a:gd name="connsiteX103" fmla="*/ 5705209 w 12192000"/>
              <a:gd name="connsiteY103" fmla="*/ 106362 h 1787292"/>
              <a:gd name="connsiteX104" fmla="*/ 5743308 w 12192000"/>
              <a:gd name="connsiteY104" fmla="*/ 87312 h 1787292"/>
              <a:gd name="connsiteX105" fmla="*/ 5781408 w 12192000"/>
              <a:gd name="connsiteY105" fmla="*/ 68262 h 1787292"/>
              <a:gd name="connsiteX106" fmla="*/ 5817921 w 12192000"/>
              <a:gd name="connsiteY106" fmla="*/ 52387 h 1787292"/>
              <a:gd name="connsiteX107" fmla="*/ 5859196 w 12192000"/>
              <a:gd name="connsiteY107" fmla="*/ 36512 h 1787292"/>
              <a:gd name="connsiteX108" fmla="*/ 5905234 w 12192000"/>
              <a:gd name="connsiteY108" fmla="*/ 20637 h 1787292"/>
              <a:gd name="connsiteX109" fmla="*/ 5957621 w 12192000"/>
              <a:gd name="connsiteY109" fmla="*/ 9525 h 1787292"/>
              <a:gd name="connsiteX110" fmla="*/ 6017947 w 12192000"/>
              <a:gd name="connsiteY110" fmla="*/ 3175 h 1787292"/>
              <a:gd name="connsiteX111" fmla="*/ 6086208 w 12192000"/>
              <a:gd name="connsiteY111" fmla="*/ 0 h 1787292"/>
              <a:gd name="connsiteX112" fmla="*/ 6095999 w 12192000"/>
              <a:gd name="connsiteY112" fmla="*/ 455 h 1787292"/>
              <a:gd name="connsiteX113" fmla="*/ 6105789 w 12192000"/>
              <a:gd name="connsiteY113" fmla="*/ 0 h 1787292"/>
              <a:gd name="connsiteX114" fmla="*/ 6174052 w 12192000"/>
              <a:gd name="connsiteY114" fmla="*/ 3175 h 1787292"/>
              <a:gd name="connsiteX115" fmla="*/ 6234377 w 12192000"/>
              <a:gd name="connsiteY115" fmla="*/ 9525 h 1787292"/>
              <a:gd name="connsiteX116" fmla="*/ 6286764 w 12192000"/>
              <a:gd name="connsiteY116" fmla="*/ 20637 h 1787292"/>
              <a:gd name="connsiteX117" fmla="*/ 6332802 w 12192000"/>
              <a:gd name="connsiteY117" fmla="*/ 36512 h 1787292"/>
              <a:gd name="connsiteX118" fmla="*/ 6374077 w 12192000"/>
              <a:gd name="connsiteY118" fmla="*/ 52387 h 1787292"/>
              <a:gd name="connsiteX119" fmla="*/ 6410589 w 12192000"/>
              <a:gd name="connsiteY119" fmla="*/ 68262 h 1787292"/>
              <a:gd name="connsiteX120" fmla="*/ 6448689 w 12192000"/>
              <a:gd name="connsiteY120" fmla="*/ 87312 h 1787292"/>
              <a:gd name="connsiteX121" fmla="*/ 6486789 w 12192000"/>
              <a:gd name="connsiteY121" fmla="*/ 106362 h 1787292"/>
              <a:gd name="connsiteX122" fmla="*/ 6523302 w 12192000"/>
              <a:gd name="connsiteY122" fmla="*/ 125412 h 1787292"/>
              <a:gd name="connsiteX123" fmla="*/ 6564577 w 12192000"/>
              <a:gd name="connsiteY123" fmla="*/ 141287 h 1787292"/>
              <a:gd name="connsiteX124" fmla="*/ 6610614 w 12192000"/>
              <a:gd name="connsiteY124" fmla="*/ 155575 h 1787292"/>
              <a:gd name="connsiteX125" fmla="*/ 6663002 w 12192000"/>
              <a:gd name="connsiteY125" fmla="*/ 166687 h 1787292"/>
              <a:gd name="connsiteX126" fmla="*/ 6723327 w 12192000"/>
              <a:gd name="connsiteY126" fmla="*/ 174625 h 1787292"/>
              <a:gd name="connsiteX127" fmla="*/ 6781799 w 12192000"/>
              <a:gd name="connsiteY127" fmla="*/ 175985 h 1787292"/>
              <a:gd name="connsiteX128" fmla="*/ 6840271 w 12192000"/>
              <a:gd name="connsiteY128" fmla="*/ 174625 h 1787292"/>
              <a:gd name="connsiteX129" fmla="*/ 6900596 w 12192000"/>
              <a:gd name="connsiteY129" fmla="*/ 166687 h 1787292"/>
              <a:gd name="connsiteX130" fmla="*/ 6952983 w 12192000"/>
              <a:gd name="connsiteY130" fmla="*/ 155575 h 1787292"/>
              <a:gd name="connsiteX131" fmla="*/ 6999021 w 12192000"/>
              <a:gd name="connsiteY131" fmla="*/ 141287 h 1787292"/>
              <a:gd name="connsiteX132" fmla="*/ 7040296 w 12192000"/>
              <a:gd name="connsiteY132" fmla="*/ 125412 h 1787292"/>
              <a:gd name="connsiteX133" fmla="*/ 7076808 w 12192000"/>
              <a:gd name="connsiteY133" fmla="*/ 106362 h 1787292"/>
              <a:gd name="connsiteX134" fmla="*/ 7114908 w 12192000"/>
              <a:gd name="connsiteY134" fmla="*/ 87312 h 1787292"/>
              <a:gd name="connsiteX135" fmla="*/ 7153008 w 12192000"/>
              <a:gd name="connsiteY135" fmla="*/ 68262 h 1787292"/>
              <a:gd name="connsiteX136" fmla="*/ 7189521 w 12192000"/>
              <a:gd name="connsiteY136" fmla="*/ 52387 h 1787292"/>
              <a:gd name="connsiteX137" fmla="*/ 7230796 w 12192000"/>
              <a:gd name="connsiteY137" fmla="*/ 36512 h 1787292"/>
              <a:gd name="connsiteX138" fmla="*/ 7276833 w 12192000"/>
              <a:gd name="connsiteY138" fmla="*/ 20637 h 1787292"/>
              <a:gd name="connsiteX139" fmla="*/ 7329221 w 12192000"/>
              <a:gd name="connsiteY139" fmla="*/ 9525 h 1787292"/>
              <a:gd name="connsiteX140" fmla="*/ 7389546 w 12192000"/>
              <a:gd name="connsiteY140" fmla="*/ 3175 h 1787292"/>
              <a:gd name="connsiteX141" fmla="*/ 7457808 w 12192000"/>
              <a:gd name="connsiteY141" fmla="*/ 0 h 1787292"/>
              <a:gd name="connsiteX142" fmla="*/ 7526071 w 12192000"/>
              <a:gd name="connsiteY142" fmla="*/ 3175 h 1787292"/>
              <a:gd name="connsiteX143" fmla="*/ 7586396 w 12192000"/>
              <a:gd name="connsiteY143" fmla="*/ 9525 h 1787292"/>
              <a:gd name="connsiteX144" fmla="*/ 7638783 w 12192000"/>
              <a:gd name="connsiteY144" fmla="*/ 20637 h 1787292"/>
              <a:gd name="connsiteX145" fmla="*/ 7684821 w 12192000"/>
              <a:gd name="connsiteY145" fmla="*/ 36512 h 1787292"/>
              <a:gd name="connsiteX146" fmla="*/ 7726096 w 12192000"/>
              <a:gd name="connsiteY146" fmla="*/ 52387 h 1787292"/>
              <a:gd name="connsiteX147" fmla="*/ 7762608 w 12192000"/>
              <a:gd name="connsiteY147" fmla="*/ 68262 h 1787292"/>
              <a:gd name="connsiteX148" fmla="*/ 7800708 w 12192000"/>
              <a:gd name="connsiteY148" fmla="*/ 87312 h 1787292"/>
              <a:gd name="connsiteX149" fmla="*/ 7838808 w 12192000"/>
              <a:gd name="connsiteY149" fmla="*/ 106362 h 1787292"/>
              <a:gd name="connsiteX150" fmla="*/ 7875321 w 12192000"/>
              <a:gd name="connsiteY150" fmla="*/ 125412 h 1787292"/>
              <a:gd name="connsiteX151" fmla="*/ 7916596 w 12192000"/>
              <a:gd name="connsiteY151" fmla="*/ 141287 h 1787292"/>
              <a:gd name="connsiteX152" fmla="*/ 7962633 w 12192000"/>
              <a:gd name="connsiteY152" fmla="*/ 155575 h 1787292"/>
              <a:gd name="connsiteX153" fmla="*/ 8015021 w 12192000"/>
              <a:gd name="connsiteY153" fmla="*/ 166687 h 1787292"/>
              <a:gd name="connsiteX154" fmla="*/ 8075346 w 12192000"/>
              <a:gd name="connsiteY154" fmla="*/ 174625 h 1787292"/>
              <a:gd name="connsiteX155" fmla="*/ 8143608 w 12192000"/>
              <a:gd name="connsiteY155" fmla="*/ 176212 h 1787292"/>
              <a:gd name="connsiteX156" fmla="*/ 8211871 w 12192000"/>
              <a:gd name="connsiteY156" fmla="*/ 174625 h 1787292"/>
              <a:gd name="connsiteX157" fmla="*/ 8272196 w 12192000"/>
              <a:gd name="connsiteY157" fmla="*/ 166687 h 1787292"/>
              <a:gd name="connsiteX158" fmla="*/ 8324583 w 12192000"/>
              <a:gd name="connsiteY158" fmla="*/ 155575 h 1787292"/>
              <a:gd name="connsiteX159" fmla="*/ 8370621 w 12192000"/>
              <a:gd name="connsiteY159" fmla="*/ 141287 h 1787292"/>
              <a:gd name="connsiteX160" fmla="*/ 8411896 w 12192000"/>
              <a:gd name="connsiteY160" fmla="*/ 125412 h 1787292"/>
              <a:gd name="connsiteX161" fmla="*/ 8448408 w 12192000"/>
              <a:gd name="connsiteY161" fmla="*/ 106362 h 1787292"/>
              <a:gd name="connsiteX162" fmla="*/ 8486508 w 12192000"/>
              <a:gd name="connsiteY162" fmla="*/ 87312 h 1787292"/>
              <a:gd name="connsiteX163" fmla="*/ 8524608 w 12192000"/>
              <a:gd name="connsiteY163" fmla="*/ 68262 h 1787292"/>
              <a:gd name="connsiteX164" fmla="*/ 8561120 w 12192000"/>
              <a:gd name="connsiteY164" fmla="*/ 52387 h 1787292"/>
              <a:gd name="connsiteX165" fmla="*/ 8602396 w 12192000"/>
              <a:gd name="connsiteY165" fmla="*/ 36512 h 1787292"/>
              <a:gd name="connsiteX166" fmla="*/ 8648432 w 12192000"/>
              <a:gd name="connsiteY166" fmla="*/ 20637 h 1787292"/>
              <a:gd name="connsiteX167" fmla="*/ 8700820 w 12192000"/>
              <a:gd name="connsiteY167" fmla="*/ 9525 h 1787292"/>
              <a:gd name="connsiteX168" fmla="*/ 8761146 w 12192000"/>
              <a:gd name="connsiteY168" fmla="*/ 3175 h 1787292"/>
              <a:gd name="connsiteX169" fmla="*/ 8827820 w 12192000"/>
              <a:gd name="connsiteY169" fmla="*/ 0 h 1787292"/>
              <a:gd name="connsiteX170" fmla="*/ 8897670 w 12192000"/>
              <a:gd name="connsiteY170" fmla="*/ 3175 h 1787292"/>
              <a:gd name="connsiteX171" fmla="*/ 8957996 w 12192000"/>
              <a:gd name="connsiteY171" fmla="*/ 9525 h 1787292"/>
              <a:gd name="connsiteX172" fmla="*/ 9010382 w 12192000"/>
              <a:gd name="connsiteY172" fmla="*/ 20637 h 1787292"/>
              <a:gd name="connsiteX173" fmla="*/ 9056420 w 12192000"/>
              <a:gd name="connsiteY173" fmla="*/ 36512 h 1787292"/>
              <a:gd name="connsiteX174" fmla="*/ 9097696 w 12192000"/>
              <a:gd name="connsiteY174" fmla="*/ 52387 h 1787292"/>
              <a:gd name="connsiteX175" fmla="*/ 9134208 w 12192000"/>
              <a:gd name="connsiteY175" fmla="*/ 68262 h 1787292"/>
              <a:gd name="connsiteX176" fmla="*/ 9172308 w 12192000"/>
              <a:gd name="connsiteY176" fmla="*/ 87312 h 1787292"/>
              <a:gd name="connsiteX177" fmla="*/ 9210408 w 12192000"/>
              <a:gd name="connsiteY177" fmla="*/ 106362 h 1787292"/>
              <a:gd name="connsiteX178" fmla="*/ 9246920 w 12192000"/>
              <a:gd name="connsiteY178" fmla="*/ 125412 h 1787292"/>
              <a:gd name="connsiteX179" fmla="*/ 9288196 w 12192000"/>
              <a:gd name="connsiteY179" fmla="*/ 141287 h 1787292"/>
              <a:gd name="connsiteX180" fmla="*/ 9334232 w 12192000"/>
              <a:gd name="connsiteY180" fmla="*/ 155575 h 1787292"/>
              <a:gd name="connsiteX181" fmla="*/ 9386620 w 12192000"/>
              <a:gd name="connsiteY181" fmla="*/ 166687 h 1787292"/>
              <a:gd name="connsiteX182" fmla="*/ 9446946 w 12192000"/>
              <a:gd name="connsiteY182" fmla="*/ 174625 h 1787292"/>
              <a:gd name="connsiteX183" fmla="*/ 9515208 w 12192000"/>
              <a:gd name="connsiteY183" fmla="*/ 176212 h 1787292"/>
              <a:gd name="connsiteX184" fmla="*/ 9583470 w 12192000"/>
              <a:gd name="connsiteY184" fmla="*/ 174625 h 1787292"/>
              <a:gd name="connsiteX185" fmla="*/ 9643796 w 12192000"/>
              <a:gd name="connsiteY185" fmla="*/ 166687 h 1787292"/>
              <a:gd name="connsiteX186" fmla="*/ 9696182 w 12192000"/>
              <a:gd name="connsiteY186" fmla="*/ 155575 h 1787292"/>
              <a:gd name="connsiteX187" fmla="*/ 9742220 w 12192000"/>
              <a:gd name="connsiteY187" fmla="*/ 141287 h 1787292"/>
              <a:gd name="connsiteX188" fmla="*/ 9783496 w 12192000"/>
              <a:gd name="connsiteY188" fmla="*/ 125412 h 1787292"/>
              <a:gd name="connsiteX189" fmla="*/ 9820008 w 12192000"/>
              <a:gd name="connsiteY189" fmla="*/ 106362 h 1787292"/>
              <a:gd name="connsiteX190" fmla="*/ 9896208 w 12192000"/>
              <a:gd name="connsiteY190" fmla="*/ 68262 h 1787292"/>
              <a:gd name="connsiteX191" fmla="*/ 9932720 w 12192000"/>
              <a:gd name="connsiteY191" fmla="*/ 52387 h 1787292"/>
              <a:gd name="connsiteX192" fmla="*/ 9973996 w 12192000"/>
              <a:gd name="connsiteY192" fmla="*/ 36512 h 1787292"/>
              <a:gd name="connsiteX193" fmla="*/ 10020032 w 12192000"/>
              <a:gd name="connsiteY193" fmla="*/ 20637 h 1787292"/>
              <a:gd name="connsiteX194" fmla="*/ 10072420 w 12192000"/>
              <a:gd name="connsiteY194" fmla="*/ 9525 h 1787292"/>
              <a:gd name="connsiteX195" fmla="*/ 10132746 w 12192000"/>
              <a:gd name="connsiteY195" fmla="*/ 3175 h 1787292"/>
              <a:gd name="connsiteX196" fmla="*/ 10201008 w 12192000"/>
              <a:gd name="connsiteY196" fmla="*/ 0 h 1787292"/>
              <a:gd name="connsiteX197" fmla="*/ 10269270 w 12192000"/>
              <a:gd name="connsiteY197" fmla="*/ 3175 h 1787292"/>
              <a:gd name="connsiteX198" fmla="*/ 10329596 w 12192000"/>
              <a:gd name="connsiteY198" fmla="*/ 9525 h 1787292"/>
              <a:gd name="connsiteX199" fmla="*/ 10381982 w 12192000"/>
              <a:gd name="connsiteY199" fmla="*/ 20637 h 1787292"/>
              <a:gd name="connsiteX200" fmla="*/ 10428020 w 12192000"/>
              <a:gd name="connsiteY200" fmla="*/ 36512 h 1787292"/>
              <a:gd name="connsiteX201" fmla="*/ 10469296 w 12192000"/>
              <a:gd name="connsiteY201" fmla="*/ 52387 h 1787292"/>
              <a:gd name="connsiteX202" fmla="*/ 10505808 w 12192000"/>
              <a:gd name="connsiteY202" fmla="*/ 68262 h 1787292"/>
              <a:gd name="connsiteX203" fmla="*/ 10543908 w 12192000"/>
              <a:gd name="connsiteY203" fmla="*/ 87312 h 1787292"/>
              <a:gd name="connsiteX204" fmla="*/ 10582008 w 12192000"/>
              <a:gd name="connsiteY204" fmla="*/ 106362 h 1787292"/>
              <a:gd name="connsiteX205" fmla="*/ 10618520 w 12192000"/>
              <a:gd name="connsiteY205" fmla="*/ 125412 h 1787292"/>
              <a:gd name="connsiteX206" fmla="*/ 10659796 w 12192000"/>
              <a:gd name="connsiteY206" fmla="*/ 141287 h 1787292"/>
              <a:gd name="connsiteX207" fmla="*/ 10705832 w 12192000"/>
              <a:gd name="connsiteY207" fmla="*/ 155575 h 1787292"/>
              <a:gd name="connsiteX208" fmla="*/ 10758220 w 12192000"/>
              <a:gd name="connsiteY208" fmla="*/ 166687 h 1787292"/>
              <a:gd name="connsiteX209" fmla="*/ 10818546 w 12192000"/>
              <a:gd name="connsiteY209" fmla="*/ 174625 h 1787292"/>
              <a:gd name="connsiteX210" fmla="*/ 10886808 w 12192000"/>
              <a:gd name="connsiteY210" fmla="*/ 176212 h 1787292"/>
              <a:gd name="connsiteX211" fmla="*/ 10955070 w 12192000"/>
              <a:gd name="connsiteY211" fmla="*/ 174625 h 1787292"/>
              <a:gd name="connsiteX212" fmla="*/ 11015396 w 12192000"/>
              <a:gd name="connsiteY212" fmla="*/ 166687 h 1787292"/>
              <a:gd name="connsiteX213" fmla="*/ 11067782 w 12192000"/>
              <a:gd name="connsiteY213" fmla="*/ 155575 h 1787292"/>
              <a:gd name="connsiteX214" fmla="*/ 11113820 w 12192000"/>
              <a:gd name="connsiteY214" fmla="*/ 141287 h 1787292"/>
              <a:gd name="connsiteX215" fmla="*/ 11155096 w 12192000"/>
              <a:gd name="connsiteY215" fmla="*/ 125412 h 1787292"/>
              <a:gd name="connsiteX216" fmla="*/ 11191608 w 12192000"/>
              <a:gd name="connsiteY216" fmla="*/ 106362 h 1787292"/>
              <a:gd name="connsiteX217" fmla="*/ 11229708 w 12192000"/>
              <a:gd name="connsiteY217" fmla="*/ 87312 h 1787292"/>
              <a:gd name="connsiteX218" fmla="*/ 11267808 w 12192000"/>
              <a:gd name="connsiteY218" fmla="*/ 68262 h 1787292"/>
              <a:gd name="connsiteX219" fmla="*/ 11304320 w 12192000"/>
              <a:gd name="connsiteY219" fmla="*/ 52387 h 1787292"/>
              <a:gd name="connsiteX220" fmla="*/ 11345596 w 12192000"/>
              <a:gd name="connsiteY220" fmla="*/ 36512 h 1787292"/>
              <a:gd name="connsiteX221" fmla="*/ 11391632 w 12192000"/>
              <a:gd name="connsiteY221" fmla="*/ 20637 h 1787292"/>
              <a:gd name="connsiteX222" fmla="*/ 11444020 w 12192000"/>
              <a:gd name="connsiteY222" fmla="*/ 9525 h 1787292"/>
              <a:gd name="connsiteX223" fmla="*/ 11504346 w 12192000"/>
              <a:gd name="connsiteY223" fmla="*/ 3175 h 1787292"/>
              <a:gd name="connsiteX224" fmla="*/ 11572608 w 12192000"/>
              <a:gd name="connsiteY224" fmla="*/ 0 h 1787292"/>
              <a:gd name="connsiteX225" fmla="*/ 11640870 w 12192000"/>
              <a:gd name="connsiteY225" fmla="*/ 3175 h 1787292"/>
              <a:gd name="connsiteX226" fmla="*/ 11701196 w 12192000"/>
              <a:gd name="connsiteY226" fmla="*/ 9525 h 1787292"/>
              <a:gd name="connsiteX227" fmla="*/ 11753582 w 12192000"/>
              <a:gd name="connsiteY227" fmla="*/ 20637 h 1787292"/>
              <a:gd name="connsiteX228" fmla="*/ 11799620 w 12192000"/>
              <a:gd name="connsiteY228" fmla="*/ 36512 h 1787292"/>
              <a:gd name="connsiteX229" fmla="*/ 11840896 w 12192000"/>
              <a:gd name="connsiteY229" fmla="*/ 52387 h 1787292"/>
              <a:gd name="connsiteX230" fmla="*/ 11877408 w 12192000"/>
              <a:gd name="connsiteY230" fmla="*/ 68262 h 1787292"/>
              <a:gd name="connsiteX231" fmla="*/ 11915508 w 12192000"/>
              <a:gd name="connsiteY231" fmla="*/ 87312 h 1787292"/>
              <a:gd name="connsiteX232" fmla="*/ 11953608 w 12192000"/>
              <a:gd name="connsiteY232" fmla="*/ 106362 h 1787292"/>
              <a:gd name="connsiteX233" fmla="*/ 11990120 w 12192000"/>
              <a:gd name="connsiteY233" fmla="*/ 125412 h 1787292"/>
              <a:gd name="connsiteX234" fmla="*/ 12031396 w 12192000"/>
              <a:gd name="connsiteY234" fmla="*/ 141287 h 1787292"/>
              <a:gd name="connsiteX235" fmla="*/ 12077432 w 12192000"/>
              <a:gd name="connsiteY235" fmla="*/ 155575 h 1787292"/>
              <a:gd name="connsiteX236" fmla="*/ 12129820 w 12192000"/>
              <a:gd name="connsiteY236" fmla="*/ 166688 h 1787292"/>
              <a:gd name="connsiteX237" fmla="*/ 12190146 w 12192000"/>
              <a:gd name="connsiteY237" fmla="*/ 174625 h 1787292"/>
              <a:gd name="connsiteX238" fmla="*/ 12192000 w 12192000"/>
              <a:gd name="connsiteY238" fmla="*/ 174668 h 1787292"/>
              <a:gd name="connsiteX239" fmla="*/ 12192000 w 12192000"/>
              <a:gd name="connsiteY239" fmla="*/ 885826 h 1787292"/>
              <a:gd name="connsiteX240" fmla="*/ 12192000 w 12192000"/>
              <a:gd name="connsiteY240" fmla="*/ 1787292 h 1787292"/>
              <a:gd name="connsiteX241" fmla="*/ 0 w 12192000"/>
              <a:gd name="connsiteY241" fmla="*/ 1787292 h 1787292"/>
              <a:gd name="connsiteX242" fmla="*/ 0 w 12192000"/>
              <a:gd name="connsiteY242" fmla="*/ 885826 h 1787292"/>
              <a:gd name="connsiteX243" fmla="*/ 0 w 12192000"/>
              <a:gd name="connsiteY243" fmla="*/ 174668 h 1787292"/>
              <a:gd name="connsiteX244" fmla="*/ 1852 w 12192000"/>
              <a:gd name="connsiteY244" fmla="*/ 174625 h 1787292"/>
              <a:gd name="connsiteX245" fmla="*/ 62177 w 12192000"/>
              <a:gd name="connsiteY245" fmla="*/ 166687 h 1787292"/>
              <a:gd name="connsiteX246" fmla="*/ 114564 w 12192000"/>
              <a:gd name="connsiteY246" fmla="*/ 155575 h 1787292"/>
              <a:gd name="connsiteX247" fmla="*/ 160602 w 12192000"/>
              <a:gd name="connsiteY247" fmla="*/ 141287 h 1787292"/>
              <a:gd name="connsiteX248" fmla="*/ 201877 w 12192000"/>
              <a:gd name="connsiteY248" fmla="*/ 125412 h 1787292"/>
              <a:gd name="connsiteX249" fmla="*/ 238389 w 12192000"/>
              <a:gd name="connsiteY249" fmla="*/ 106362 h 1787292"/>
              <a:gd name="connsiteX250" fmla="*/ 276489 w 12192000"/>
              <a:gd name="connsiteY250" fmla="*/ 87312 h 1787292"/>
              <a:gd name="connsiteX251" fmla="*/ 314589 w 12192000"/>
              <a:gd name="connsiteY251" fmla="*/ 68262 h 1787292"/>
              <a:gd name="connsiteX252" fmla="*/ 351102 w 12192000"/>
              <a:gd name="connsiteY252" fmla="*/ 52387 h 1787292"/>
              <a:gd name="connsiteX253" fmla="*/ 392377 w 12192000"/>
              <a:gd name="connsiteY253" fmla="*/ 36512 h 1787292"/>
              <a:gd name="connsiteX254" fmla="*/ 438414 w 12192000"/>
              <a:gd name="connsiteY254" fmla="*/ 20637 h 1787292"/>
              <a:gd name="connsiteX255" fmla="*/ 490802 w 12192000"/>
              <a:gd name="connsiteY255" fmla="*/ 9525 h 1787292"/>
              <a:gd name="connsiteX256" fmla="*/ 551127 w 12192000"/>
              <a:gd name="connsiteY256" fmla="*/ 3175 h 1787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12192000" h="1787292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4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1" y="36512"/>
                </a:lnTo>
                <a:lnTo>
                  <a:pt x="5002476" y="52387"/>
                </a:lnTo>
                <a:lnTo>
                  <a:pt x="5038989" y="68262"/>
                </a:lnTo>
                <a:lnTo>
                  <a:pt x="5077089" y="87312"/>
                </a:lnTo>
                <a:lnTo>
                  <a:pt x="5115189" y="106362"/>
                </a:lnTo>
                <a:lnTo>
                  <a:pt x="5151701" y="125412"/>
                </a:lnTo>
                <a:lnTo>
                  <a:pt x="5192976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09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7" y="3175"/>
                </a:lnTo>
                <a:lnTo>
                  <a:pt x="6086208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2000" y="174668"/>
                </a:lnTo>
                <a:lnTo>
                  <a:pt x="12192000" y="885826"/>
                </a:lnTo>
                <a:lnTo>
                  <a:pt x="12192000" y="1787292"/>
                </a:lnTo>
                <a:lnTo>
                  <a:pt x="0" y="1787292"/>
                </a:lnTo>
                <a:lnTo>
                  <a:pt x="0" y="885826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523" y="5449151"/>
            <a:ext cx="10318418" cy="11326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 spc="800" dirty="0" err="1">
                <a:solidFill>
                  <a:srgbClr val="2A1A00"/>
                </a:solidFill>
              </a:rPr>
              <a:t>Kategorialno</a:t>
            </a:r>
            <a:r>
              <a:rPr lang="en-US" sz="3200" spc="800" dirty="0">
                <a:solidFill>
                  <a:srgbClr val="2A1A00"/>
                </a:solidFill>
              </a:rPr>
              <a:t> </a:t>
            </a:r>
            <a:r>
              <a:rPr lang="en-US" sz="3200" spc="800" dirty="0" err="1">
                <a:solidFill>
                  <a:srgbClr val="2A1A00"/>
                </a:solidFill>
              </a:rPr>
              <a:t>dojemanje</a:t>
            </a:r>
            <a:br>
              <a:rPr lang="en-US" sz="3200" spc="800" dirty="0">
                <a:solidFill>
                  <a:srgbClr val="2A1A00"/>
                </a:solidFill>
              </a:rPr>
            </a:br>
            <a:r>
              <a:rPr lang="en-US" sz="3200" spc="800" dirty="0" err="1">
                <a:solidFill>
                  <a:srgbClr val="2A1A00"/>
                </a:solidFill>
              </a:rPr>
              <a:t>pozitivni</a:t>
            </a:r>
            <a:r>
              <a:rPr lang="en-US" sz="3200" spc="800" dirty="0">
                <a:solidFill>
                  <a:srgbClr val="2A1A00"/>
                </a:solidFill>
              </a:rPr>
              <a:t> in </a:t>
            </a:r>
            <a:r>
              <a:rPr lang="en-US" sz="3200" spc="800" dirty="0" err="1">
                <a:solidFill>
                  <a:srgbClr val="2A1A00"/>
                </a:solidFill>
              </a:rPr>
              <a:t>negativni</a:t>
            </a:r>
            <a:r>
              <a:rPr lang="en-US" sz="3200" spc="800" dirty="0">
                <a:solidFill>
                  <a:srgbClr val="2A1A00"/>
                </a:solidFill>
              </a:rPr>
              <a:t> </a:t>
            </a:r>
            <a:r>
              <a:rPr lang="en-US" sz="3200" spc="800" dirty="0" err="1">
                <a:solidFill>
                  <a:srgbClr val="2A1A00"/>
                </a:solidFill>
              </a:rPr>
              <a:t>vot</a:t>
            </a:r>
            <a:endParaRPr lang="en-US" sz="3200" spc="800" dirty="0">
              <a:solidFill>
                <a:srgbClr val="2A1A00"/>
              </a:solidFill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1CD3908-066A-4607-A8EB-0187B90494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703" y="643467"/>
            <a:ext cx="5452593" cy="392586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9067218" y="6375679"/>
            <a:ext cx="2329723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de-DE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600"/>
              </a:spcAft>
            </a:pPr>
            <a:fld id="{A06446C9-4B20-4997-8A13-DA95F5216252}" type="slidenum">
              <a:rPr lang="en-US" sz="1200" smtClean="0">
                <a:solidFill>
                  <a:schemeClr val="accent1">
                    <a:lumMod val="50000"/>
                  </a:schemeClr>
                </a:solidFill>
              </a:rPr>
              <a:pPr algn="r">
                <a:spcAft>
                  <a:spcPts val="600"/>
                </a:spcAft>
              </a:pPr>
              <a:t>8</a:t>
            </a:fld>
            <a:endParaRPr lang="en-US" sz="12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1986" name="AutoShape 2" descr="data:image/jpeg;base64,/9j/4AAQSkZJRgABAQAAAQABAAD/2wCEAAkGBhQSERQUEhIVEhUWFRkUGBYXEhoYFRERFRwYGRgUFRgZJyYeFxojGxYdHy8gIygqLS0sFx8xODIqNSYrLCkBCQoKDgwOGg8PGiolHyQsLS4zLS41NSwvLy0sLCwpKiwpLCkzLTQxKTQ0KSk0LCosKiwsMi01Li8sLCwqLCwvKv/AABEIAM8A9AMBIgACEQEDEQH/xAAcAAEAAwADAQEAAAAAAAAAAAAABQYHAwQIAQL/xABJEAACAQMBAwYICgkDBAMBAAABAgMABBESBRMhBgcUFzFBIjJRVGGRk9E0NVJTc4OUsrPTI2NxcoGSsdLhFUKhJDNiwUWChET/xAAaAQEAAgMBAAAAAAAAAAAAAAAAAgUBAwQG/8QANREAAgECAQkGBQQDAQAAAAAAAAECAxEEEhQhMUFSYZGhBRMVUWLhIjJxgfBCscHRI3KCBv/aAAwDAQACEQMRAD8A1XbnLK3tZ7eCR8zXEiRpGuC41kgSOCQRHkYz5ewHjjo7V5yLa3naF1mZY2RZp0iJt7Z5PFSaTPgk5HccahnHHHDy92O0kmz3ihLsu0bZ5GVMssEYlyzkcdClu/gNXpqA5Y38st70d9n3j2KMskht7YP0+ZdLKsjMVG5UgZ7SxXHZigLS3OBbi76NomxvRbmfdHowuiM7gy58fuxjGTjNfLHnCt5bro6rMAzvFHO0JFtPNFnXHFLnwmGlu4A6Dgnhmqf6Rcid7PosxD7XG0ek4Xowtt4sxBfOd54OnTjt41+NibFuQ1lYtayoLK+lunuSF6PLCTOybps5Zm36jTjK4Oew4An+ea5aPY10yMyMN1hlYqwzNEDgjj2GrlbnwF/dH9KpPPd8SXf1P40VWfam0+j2ck3A7uEuAewsF8EHHlOB/GsN2V2Ybsrsk6Vn684rwXskF2BpS1ilxFA7yb5ghkzoLAIMnt4Dynvsc/Le0WKKUS7xZQWTdozsyLnU2kDUAMYJIGDXTWw1ShCNSatFpNPZpV1p8yPeRtdsnaVXdo8qg1rFLasrGeaOGMspwGdsNleHFQG4Ejs7fLYq5VJPUZjNS1CldbaO0Y4InlmcRxoNTMx4Af8As54AdpJxWCcvedeW8m3dtI8FqDjKkq8wzxdyOIXyL6+PAWmA7NrY1vIXwrW/4Xm+BGdRQV2eg801V5hJz28fT25/j318rzbx/pKvxP09fY9P6qaq8wUrGf8Ap6+w8T9HX2PT+qmqvMFKZ/6evsPE/R19j0/qpqrzBSmf+nr7DxP0dfY9P6qaq8wUpn/p6+w8T9HX2PT+qmqvMFKZ/wCnr7DxP0dfY9P6qaq8wUpn/p6+w8T9HX2PT+a+15hilKnKkqR3g4I/iK2Hmo27cXEUqzs0ixlQkjcWyQcoT/uxgHJ4+F+yt1HFqpLJtY6MPjlVlkZNi+0pSu0sDLOdP4XH9Av35KU50/hcf0C/fkpQGp18xX2lAKUpQFF57viS7+p/Giqb5Q2Ek8EESLlXlhMpyBpgQh2PHvOkDgD2+TiITnu+JLv6n8aKrtbeIv7o/pWJLKViMo5SsygbQ2ffQ7WuLqCyFzHJbpEP00aEsAvYGPEZHEHHDv8AL19kclr+ztrSFV3igSmZYZlifXIxZVMreEEGRnRxzn0GtLpXbiMZOvRVFpJfDpV7vJTSvdtbXqSISpKW1lE5L8mriMWUcselbdriRzqUq0jErFpwST4Ls3EDHlB4VZOUvKm3sITLcPpHEKoGXkYDOlB3n09g7yKkL69SGN5ZGCIil2Y9iqOJPDjWCTx3PKS/fQ26giHg6slIYyQOwDjI+NWOGdJ44Wt/ZPZsKzc6ryaUfmfRJcfzyIJKksmP5sILldy2udqzKNLBM4igjy3b5QOLv6cfsAqwcm+Yy6nCvcutqhGdJGub0ZUYVc+lsjyVrfJLkBa7PUblNUuMNM/GRs9oHco9C47OOe2rJV1if/Q91HucBFRitu37L+7syqV9Mim2HNLYRxqhjkkIGNTTPk/wUhR/AV2OrDZ/zB9tL/dVqpXkKkY1JOc0m3pbM9xS3VyKr1YbP+YPtpf7qdWGz/mD7aX+6rVSodzT3VyHcUt1ciq9WGz/AJg+2l/up1YbP+YPtpf7qtVKdzT3VyHcUt1ciq9WGz/mD7aX+6nVhs/5g+2l/uq1Up3NPdXIdxS3VyKr1YbP+YPtpf7qdWGz/mD7aX+6rVSnc091ch3FLdXIqvVhs/5g+2l/up1YbP8AmD7aX+6rVSnc091ch3FLdXIqvVhs/wCYPtpf7qdWGz/mD7aX+6rVSnc091ch3FLdXIq8XNns9Tno+fQZZCPUWxVjtbVI1CRoqKOxVUAD9gFctKlGEY/KrE404Q+VJClKVMmZZzp/C4/oF+/JSnOn8Lj+gX78lKA1OlKre1+cG0tp9zKzgqUWSQROYbYy4MYmlxpTVnh/zgUBZKVXG5e2wu+i/pNW8EG93LbgXBGoQGXxd5ju/h20suX1tLddGXeatbxrIYmEEssQzJHHKeDMuDkf+J9GQIjnu+JLv6n8aKrtbeIv7o/pVJ57viS7+p/Giq7W3iL+6P6UByUpQ0BiHPLyqluLldnQAkKyagvjTTtgqgx2gahw+V+wVpnILkkuz7NIuBkPhysP90p7cHvUeKPQM9pNU7m62AbnaV7tKUErv5Eg1d/hEFh3HSgCAjI4nyVqleg7UxEaVKGBpaFFJy4ya08vzUaoK7cmKVw3l6kMbSSuERRqZmOAoHeTWNcsuep5X3Gzzu0J0mcjw2zwO7B8Qek8f3arMJga2Ku4LQtLexfnktJKc1BXZtea+ZrzTdbTlkYtJLI7HtLOSf8AmuLpL/Lb+Y1QZ+t0q/E1u9T03mma8ydJf5bfzGnSX+W38xpn/p6jxNbvX2PTeaZrzJ0l/lt/MadJf5bfzGmf+nqPE1u9fY9N5pmvMnSX+W38xp0l/lt/MaZ/6eo8TW719j03mma8ydJf5bfzGnSX+W38xpn/AKeo8TW719j03mma8ydJf5bfzGnSX+W38xpn/p6jxNbvX2PTeaZrzJ0l/lt/MadJf5bfzGmf+nqPE1u9fY9N5r7XmPpL/Lb+Y1b+QnLW5iuYYWdpopHWLQ7E6NRChkJyRjPZ2EcPIROGNjJ2asTp9oxlJJxsbbSlK7y0Ms50/hcf0C/fkpTnT+Fx/QL9+SlAanWP8oti3kd9ddHS+381xFNbPGx6AE0xrL0ruBwhBDdwXHbx2ClAZV/ptwJns+jTkvtgbQE4j/6YWu8WbjL2awF06O3NfjYmy7jNjYNazqbO/luZJ2jxavDqnZDFJnwy2/UBQMg5zjBrWKUBRee74kuvqfxoqu1t4i/uj+lUnnu+JLv6n8aKrtbeIv7o/pQHJXHcKxRgjBWIIViMhWxwJHDODxxXJSsp2B0dibIS1t4oIxhY0CDh247WPpJyT6TXYu7tIkaSRgiIpZmPYqjiSa5qyPn15X6I1sYzxfEkpz2ID4CfxI1H0KPLXfgsLPH4lU9rd2+G1/m0hKSirlM5xucaTaUu6i1LbK3gJ/umbsDuPL5F7v210+T3NZf3eCITChwdc2UBB7wCNTcOPAYq28xPJMtK97IvgpmOLI8aQ8HcfsXwf/sfJW3V6rHdsR7MeZ4OK+HW3p07fv5vz2GmNPL+KRlezuZHSgE14WbHHTEMD0Ak5P7SBXb6lo/On9mvvrSaV4KtThWm6koq78tHRWRh4Oi/0mbdS0fnT+zX306lo/On9mvvrSaVqzWlumMzobpm3UtH50/s199OpaPzp/Zr760mlM1pbozOhumbdS0fnT+zX306lo/On9mvvrSaUzWlujM6G6Zt1LR+dP7NffTqWj86f2a++tJpTNaW6Mzobpm3UtH50/s199OpaPzp/Zr760mlM1pbozOhumbdS0fnT+zX306lo/On9mvvrSaUzWlujM6G6Zt1LR+dP7NffVk5M8gLaybWgaSXGNbkErnt0AYC59eOGe2rLSpRoU4u6ROGGpQd4xFKUrcdBlnOn8Lj+gX78lKc6fwuP6BfvyUoDU6UpQClKUBRee74ku/qfxoqu1t4i/uj+lUnnu+JLv6n8aKrtbeIv7o/pQHJSlKA4L+9WGJ5ZDpSNS7HyKoyT6hXmnZmzp9tbTYnI3rmSRsEiGEd2fQoCLntOK1Dnz5Tbm0W2RsPOcsB2iBO3Pk1NgekBhUtzS8kxZ2Ku64mnxK5I8JVPiRnv4Lxx5WNeq7PqeG4GWK/XP4Y/Ra3+eSNE1lyyfItuy9mR28KQwqEjRdKqO4eU+Uk8Se8kmu1SleWlJybb1s3ilKVgClKUApSlAKUpQClKUApSlAKUpQClKUApSlAZZzp/C4/oF+/JSnOn8Lj+gX78lKA1OldHaW24bcxLNIEM0qwxjBJeVs4UAA47O08B5a6N/y3soLlbaW5RJnxhDntbxQzAaUJ7gxBOR5RQE5SoRuWdmLvoZuE6R2bvj4xGQurGnVjjpzn0UteWlnJdtZpcI1wmoGMZ8ZMFlDY0sy96gkjByOBwBAc93xJd/U/jRVdrbxF/dH9KpPPd8SXf1P40VWOCC60r+ng7B//ACv5PpqAl6VF9Hu/n4Psr/nU6Pd/PwfZX/OoDJLbZj7Z29M0ylYLVtLKw/2RMQkTel2DMR5NXkFbfUFa7FmjeV0kt1eVg0jC1ky7KoUE/pvIO70+U12ej3fz8H2V/wA6rHH43OnBRVoxikl9tPUhGOSSlKi+j3fz8H2V/wA6nR7v5+D7K/51VxMlKVFmG6+ft/sr/nV+dFz5xb/Zn/OoCWpUToufOLf7M/51NFz5xb/Zn/OoCWpUToufOLf7M/51NFz5xb/Zn/OoCWpUToufOLf7M/51NFz5xb/Zn/OoCWpUToufOLf7M/51NFz5xb/Zn/OoCWpUToufOLf7M/51NFz5xb/Zn/OoCWpUToufOLf7M/51NFz5xb/Zn/OoCWpUToufOLf7M/51NFz5xb/Zn/OoCWpXwGvtAZZzp/C4/oF+/JSnOn8Lj+gX78lKAlecbY8XSdm3AjBmO0bWIycSwhG9bSPkrqOTjt4Z7BUBy42/ZNdyWD6beJ5I5r2bcyO1w66GSCPdg4PBdTnGBkDjnOu18xQGRbzE72JV+lNtwXqrunx0PeLJvt5jTpEYI7c91fjYLEts+wCP0u12jNcXAMbgJBquG3hlI0sriWPHHwtQ9FbDSgKLz3fEl19T+NFVunvRDbtK3ixxFzjtwi5OPVVR57viS7+p/GiqV5XAvaxQAZNxJDD2ZwhIZyfQEU+SozdotkJyyYtokLflJCY1aSWKFjGkjI8yAxiQDGrJGO0DPfXdm2jEiB3lRUbGGZ1CtkZGCTg5HGsr27NaJtu7e9gM0QtIx/2TKI2IXBIGSpONIbuJHEZrh2TC8FnYR3dvxKTAPNDLMIVZiUjWBSBvCMYLcQCKs8Zg44bCxrXd3k69CeUr6Ppt+qNUqrijT9r7cWGASqN6GZEQKww7SsFXDcRjjnNSdZnyQgZ49nW7Kf0U1xcSL3xmFmVA3ePCk/47DmtJmmVFLMQqqCSScBVHEkk9gqppSc9P0M0ajmsp8P2v/J+6z7l5zuwWWYrfTcXAOCM/o4iPnGHaf/EHPDjjvonL/njkudUFnmGAjSz4xLMOOcfIQ+QeEe8jJWq9yR5tLvaGGRN1DnjNJwUjv0Dtf+HDykV7bA9hU6MM47QajHd/v+lp/YxKq3ogft+UlxdqWnnklLMSVLnQp8ioPBUcAcAVw1rexOZK0hQiSSWZmGC2Qirg5yqjPHHDiT39nd3+qOy/Xe1/xXiO1cMquMqVKErwbutll5W8lqXArKuBrTk5XMVpW1dUdl+u9r/inVHZfrva/wCKrMyqcDX4fW4GK0rauqOy/Xe1/wAU6o7L9d7X/FMyqcB4fW4GK0rauqOy/Xe1/wAU6o7L9d7X/FMyqcB4fW4GK0rauqOy/Xe1/wAU6o7L9d7X/FMyqcB4fW4GK0rauqOy/Xe1/wAU6o7L9d7X/FMyqcB4fW4GK0rauqOy/Xe1/wAU6o7L9d7X/FMyqcB4fW4GK0rauqOy/Xe1/wAU6o7L9d7X/FMyqcB4fW4GdciuUtzBcRJEzyKzBTCSSjBsA4X/AGsAM5HZjyZFb3ULsPkfa2hzDEA+Ma2JZyDjPE9mcdgwKmqsMPSlTjaTLTC0Z0o2k7mWc6fwuP6BfvyUpzp/C4/oF+/JSuk6zU6UpQClKUBRee74ku/qfxoqu1t4i/uj+lUnnu+JLv6n8aKrtbeIv7o/pQHQg5OxJdyXY1b2SNY28LwdC4xgdx4CpOlKnOcp2yneyt9lqArIOerl1/8AH25JZsGYr5D4sIwc5PaR5CB3mtD5a7f6FYz3A4si4QHHGRiFXt7QCckeQGst5n+RrXUzbRugXAcmPUM72fOWlOe0Kez/AMv3avuyKNOlCWPr/LDQl5y2cvzUaqjb+FHNyJ5IbKtQsm0Ly1a5HjQSXMQW3cHijpq8Jx2ENwBzw4ZrSl5dbOHAbQsx/wDrh/urj5HW6mCQlVJ6ZfcSB53cVO9ET5C/yiqnF4yti6neVZX/AGXBE4xUVZFU25y5jXcS2tzBPCtxHFdbuRJN3DOSiSEofAxJp4+TPA1H7X5ezpLd7lUkC3EGz7dSMK9/NxkMrdulNSjAx2Ed+atm3+T6XVrPbnCCaNk1BfFJHgvgYzpbBxnuqCh5ul/04Wkk7NKJTc9JVArreazIJlXiBgnGPJnszXISOvHtXaNtcQQXclvMt2HjjliiZDb3SoXAdCf0kZCniMHhxxwzwbBvdpybQuLeS7tylqbdnxaEGZJwzFV8PwCAhGePbnHdUls3kbcG5huL+96UbcNuUSBYY1kcaWlcAnW+ngOwDPDtNSmzOTphvby63gYXKwAJpxu+jq68Wz4WdeewYx30BF8rtqXYvLK1tJY4TOlwzPJDvB+hEZAAyuPGPfXBsvly0PSYb8q1xbTRxAwIx6X0hS8Aij7RIVByuSBpJzjs7/KnkvPcXFtcW1ylvJbrMvhwb0MJggPDUuMaP+airrmuE0L7+cT3Ulwl08rwjdO8KskcLQqQdyI2K6dWcsTnuoDt7R5bauhm38He362k6SJiSLwJGZGU+I3gqQeOQQRkGuyOcC33pjKTglZWiJiwt1uAWcQHPh8FJBOAQOBNdCw5uN2luoliUxXwvWEdsI42wjJukUMSBhvGZmPDjXW2bzaNBdw3TXCSmGSeTUbY9IuEnVwRPKGJkZQwC4UDA7ONAWTZnK+3uJIY4izNNbC7XweCwEhQX8hLHGP/ABNTdUHmr5Nm36XKVkRZJmjgWWNo3SzjZ2QFX8IZaR/G44APfwv1AKUpQClKUApSlAKUpQGWc6fwuP6BfvyUpzp/C4/oF+/JSgNTqJvuVdpDOlvLcxJNJwWNnAYk9gI/257s4z3ZqWrEeVckkd9fIXEks1xA8Ni9msq7Qi0xrnesDhUCtjBGgo3l4Aaw3Ky0F10Q3EfSPmtXhdmrHkzjjjtxS35WWkly1qlxG06Z1RhvCGnGR5CRniBxGD5DWab9RO9mQemNt0XapoYv0TeLIJg2MaBEDxzwHD0V+NgTqW2fZAHp1vtKea4XQweOAm4LSPJjBVlkj46jq1KOPCgLVz3fEl39T+NFV2tvEX90f0qk893xJdfU/jRVdrbxF/dH9KA5KUpQGX89V6hjtbWSbQryGaZ9LMUgiGCzLGD2l+A04LKOIxXb5Gc6ez3gKRq1tFCRFErI7M8aqvhnQGCnJPaxJxk9tX4WSbwyafDZQhPHxFLELjsAyx7O3hnsFdXZuxbe0EphjSBXbevp8FNWAC2PFXgozjHlrrq4lzpQor5Y3+7et/wvcilpuVTkvy5s4oXWSUqTdXcgG5l4pLczSI3i96MD/GuHZnPbYyyTxvvI3iaQKNDMJ0RiAyEDKkgA4cLjOM99WoqbrIJ0W7Lgr+kjnchyA2oMpSMhOAwSwY9g4H92PJW1hSRIreNFlLGTC8ZdZJbWTxI4nhnA7sVzzhkq19P7B3a0GWX/ADuXjOTGI4k7l0ajjPDUT2nHkwPRXX61r/5cfshVh2tzM5Ym3nCqT4kik6Rx7GHb3DiP410Opm4+fh9T+6qaUcTfaUkoYy+t8yN61r/5cfshTrWv/lx+yFSXUzcfPw+p/dTqZuPn4fU/uqOTieJjIxnHmRvWtf8Ay4/ZCnWtf/Lj9kKkupm4+fh9T+6nUzcfPw+p/dTJxPEZGM48yN61r/5cfshTrWv/AJcfshUl1M3Hz8Pqf3U6mbj5+H1P7qZOJ4jIxnHmRvWtf/Lj9kKda1/8uP2QqS6mbj5+H1P7qdTNx8/D6n91MnE8RkYzjzI3rWv/AJcfshTrWv8A5cfshUl1M3Hz8Pqf3U6mbj5+H1P7qZOJ4jIxnHmRvWtf/Lj9kKda1/8ALj9kKkupm4+fh9T+6nUzcfPw+p/dTJxPEZGM48yN61r/AOXH7IU61r/5cfshUl1M3Hz8Pqf3UHMxcecQ+p/dTJxPEZGM48ye5Bc47XUnR7hQJCCUdFID6RlgwycHAJyOHdw4Z0CqryR5v4bEl9RmlIxrKgaB3hF44z5ck44eXNqqyoqah/k1lth1UULVNZlnOn8Lj+gX78lKc6fwuP6BfvyUrcdBqdMUpQDFfMV9pQFF57viS7+p/Giq7W3iL+6P6VSee74ku/qfxoqu1t4i/uj+lAclKUoBXRdi8+AzqsQDMNOElZ8gDV2nSASQO9l48MV3WNdCxsiYNMgKNIGaQK5yjy5LhXXBGCxAI48B+2tkdCb+3MwY5sPnPLcpZQZP+mmPRFzwVd3kROo7fCk1dvzx/hudYnsHmvsJNsbQtmibdQJbtEBNICjSIGY6gcnj5a2tFwAPJw4nJ/ie+tZk+0pSgFKUoBSlKAUpSgFKUoBSlKAUpSgFKUoBSlKAyznT+Fx/QL9+SlOdP4XH9Av35KUBqdfCa+1RudWR1XZxiQSSDacBVC2gOwSfClsHT+3FAXjNfay6C7umvtoPO0ezJVsrc7wMlwsUaySkudQVTkBlwezOasnNzLeSW7S3lwZt42qFWgjikjhGdLSLHwDOMNpycDHHJIAHS57viS7+p/Giru8s+UUlpFa7qSGHeyiNpJ1JjRd2zZOCMcVA/jXS57viS7+p/Gir5ynvbe6S23W0LGN4JBL+lljkRvAZMFQw+V/xXVg3TVaLq/Lp1/R289vAjK9tBycmeXRZbxrqaCSK20N0iBWETq6klACSS4IxwJzqAqWPLm2EU8r72MW+kyo8LrIgkwEbQRkg54H0GqeNlW0nSXn2pYiWVI0QwGKOOIwuJEdkLHeNrA7e4Y7+HPtC0trpLs3W07LezwpApilQRwxRtvANLOSxLnJyezgMVZVIYCU7uVldav8Am9tH+3lwXnFZRdb/AJTQwtMrswMMHSXwpOIcsMjynKnhXVtOW9tIZPCePRD0g72F49Vv86gYAsv7PKKqtwkcxunn2ps8vcWfRRu3VVjwXIY6pGLeP6P+K5to21lNIS20rUK2zmsSBPHq1MytvB4WMeD2f81oVLBpWlN3819FfZ53M3kcuzuUduNpzyrFuUex6TNLJBLHLJunVEIDeMm7PDSuSfVU+nLa33c7tvY9woeRJIHSRY28VgjAEg4I4eQ1VI442leWXbFkrGxayRoJFRo8urLL4Uh48O7Hbw8tdODY1sI7tP8AUdnJ0m3SH9G6qqOhbwzqdmkLBslic5rdKngJfqt8uq/np2eV/wA14vIuqcu7XExYyR7qHpBEkLxs0GSBIiuAWBIx2dpAr8crOUzW0VrKi8JbmCNw0bFxDLnUFQeFvMDgME54YNVDlptCyubuxjW8hJ7LgiRd21mrLIQ0uoKpLwgAA6vD8nbP8q9oWt0kAi2jZxNDcxXALTIykxEkAqHHeR31qVPCwlSk9Urtp7FqWzbZvVqsLy0ksvLW3MZfMmRJuTEYXE++IDbsREaidJ1cBjGT3Gunc8vo95apFHJJv5WiY7pwYGQNqR1xlZAQMqcYGW7O2tXmy7WZXeXaVi1w9wLjhKqweDGIRGVEmvGjJ1Bgc47u3ks7G1hW2Me0bASRXL3L+GgjfeoY2VQJNXBcYZiScZPkqap4BK+U29OjZ8r221XtpF5Fui5bWrdHG8INxI8UYZSCZIjpdTnsw2F9JI8tcZ5dW2lWXeyajJhY4XdykTaHl0KCRGGGnUQMmqfebDsmlu5U2naoZWEkGJov+nn1pLI7eF4eqSJT+zIpf7BsCttub+y1QW4tiJZwUZM6t4BHIhD68niSCGPDsoqXZ+i83+Jvy4pfVN6mheZdLzlrbRhTraRWjExaKNpVjgPZLIUB0J28T8lvIa49o8uraFmUmR9EazM0ULyIsLgkSFkBAXAznP8A7ql3/J6xYR7vaFjkW6277x1KgJn9JEkciqD4beA2pez05k2gsgLtU2jaBZ7JLNBvo/0e7SRAxw2CPDHAY7Kj3WASTy2+m1cPK4vIt22dtiKzkuYyHAiMkfHwZGYfoxkdzEqM+moK25c7q4uorsnTA8Kb1LeTdqZI0JaVhqWMF2OMngO3y1+JL2za0t7Y39mREbfeEzxkSLblGKgauGpowDnPAmoja1rBM94BtSxWC8eMyKXUyosaouEbeBcto7wcVHDrCWlGq/PTtteNraHptlGXlbC7ScpoVmER1gmQRB9226MxGd2JMaS3djy8O2vmx9rNKbl3KiKOd4oz2eDCFWRmJPdKHHYMaO8caqF3Davc747TsmxcpcKXlQyqqY/QB9eEjxnGF4nGc4qY2NtSzgtBB/qNtrIctItxEDvZSzs65J7Gc4zk8BnNVlFrJll67pL6abvouZCDm28pHetOW1vJvP8AuoUhNxiSB0L247ZIwwBZf2eUU2by4tpmChpI9URnQywvEskKgFnRnADAAgnHdx7ONUnZex7aJnZtpWBZ7OWzZlkUPIZNJFxKzSMZHJHHswMAdlSRtbJltEfaNqVgspLN8XEYMm9jjjLqdXg+ITx8tW06WBTajN/ifDztzJJyJey5bCe9t4oQ26khllLSQSIXCaN28RcAMhDHjg93Zwz3Ns8phbzsHwIYbZriYhSzDU4SIDHl0yHgD4vdwzW9iGGKe2eXalg6WsDW0ao6ozIQgV3JkYasRjIHD18ODlrtG06LtKRby2keeJERFmjLBIhwUcSSSzOeHDGOGcksjCyrxhF/DZL7uVtqWnJd9Q+Kxb7bljbuJMb1WjCsUeCRJHSQ6UaNGAZwzeCMDt4cK4tocqh0eR4Ad6skcASRGVkmmZETWhwcfpA3aAezI7RWGWGVppZtq2Yme3S2QxSqiLCj7w7wGQsS5Ok6SMDOK+2FraJIrNtCw0C5juSkciKuqOJ0VVBc9jlX1HiSueB41wTVKGJio6YaG/ra7Wzbo1EG6mUlbQdPnS+Fx/QL9+SvlRfLvbUbzoWureY7rGqKRQoG8lKr4x4hSM8aVztWdjebRXVvtmRzbveoH3UizJn/AGSrkK49I1H112qVgEXtHkxbT7zfQJJvUSOTUPHSNtaKfQG4182HyWtbPX0WBINeNWgY1ac4z+zUfXUrSgOptXZMVzE0M8ayxtjUjdjaSGGf2EA/wqv9VWy/MIfUffVrpQFU6q9l+YQ+o++nVXsvzCH1H31a6GgMkm2fskXLRjZCtbpcCze7BG7S7bA3ZTVq0hmCluwE4/bcOqvZfmEPqPvqvTckrzfS2qwqbebaQ2ibozKN2upJGh3Pjl9SaQew6geFaZQFU6q9l+YQ+o++nVXsvzCH1H31a6UBVOqrZfmEPqPvp1V7L8wh9R99WulAVTqr2X5hD6j76dVey/MIfUffVrpQFU6q9l+YQ+o++q1Y7F2LNtCSyj2fGxiheR5dLBA8UixPEM41EFuLAkDBHbWoVVpdhynbAuAmIf8AT3ty+peEzTq+nTnV4oJzjHpoClbMt9jyOpl2StvBKkskFw5BS4jtwWkbSG1R+AC41doBrs8mdi7LupVjk2MLXexdIt2kIYXNvkDV4DHQ2GU6Txw1LDkNeSrbWk8SwRWcF1CtwJVkFz0mN4FZIx4SYV9R1Y7MVLcj9h3nSLVrq3W2SyszaKROspumO7XeKF8RMRZw3Hwhw7cASnVXsvzCH1H306q9l+YQ+o++rXSgKp1V7L8wh9R99OqvZfmEPqPvq10oCqdVey/MIfUffTqr2X5hD6j76tdKAz/lJyJ2TZwGU7NSViyxxxopLSzSHCIOOFye88B/wa+tpsvdurbFC3aXCW3RNSlmmlUyRkShtGgxgtq7tJ7sE6RytubpLWQ2MImuDhY1LIqqSeLsXKggDJxnicd2aolhycvBbRP0FxcW94t44lvInk2i7I8cja18GIgMMKcDCgftA6fQ9lGKMR7GV7t55LbomtQ6TQDVLqkLaNKqQ2rv1r5eFh5OciNk3lusybOjTJZWRlOqKVGKvG3HtDAioyDkpexPFfrbCScXl1ctZidAVjvI0i0iY+AWTdqx7jqOOzjcOQuxpba0CzgLK8ks7orahG0ztJuw3+7Tqxnyg0BmXOFyKsoLlFitY0UwhiAD42pxnt8gFfamudP4XH9Av35KUBqdKUoBSlKAUpSgFKUoBSlKAVw3jlY3I4EIxHoIBxXNXHPFqVl7NQK/syMUBkOyOcC9awMTzBr6V7cwy7qIAQXSb0uUGFJRYphxHHC8DmpvY/Ky6cWWqXO92TLdP4CDVcLu9L8BwxqPAcOPZUlZc18UclrJvpC1tam1HcsngyKsjL2alE0gH73ortWPIFYxb4mY7iyeyHgjwlk0/pD5CNHZ6aAkuRu0Hn2faTStqkkgjd2wBqdlBJwMAcT3Culzb7YlutmW0877yV1Ys2lV1EO4HBQAOAHYK6/JvkbdWm5T/U5JYIVCCE20KgoowqlwNfDhxznhXX5NcgrmyWGOPakpgiYfoTbQ4ZNWpkL4LAHJ45zxoCGn5TbRfZsMsLSMxvJo5pYbZJporeOWVV0QYCt4qqT2gceOa61xy3nGy2lXaKyMt5FD0hbXTNHBIVBEtu6Y3gBJwoIOBirKebcCGFYrqWGaCaaWOdAuR0hy7xujZV0OcYPyR6QeOXmz1RS6ryVrqWeG4e6KJqL23/ZCxjCKFHo8v7ABBW/LWSG2u7lNoybRMUaqsUuzxbIs00iRxyFtKFgCeKg9hPfirPs/Z20oHWWe/juosMZojarGUAViNwyHJOrA8PPDvzX6j5GTSJNFfX8l7DLGYzG0EUeliVIkVowDqXTw7snPcK/Wy+RsqSo8+0bm5SIERxNoRMEFf027A350n/d35OONAVlNp7VewO1BdxKoja6Fl0dTEbZQWCGb/uaygzkd/CuS15w5v9Uw5xYyRWoGoKGtp7uNpIiWHaGKFTkkAlcY75A81Y0m3W9uVsS5Y2g0acMSxiEuN4IyT4ufLxzxqVuOQcLte6j4F3BFAUCgCFYFdUZMd41AjyFRQFM2Xyjv7uHYyLetBJdpeNNKLeFyxtyujwGXSMDI4Y7e+pGflDtFINoW0bdKu7RoCsyQLrkgufC1bkeC0qKrDAwDgd+a7ic2DRw2KQXskL2SzqkohjYuLggtlXyowBjv7a7bc20bW8iS3Ez3Ekq3DXYKrMJ4siIpgaUVVJUKOGGbGM0B1ebrlFLPLPFLe9JKhWCS2vRrqBslXWSMKEZc4wwJwcg1e6rewOSDQ3DXNxdSXk5i3Cu6JGI4NQcoqRgLksASTx4Ds45slAKUpQClKUBlnOn8Lj+gX78lKc6fwuP6BfvyUoD/2Q=="/>
          <p:cNvSpPr>
            <a:spLocks noChangeAspect="1" noChangeArrowheads="1"/>
          </p:cNvSpPr>
          <p:nvPr/>
        </p:nvSpPr>
        <p:spPr bwMode="auto">
          <a:xfrm>
            <a:off x="1679575" y="568054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1988" name="AutoShape 4" descr="data:image/jpeg;base64,/9j/4AAQSkZJRgABAQAAAQABAAD/2wCEAAkGBhQSERQUEhIVEhUWFRkUGBYXEhoYFRERFRwYGRgUFRgZJyYeFxojGxYdHy8gIygqLS0sFx8xODIqNSYrLCkBCQoKDgwOGg8PGiolHyQsLS4zLS41NSwvLy0sLCwpKiwpLCkzLTQxKTQ0KSk0LCosKiwsMi01Li8sLCwqLCwvKv/AABEIAM8A9AMBIgACEQEDEQH/xAAcAAEAAwADAQEAAAAAAAAAAAAABQYHAwQIAQL/xABJEAACAQMBAwYICgkDBAMBAAABAgMABBESBRMhBgcUFzFBIjJRVGGRk9E0NVJTc4OUsrPTI2NxcoGSsdLhFUKhJDNiwUWChET/xAAaAQEAAgMBAAAAAAAAAAAAAAAAAgUBAwQG/8QANREAAgECAQkGBQQDAQAAAAAAAAECAxEEEhQhMUFSYZGhBRMVUWLhIjJxgfBCscHRI3KCBv/aAAwDAQACEQMRAD8A1XbnLK3tZ7eCR8zXEiRpGuC41kgSOCQRHkYz5ewHjjo7V5yLa3naF1mZY2RZp0iJt7Z5PFSaTPgk5HccahnHHHDy92O0kmz3ihLsu0bZ5GVMssEYlyzkcdClu/gNXpqA5Y38st70d9n3j2KMskht7YP0+ZdLKsjMVG5UgZ7SxXHZigLS3OBbi76NomxvRbmfdHowuiM7gy58fuxjGTjNfLHnCt5bro6rMAzvFHO0JFtPNFnXHFLnwmGlu4A6Dgnhmqf6Rcid7PosxD7XG0ek4Xowtt4sxBfOd54OnTjt41+NibFuQ1lYtayoLK+lunuSF6PLCTOybps5Zm36jTjK4Oew4An+ea5aPY10yMyMN1hlYqwzNEDgjj2GrlbnwF/dH9KpPPd8SXf1P40VWfam0+j2ck3A7uEuAewsF8EHHlOB/GsN2V2Ybsrsk6Vn684rwXskF2BpS1ilxFA7yb5ghkzoLAIMnt4Dynvsc/Le0WKKUS7xZQWTdozsyLnU2kDUAMYJIGDXTWw1ShCNSatFpNPZpV1p8yPeRtdsnaVXdo8qg1rFLasrGeaOGMspwGdsNleHFQG4Ejs7fLYq5VJPUZjNS1CldbaO0Y4InlmcRxoNTMx4Af8As54AdpJxWCcvedeW8m3dtI8FqDjKkq8wzxdyOIXyL6+PAWmA7NrY1vIXwrW/4Xm+BGdRQV2eg801V5hJz28fT25/j318rzbx/pKvxP09fY9P6qaq8wUrGf8Ap6+w8T9HX2PT+qmqvMFKZ/6evsPE/R19j0/qpqrzBSmf+nr7DxP0dfY9P6qaq8wUpn/p6+w8T9HX2PT+qmqvMFKZ/wCnr7DxP0dfY9P6qaq8wUpn/p6+w8T9HX2PT+a+15hilKnKkqR3g4I/iK2Hmo27cXEUqzs0ixlQkjcWyQcoT/uxgHJ4+F+yt1HFqpLJtY6MPjlVlkZNi+0pSu0sDLOdP4XH9Av35KU50/hcf0C/fkpQGp18xX2lAKUpQFF57viS7+p/Giqb5Q2Ek8EESLlXlhMpyBpgQh2PHvOkDgD2+TiITnu+JLv6n8aKrtbeIv7o/pWJLKViMo5SsygbQ2ffQ7WuLqCyFzHJbpEP00aEsAvYGPEZHEHHDv8AL19kclr+ztrSFV3igSmZYZlifXIxZVMreEEGRnRxzn0GtLpXbiMZOvRVFpJfDpV7vJTSvdtbXqSISpKW1lE5L8mriMWUcselbdriRzqUq0jErFpwST4Ls3EDHlB4VZOUvKm3sITLcPpHEKoGXkYDOlB3n09g7yKkL69SGN5ZGCIil2Y9iqOJPDjWCTx3PKS/fQ26giHg6slIYyQOwDjI+NWOGdJ44Wt/ZPZsKzc6ryaUfmfRJcfzyIJKksmP5sILldy2udqzKNLBM4igjy3b5QOLv6cfsAqwcm+Yy6nCvcutqhGdJGub0ZUYVc+lsjyVrfJLkBa7PUblNUuMNM/GRs9oHco9C47OOe2rJV1if/Q91HucBFRitu37L+7syqV9Mim2HNLYRxqhjkkIGNTTPk/wUhR/AV2OrDZ/zB9tL/dVqpXkKkY1JOc0m3pbM9xS3VyKr1YbP+YPtpf7qdWGz/mD7aX+6rVSodzT3VyHcUt1ciq9WGz/AJg+2l/up1YbP+YPtpf7qtVKdzT3VyHcUt1ciq9WGz/mD7aX+6nVhs/5g+2l/uq1Up3NPdXIdxS3VyKr1YbP+YPtpf7qdWGz/mD7aX+6rVSnc091ch3FLdXIqvVhs/5g+2l/up1YbP8AmD7aX+6rVSnc091ch3FLdXIqvVhs/wCYPtpf7qdWGz/mD7aX+6rVSnc091ch3FLdXIq8XNns9Tno+fQZZCPUWxVjtbVI1CRoqKOxVUAD9gFctKlGEY/KrE404Q+VJClKVMmZZzp/C4/oF+/JSnOn8Lj+gX78lKA1OlKre1+cG0tp9zKzgqUWSQROYbYy4MYmlxpTVnh/zgUBZKVXG5e2wu+i/pNW8EG93LbgXBGoQGXxd5ju/h20suX1tLddGXeatbxrIYmEEssQzJHHKeDMuDkf+J9GQIjnu+JLv6n8aKrtbeIv7o/pVJ57viS7+p/Giq7W3iL+6P6UByUpQ0BiHPLyqluLldnQAkKyagvjTTtgqgx2gahw+V+wVpnILkkuz7NIuBkPhysP90p7cHvUeKPQM9pNU7m62AbnaV7tKUErv5Eg1d/hEFh3HSgCAjI4nyVqleg7UxEaVKGBpaFFJy4ya08vzUaoK7cmKVw3l6kMbSSuERRqZmOAoHeTWNcsuep5X3Gzzu0J0mcjw2zwO7B8Qek8f3arMJga2Ku4LQtLexfnktJKc1BXZtea+ZrzTdbTlkYtJLI7HtLOSf8AmuLpL/Lb+Y1QZ+t0q/E1u9T03mma8ydJf5bfzGnSX+W38xpn/p6jxNbvX2PTeaZrzJ0l/lt/MadJf5bfzGmf+nqPE1u9fY9N5pmvMnSX+W38xp0l/lt/MaZ/6eo8TW719j03mma8ydJf5bfzGnSX+W38xpn/AKeo8TW719j03mma8ydJf5bfzGnSX+W38xpn/p6jxNbvX2PTeaZrzJ0l/lt/MadJf5bfzGmf+nqPE1u9fY9N5r7XmPpL/Lb+Y1b+QnLW5iuYYWdpopHWLQ7E6NRChkJyRjPZ2EcPIROGNjJ2asTp9oxlJJxsbbSlK7y0Ms50/hcf0C/fkpTnT+Fx/QL9+SlAanWP8oti3kd9ddHS+381xFNbPGx6AE0xrL0ruBwhBDdwXHbx2ClAZV/ptwJns+jTkvtgbQE4j/6YWu8WbjL2awF06O3NfjYmy7jNjYNazqbO/luZJ2jxavDqnZDFJnwy2/UBQMg5zjBrWKUBRee74kuvqfxoqu1t4i/uj+lUnnu+JLv6n8aKrtbeIv7o/pQHJXHcKxRgjBWIIViMhWxwJHDODxxXJSsp2B0dibIS1t4oIxhY0CDh247WPpJyT6TXYu7tIkaSRgiIpZmPYqjiSa5qyPn15X6I1sYzxfEkpz2ID4CfxI1H0KPLXfgsLPH4lU9rd2+G1/m0hKSirlM5xucaTaUu6i1LbK3gJ/umbsDuPL5F7v210+T3NZf3eCITChwdc2UBB7wCNTcOPAYq28xPJMtK97IvgpmOLI8aQ8HcfsXwf/sfJW3V6rHdsR7MeZ4OK+HW3p07fv5vz2GmNPL+KRlezuZHSgE14WbHHTEMD0Ak5P7SBXb6lo/On9mvvrSaV4KtThWm6koq78tHRWRh4Oi/0mbdS0fnT+zX306lo/On9mvvrSaVqzWlumMzobpm3UtH50/s199OpaPzp/Zr760mlM1pbozOhumbdS0fnT+zX306lo/On9mvvrSaUzWlujM6G6Zt1LR+dP7NffTqWj86f2a++tJpTNaW6Mzobpm3UtH50/s199OpaPzp/Zr760mlM1pbozOhumbdS0fnT+zX306lo/On9mvvrSaUzWlujM6G6Zt1LR+dP7NffVk5M8gLaybWgaSXGNbkErnt0AYC59eOGe2rLSpRoU4u6ROGGpQd4xFKUrcdBlnOn8Lj+gX78lKc6fwuP6BfvyUoDU6UpQClKUBRee74ku/qfxoqu1t4i/uj+lUnnu+JLv6n8aKrtbeIv7o/pQHJSlKA4L+9WGJ5ZDpSNS7HyKoyT6hXmnZmzp9tbTYnI3rmSRsEiGEd2fQoCLntOK1Dnz5Tbm0W2RsPOcsB2iBO3Pk1NgekBhUtzS8kxZ2Ku64mnxK5I8JVPiRnv4Lxx5WNeq7PqeG4GWK/XP4Y/Ra3+eSNE1lyyfItuy9mR28KQwqEjRdKqO4eU+Uk8Se8kmu1SleWlJybb1s3ilKVgClKUApSlAKUpQClKUApSlAKUpQClKUApSlAZZzp/C4/oF+/JSnOn8Lj+gX78lKA1OldHaW24bcxLNIEM0qwxjBJeVs4UAA47O08B5a6N/y3soLlbaW5RJnxhDntbxQzAaUJ7gxBOR5RQE5SoRuWdmLvoZuE6R2bvj4xGQurGnVjjpzn0UteWlnJdtZpcI1wmoGMZ8ZMFlDY0sy96gkjByOBwBAc93xJd/U/jRVdrbxF/dH9KpPPd8SXf1P40VWOCC60r+ng7B//ACv5PpqAl6VF9Hu/n4Psr/nU6Pd/PwfZX/OoDJLbZj7Z29M0ylYLVtLKw/2RMQkTel2DMR5NXkFbfUFa7FmjeV0kt1eVg0jC1ky7KoUE/pvIO70+U12ej3fz8H2V/wA6rHH43OnBRVoxikl9tPUhGOSSlKi+j3fz8H2V/wA6nR7v5+D7K/51VxMlKVFmG6+ft/sr/nV+dFz5xb/Zn/OoCWpUToufOLf7M/51NFz5xb/Zn/OoCWpUToufOLf7M/51NFz5xb/Zn/OoCWpUToufOLf7M/51NFz5xb/Zn/OoCWpUToufOLf7M/51NFz5xb/Zn/OoCWpUToufOLf7M/51NFz5xb/Zn/OoCWpUToufOLf7M/51NFz5xb/Zn/OoCWpUToufOLf7M/51NFz5xb/Zn/OoCWpXwGvtAZZzp/C4/oF+/JSnOn8Lj+gX78lKAlecbY8XSdm3AjBmO0bWIycSwhG9bSPkrqOTjt4Z7BUBy42/ZNdyWD6beJ5I5r2bcyO1w66GSCPdg4PBdTnGBkDjnOu18xQGRbzE72JV+lNtwXqrunx0PeLJvt5jTpEYI7c91fjYLEts+wCP0u12jNcXAMbgJBquG3hlI0sriWPHHwtQ9FbDSgKLz3fEl19T+NFVunvRDbtK3ixxFzjtwi5OPVVR57viS7+p/GiqV5XAvaxQAZNxJDD2ZwhIZyfQEU+SozdotkJyyYtokLflJCY1aSWKFjGkjI8yAxiQDGrJGO0DPfXdm2jEiB3lRUbGGZ1CtkZGCTg5HGsr27NaJtu7e9gM0QtIx/2TKI2IXBIGSpONIbuJHEZrh2TC8FnYR3dvxKTAPNDLMIVZiUjWBSBvCMYLcQCKs8Zg44bCxrXd3k69CeUr6Ppt+qNUqrijT9r7cWGASqN6GZEQKww7SsFXDcRjjnNSdZnyQgZ49nW7Kf0U1xcSL3xmFmVA3ePCk/47DmtJmmVFLMQqqCSScBVHEkk9gqppSc9P0M0ajmsp8P2v/J+6z7l5zuwWWYrfTcXAOCM/o4iPnGHaf/EHPDjjvonL/njkudUFnmGAjSz4xLMOOcfIQ+QeEe8jJWq9yR5tLvaGGRN1DnjNJwUjv0Dtf+HDykV7bA9hU6MM47QajHd/v+lp/YxKq3ogft+UlxdqWnnklLMSVLnQp8ioPBUcAcAVw1rexOZK0hQiSSWZmGC2Qirg5yqjPHHDiT39nd3+qOy/Xe1/xXiO1cMquMqVKErwbutll5W8lqXArKuBrTk5XMVpW1dUdl+u9r/inVHZfrva/wCKrMyqcDX4fW4GK0rauqOy/Xe1/wAU6o7L9d7X/FMyqcB4fW4GK0rauqOy/Xe1/wAU6o7L9d7X/FMyqcB4fW4GK0rauqOy/Xe1/wAU6o7L9d7X/FMyqcB4fW4GK0rauqOy/Xe1/wAU6o7L9d7X/FMyqcB4fW4GK0rauqOy/Xe1/wAU6o7L9d7X/FMyqcB4fW4GK0rauqOy/Xe1/wAU6o7L9d7X/FMyqcB4fW4GdciuUtzBcRJEzyKzBTCSSjBsA4X/AGsAM5HZjyZFb3ULsPkfa2hzDEA+Ma2JZyDjPE9mcdgwKmqsMPSlTjaTLTC0Z0o2k7mWc6fwuP6BfvyUpzp/C4/oF+/JSuk6zU6UpQClKUBRee74ku/qfxoqu1t4i/uj+lUnnu+JLv6n8aKrtbeIv7o/pQHQg5OxJdyXY1b2SNY28LwdC4xgdx4CpOlKnOcp2yneyt9lqArIOerl1/8AH25JZsGYr5D4sIwc5PaR5CB3mtD5a7f6FYz3A4si4QHHGRiFXt7QCckeQGst5n+RrXUzbRugXAcmPUM72fOWlOe0Kez/AMv3avuyKNOlCWPr/LDQl5y2cvzUaqjb+FHNyJ5IbKtQsm0Ly1a5HjQSXMQW3cHijpq8Jx2ENwBzw4ZrSl5dbOHAbQsx/wDrh/urj5HW6mCQlVJ6ZfcSB53cVO9ET5C/yiqnF4yti6neVZX/AGXBE4xUVZFU25y5jXcS2tzBPCtxHFdbuRJN3DOSiSEofAxJp4+TPA1H7X5ezpLd7lUkC3EGz7dSMK9/NxkMrdulNSjAx2Ed+atm3+T6XVrPbnCCaNk1BfFJHgvgYzpbBxnuqCh5ul/04Wkk7NKJTc9JVArreazIJlXiBgnGPJnszXISOvHtXaNtcQQXclvMt2HjjliiZDb3SoXAdCf0kZCniMHhxxwzwbBvdpybQuLeS7tylqbdnxaEGZJwzFV8PwCAhGePbnHdUls3kbcG5huL+96UbcNuUSBYY1kcaWlcAnW+ngOwDPDtNSmzOTphvby63gYXKwAJpxu+jq68Wz4WdeewYx30BF8rtqXYvLK1tJY4TOlwzPJDvB+hEZAAyuPGPfXBsvly0PSYb8q1xbTRxAwIx6X0hS8Aij7RIVByuSBpJzjs7/KnkvPcXFtcW1ylvJbrMvhwb0MJggPDUuMaP+airrmuE0L7+cT3Ulwl08rwjdO8KskcLQqQdyI2K6dWcsTnuoDt7R5bauhm38He362k6SJiSLwJGZGU+I3gqQeOQQRkGuyOcC33pjKTglZWiJiwt1uAWcQHPh8FJBOAQOBNdCw5uN2luoliUxXwvWEdsI42wjJukUMSBhvGZmPDjXW2bzaNBdw3TXCSmGSeTUbY9IuEnVwRPKGJkZQwC4UDA7ONAWTZnK+3uJIY4izNNbC7XweCwEhQX8hLHGP/ABNTdUHmr5Nm36XKVkRZJmjgWWNo3SzjZ2QFX8IZaR/G44APfwv1AKUpQClKUApSlAKUpQGWc6fwuP6BfvyUpzp/C4/oF+/JSgNTqJvuVdpDOlvLcxJNJwWNnAYk9gI/257s4z3ZqWrEeVckkd9fIXEks1xA8Ni9msq7Qi0xrnesDhUCtjBGgo3l4Aaw3Ky0F10Q3EfSPmtXhdmrHkzjjjtxS35WWkly1qlxG06Z1RhvCGnGR5CRniBxGD5DWab9RO9mQemNt0XapoYv0TeLIJg2MaBEDxzwHD0V+NgTqW2fZAHp1vtKea4XQweOAm4LSPJjBVlkj46jq1KOPCgLVz3fEl39T+NFV2tvEX90f0qk893xJdfU/jRVdrbxF/dH9KA5KUpQGX89V6hjtbWSbQryGaZ9LMUgiGCzLGD2l+A04LKOIxXb5Gc6ez3gKRq1tFCRFErI7M8aqvhnQGCnJPaxJxk9tX4WSbwyafDZQhPHxFLELjsAyx7O3hnsFdXZuxbe0EphjSBXbevp8FNWAC2PFXgozjHlrrq4lzpQor5Y3+7et/wvcilpuVTkvy5s4oXWSUqTdXcgG5l4pLczSI3i96MD/GuHZnPbYyyTxvvI3iaQKNDMJ0RiAyEDKkgA4cLjOM99WoqbrIJ0W7Lgr+kjnchyA2oMpSMhOAwSwY9g4H92PJW1hSRIreNFlLGTC8ZdZJbWTxI4nhnA7sVzzhkq19P7B3a0GWX/ADuXjOTGI4k7l0ajjPDUT2nHkwPRXX61r/5cfshVh2tzM5Ym3nCqT4kik6Rx7GHb3DiP410Opm4+fh9T+6qaUcTfaUkoYy+t8yN61r/5cfshTrWv/lx+yFSXUzcfPw+p/dTqZuPn4fU/uqOTieJjIxnHmRvWtf8Ay4/ZCnWtf/Lj9kKkupm4+fh9T+6nUzcfPw+p/dTJxPEZGM48yN61r/5cfshTrWv/AJcfshUl1M3Hz8Pqf3U6mbj5+H1P7qZOJ4jIxnHmRvWtf/Lj9kKda1/8uP2QqS6mbj5+H1P7qdTNx8/D6n91MnE8RkYzjzI3rWv/AJcfshTrWv8A5cfshUl1M3Hz8Pqf3U6mbj5+H1P7qZOJ4jIxnHmRvWtf/Lj9kKda1/8ALj9kKkupm4+fh9T+6nUzcfPw+p/dTJxPEZGM48yN61r/AOXH7IU61r/5cfshUl1M3Hz8Pqf3UHMxcecQ+p/dTJxPEZGM48ye5Bc47XUnR7hQJCCUdFID6RlgwycHAJyOHdw4Z0CqryR5v4bEl9RmlIxrKgaB3hF44z5ck44eXNqqyoqah/k1lth1UULVNZlnOn8Lj+gX78lKc6fwuP6BfvyUrcdBqdMUpQDFfMV9pQFF57viS7+p/Giq7W3iL+6P6VSee74ku/qfxoqu1t4i/uj+lAclKUoBXRdi8+AzqsQDMNOElZ8gDV2nSASQO9l48MV3WNdCxsiYNMgKNIGaQK5yjy5LhXXBGCxAI48B+2tkdCb+3MwY5sPnPLcpZQZP+mmPRFzwVd3kROo7fCk1dvzx/hudYnsHmvsJNsbQtmibdQJbtEBNICjSIGY6gcnj5a2tFwAPJw4nJ/ie+tZk+0pSgFKUoBSlKAUpSgFKUoBSlKAUpSgFKUoBSlKAyznT+Fx/QL9+SlOdP4XH9Av35KUBqdfCa+1RudWR1XZxiQSSDacBVC2gOwSfClsHT+3FAXjNfay6C7umvtoPO0ezJVsrc7wMlwsUaySkudQVTkBlwezOasnNzLeSW7S3lwZt42qFWgjikjhGdLSLHwDOMNpycDHHJIAHS57viS7+p/Giru8s+UUlpFa7qSGHeyiNpJ1JjRd2zZOCMcVA/jXS57viS7+p/Gir5ynvbe6S23W0LGN4JBL+lljkRvAZMFQw+V/xXVg3TVaLq/Lp1/R289vAjK9tBycmeXRZbxrqaCSK20N0iBWETq6klACSS4IxwJzqAqWPLm2EU8r72MW+kyo8LrIgkwEbQRkg54H0GqeNlW0nSXn2pYiWVI0QwGKOOIwuJEdkLHeNrA7e4Y7+HPtC0trpLs3W07LezwpApilQRwxRtvANLOSxLnJyezgMVZVIYCU7uVldav8Am9tH+3lwXnFZRdb/AJTQwtMrswMMHSXwpOIcsMjynKnhXVtOW9tIZPCePRD0g72F49Vv86gYAsv7PKKqtwkcxunn2ps8vcWfRRu3VVjwXIY6pGLeP6P+K5to21lNIS20rUK2zmsSBPHq1MytvB4WMeD2f81oVLBpWlN3819FfZ53M3kcuzuUduNpzyrFuUex6TNLJBLHLJunVEIDeMm7PDSuSfVU+nLa33c7tvY9woeRJIHSRY28VgjAEg4I4eQ1VI442leWXbFkrGxayRoJFRo8urLL4Uh48O7Hbw8tdODY1sI7tP8AUdnJ0m3SH9G6qqOhbwzqdmkLBslic5rdKngJfqt8uq/np2eV/wA14vIuqcu7XExYyR7qHpBEkLxs0GSBIiuAWBIx2dpAr8crOUzW0VrKi8JbmCNw0bFxDLnUFQeFvMDgME54YNVDlptCyubuxjW8hJ7LgiRd21mrLIQ0uoKpLwgAA6vD8nbP8q9oWt0kAi2jZxNDcxXALTIykxEkAqHHeR31qVPCwlSk9Urtp7FqWzbZvVqsLy0ksvLW3MZfMmRJuTEYXE++IDbsREaidJ1cBjGT3Gunc8vo95apFHJJv5WiY7pwYGQNqR1xlZAQMqcYGW7O2tXmy7WZXeXaVi1w9wLjhKqweDGIRGVEmvGjJ1Bgc47u3ks7G1hW2Me0bASRXL3L+GgjfeoY2VQJNXBcYZiScZPkqap4BK+U29OjZ8r221XtpF5Fui5bWrdHG8INxI8UYZSCZIjpdTnsw2F9JI8tcZ5dW2lWXeyajJhY4XdykTaHl0KCRGGGnUQMmqfebDsmlu5U2naoZWEkGJov+nn1pLI7eF4eqSJT+zIpf7BsCttub+y1QW4tiJZwUZM6t4BHIhD68niSCGPDsoqXZ+i83+Jvy4pfVN6mheZdLzlrbRhTraRWjExaKNpVjgPZLIUB0J28T8lvIa49o8uraFmUmR9EazM0ULyIsLgkSFkBAXAznP8A7ql3/J6xYR7vaFjkW6277x1KgJn9JEkciqD4beA2pez05k2gsgLtU2jaBZ7JLNBvo/0e7SRAxw2CPDHAY7Kj3WASTy2+m1cPK4vIt22dtiKzkuYyHAiMkfHwZGYfoxkdzEqM+moK25c7q4uorsnTA8Kb1LeTdqZI0JaVhqWMF2OMngO3y1+JL2za0t7Y39mREbfeEzxkSLblGKgauGpowDnPAmoja1rBM94BtSxWC8eMyKXUyosaouEbeBcto7wcVHDrCWlGq/PTtteNraHptlGXlbC7ScpoVmER1gmQRB9226MxGd2JMaS3djy8O2vmx9rNKbl3KiKOd4oz2eDCFWRmJPdKHHYMaO8caqF3Davc747TsmxcpcKXlQyqqY/QB9eEjxnGF4nGc4qY2NtSzgtBB/qNtrIctItxEDvZSzs65J7Gc4zk8BnNVlFrJll67pL6abvouZCDm28pHetOW1vJvP8AuoUhNxiSB0L247ZIwwBZf2eUU2by4tpmChpI9URnQywvEskKgFnRnADAAgnHdx7ONUnZex7aJnZtpWBZ7OWzZlkUPIZNJFxKzSMZHJHHswMAdlSRtbJltEfaNqVgspLN8XEYMm9jjjLqdXg+ITx8tW06WBTajN/ifDztzJJyJey5bCe9t4oQ26khllLSQSIXCaN28RcAMhDHjg93Zwz3Ns8phbzsHwIYbZriYhSzDU4SIDHl0yHgD4vdwzW9iGGKe2eXalg6WsDW0ao6ozIQgV3JkYasRjIHD18ODlrtG06LtKRby2keeJERFmjLBIhwUcSSSzOeHDGOGcksjCyrxhF/DZL7uVtqWnJd9Q+Kxb7bljbuJMb1WjCsUeCRJHSQ6UaNGAZwzeCMDt4cK4tocqh0eR4Ad6skcASRGVkmmZETWhwcfpA3aAezI7RWGWGVppZtq2Yme3S2QxSqiLCj7w7wGQsS5Ok6SMDOK+2FraJIrNtCw0C5juSkciKuqOJ0VVBc9jlX1HiSueB41wTVKGJio6YaG/ra7Wzbo1EG6mUlbQdPnS+Fx/QL9+SvlRfLvbUbzoWureY7rGqKRQoG8lKr4x4hSM8aVztWdjebRXVvtmRzbveoH3UizJn/AGSrkK49I1H112qVgEXtHkxbT7zfQJJvUSOTUPHSNtaKfQG4182HyWtbPX0WBINeNWgY1ac4z+zUfXUrSgOptXZMVzE0M8ayxtjUjdjaSGGf2EA/wqv9VWy/MIfUffVrpQFU6q9l+YQ+o++nVXsvzCH1H31a6GgMkm2fskXLRjZCtbpcCze7BG7S7bA3ZTVq0hmCluwE4/bcOqvZfmEPqPvqvTckrzfS2qwqbebaQ2ibozKN2upJGh3Pjl9SaQew6geFaZQFU6q9l+YQ+o++nVXsvzCH1H31a6UBVOqrZfmEPqPvp1V7L8wh9R99WulAVTqr2X5hD6j76dVey/MIfUffVrpQFU6q9l+YQ+o++q1Y7F2LNtCSyj2fGxiheR5dLBA8UixPEM41EFuLAkDBHbWoVVpdhynbAuAmIf8AT3ty+peEzTq+nTnV4oJzjHpoClbMt9jyOpl2StvBKkskFw5BS4jtwWkbSG1R+AC41doBrs8mdi7LupVjk2MLXexdIt2kIYXNvkDV4DHQ2GU6Txw1LDkNeSrbWk8SwRWcF1CtwJVkFz0mN4FZIx4SYV9R1Y7MVLcj9h3nSLVrq3W2SyszaKROspumO7XeKF8RMRZw3Hwhw7cASnVXsvzCH1H306q9l+YQ+o++rXSgKp1V7L8wh9R99OqvZfmEPqPvq10oCqdVey/MIfUffTqr2X5hD6j76tdKAz/lJyJ2TZwGU7NSViyxxxopLSzSHCIOOFye88B/wa+tpsvdurbFC3aXCW3RNSlmmlUyRkShtGgxgtq7tJ7sE6RytubpLWQ2MImuDhY1LIqqSeLsXKggDJxnicd2aolhycvBbRP0FxcW94t44lvInk2i7I8cja18GIgMMKcDCgftA6fQ9lGKMR7GV7t55LbomtQ6TQDVLqkLaNKqQ2rv1r5eFh5OciNk3lusybOjTJZWRlOqKVGKvG3HtDAioyDkpexPFfrbCScXl1ctZidAVjvI0i0iY+AWTdqx7jqOOzjcOQuxpba0CzgLK8ks7orahG0ztJuw3+7Tqxnyg0BmXOFyKsoLlFitY0UwhiAD42pxnt8gFfamudP4XH9Av35KUBqdKUoBSlKAUpSgFKUoBSlKAVw3jlY3I4EIxHoIBxXNXHPFqVl7NQK/syMUBkOyOcC9awMTzBr6V7cwy7qIAQXSb0uUGFJRYphxHHC8DmpvY/Ky6cWWqXO92TLdP4CDVcLu9L8BwxqPAcOPZUlZc18UclrJvpC1tam1HcsngyKsjL2alE0gH73ortWPIFYxb4mY7iyeyHgjwlk0/pD5CNHZ6aAkuRu0Hn2faTStqkkgjd2wBqdlBJwMAcT3Culzb7YlutmW0877yV1Ys2lV1EO4HBQAOAHYK6/JvkbdWm5T/U5JYIVCCE20KgoowqlwNfDhxznhXX5NcgrmyWGOPakpgiYfoTbQ4ZNWpkL4LAHJ45zxoCGn5TbRfZsMsLSMxvJo5pYbZJporeOWVV0QYCt4qqT2gceOa61xy3nGy2lXaKyMt5FD0hbXTNHBIVBEtu6Y3gBJwoIOBirKebcCGFYrqWGaCaaWOdAuR0hy7xujZV0OcYPyR6QeOXmz1RS6ryVrqWeG4e6KJqL23/ZCxjCKFHo8v7ABBW/LWSG2u7lNoybRMUaqsUuzxbIs00iRxyFtKFgCeKg9hPfirPs/Z20oHWWe/juosMZojarGUAViNwyHJOrA8PPDvzX6j5GTSJNFfX8l7DLGYzG0EUeliVIkVowDqXTw7snPcK/Wy+RsqSo8+0bm5SIERxNoRMEFf027A350n/d35OONAVlNp7VewO1BdxKoja6Fl0dTEbZQWCGb/uaygzkd/CuS15w5v9Uw5xYyRWoGoKGtp7uNpIiWHaGKFTkkAlcY75A81Y0m3W9uVsS5Y2g0acMSxiEuN4IyT4ufLxzxqVuOQcLte6j4F3BFAUCgCFYFdUZMd41AjyFRQFM2Xyjv7uHYyLetBJdpeNNKLeFyxtyujwGXSMDI4Y7e+pGflDtFINoW0bdKu7RoCsyQLrkgufC1bkeC0qKrDAwDgd+a7ic2DRw2KQXskL2SzqkohjYuLggtlXyowBjv7a7bc20bW8iS3Ez3Ekq3DXYKrMJ4siIpgaUVVJUKOGGbGM0B1ebrlFLPLPFLe9JKhWCS2vRrqBslXWSMKEZc4wwJwcg1e6rewOSDQ3DXNxdSXk5i3Cu6JGI4NQcoqRgLksASTx4Ds45slAKUpQClKUBlnOn8Lj+gX78lKc6fwuP6BfvyUoD/2Q=="/>
          <p:cNvSpPr>
            <a:spLocks noChangeAspect="1" noChangeArrowheads="1"/>
          </p:cNvSpPr>
          <p:nvPr/>
        </p:nvSpPr>
        <p:spPr bwMode="auto">
          <a:xfrm>
            <a:off x="1679575" y="568054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1992" name="AutoShape 8" descr="data:image/jpeg;base64,/9j/4AAQSkZJRgABAQAAAQABAAD/2wCEAAkGBhQSERQUEhIVEhUWFRkUGBYXEhoYFRERFRwYGRgUFRgZJyYeFxojGxYdHy8gIygqLS0sFx8xODIqNSYrLCkBCQoKDgwOGg8PGiolHyQsLS4zLS41NSwvLy0sLCwpKiwpLCkzLTQxKTQ0KSk0LCosKiwsMi01Li8sLCwqLCwvKv/AABEIAM8A9AMBIgACEQEDEQH/xAAcAAEAAwADAQEAAAAAAAAAAAAABQYHAwQIAQL/xABJEAACAQMBAwYICgkDBAMBAAABAgMABBESBRMhBgcUFzFBIjJRVGGRk9E0NVJTc4OUsrPTI2NxcoGSsdLhFUKhJDNiwUWChET/xAAaAQEAAgMBAAAAAAAAAAAAAAAAAgUBAwQG/8QANREAAgECAQkGBQQDAQAAAAAAAAECAxEEEhQhMUFSYZGhBRMVUWLhIjJxgfBCscHRI3KCBv/aAAwDAQACEQMRAD8A1XbnLK3tZ7eCR8zXEiRpGuC41kgSOCQRHkYz5ewHjjo7V5yLa3naF1mZY2RZp0iJt7Z5PFSaTPgk5HccahnHHHDy92O0kmz3ihLsu0bZ5GVMssEYlyzkcdClu/gNXpqA5Y38st70d9n3j2KMskht7YP0+ZdLKsjMVG5UgZ7SxXHZigLS3OBbi76NomxvRbmfdHowuiM7gy58fuxjGTjNfLHnCt5bro6rMAzvFHO0JFtPNFnXHFLnwmGlu4A6Dgnhmqf6Rcid7PosxD7XG0ek4Xowtt4sxBfOd54OnTjt41+NibFuQ1lYtayoLK+lunuSF6PLCTOybps5Zm36jTjK4Oew4An+ea5aPY10yMyMN1hlYqwzNEDgjj2GrlbnwF/dH9KpPPd8SXf1P40VWfam0+j2ck3A7uEuAewsF8EHHlOB/GsN2V2Ybsrsk6Vn684rwXskF2BpS1ilxFA7yb5ghkzoLAIMnt4Dynvsc/Le0WKKUS7xZQWTdozsyLnU2kDUAMYJIGDXTWw1ShCNSatFpNPZpV1p8yPeRtdsnaVXdo8qg1rFLasrGeaOGMspwGdsNleHFQG4Ejs7fLYq5VJPUZjNS1CldbaO0Y4InlmcRxoNTMx4Af8As54AdpJxWCcvedeW8m3dtI8FqDjKkq8wzxdyOIXyL6+PAWmA7NrY1vIXwrW/4Xm+BGdRQV2eg801V5hJz28fT25/j318rzbx/pKvxP09fY9P6qaq8wUrGf8Ap6+w8T9HX2PT+qmqvMFKZ/6evsPE/R19j0/qpqrzBSmf+nr7DxP0dfY9P6qaq8wUpn/p6+w8T9HX2PT+qmqvMFKZ/wCnr7DxP0dfY9P6qaq8wUpn/p6+w8T9HX2PT+a+15hilKnKkqR3g4I/iK2Hmo27cXEUqzs0ixlQkjcWyQcoT/uxgHJ4+F+yt1HFqpLJtY6MPjlVlkZNi+0pSu0sDLOdP4XH9Av35KU50/hcf0C/fkpQGp18xX2lAKUpQFF57viS7+p/Giqb5Q2Ek8EESLlXlhMpyBpgQh2PHvOkDgD2+TiITnu+JLv6n8aKrtbeIv7o/pWJLKViMo5SsygbQ2ffQ7WuLqCyFzHJbpEP00aEsAvYGPEZHEHHDv8AL19kclr+ztrSFV3igSmZYZlifXIxZVMreEEGRnRxzn0GtLpXbiMZOvRVFpJfDpV7vJTSvdtbXqSISpKW1lE5L8mriMWUcselbdriRzqUq0jErFpwST4Ls3EDHlB4VZOUvKm3sITLcPpHEKoGXkYDOlB3n09g7yKkL69SGN5ZGCIil2Y9iqOJPDjWCTx3PKS/fQ26giHg6slIYyQOwDjI+NWOGdJ44Wt/ZPZsKzc6ryaUfmfRJcfzyIJKksmP5sILldy2udqzKNLBM4igjy3b5QOLv6cfsAqwcm+Yy6nCvcutqhGdJGub0ZUYVc+lsjyVrfJLkBa7PUblNUuMNM/GRs9oHco9C47OOe2rJV1if/Q91HucBFRitu37L+7syqV9Mim2HNLYRxqhjkkIGNTTPk/wUhR/AV2OrDZ/zB9tL/dVqpXkKkY1JOc0m3pbM9xS3VyKr1YbP+YPtpf7qdWGz/mD7aX+6rVSodzT3VyHcUt1ciq9WGz/AJg+2l/up1YbP+YPtpf7qtVKdzT3VyHcUt1ciq9WGz/mD7aX+6nVhs/5g+2l/uq1Up3NPdXIdxS3VyKr1YbP+YPtpf7qdWGz/mD7aX+6rVSnc091ch3FLdXIqvVhs/5g+2l/up1YbP8AmD7aX+6rVSnc091ch3FLdXIqvVhs/wCYPtpf7qdWGz/mD7aX+6rVSnc091ch3FLdXIq8XNns9Tno+fQZZCPUWxVjtbVI1CRoqKOxVUAD9gFctKlGEY/KrE404Q+VJClKVMmZZzp/C4/oF+/JSnOn8Lj+gX78lKA1OlKre1+cG0tp9zKzgqUWSQROYbYy4MYmlxpTVnh/zgUBZKVXG5e2wu+i/pNW8EG93LbgXBGoQGXxd5ju/h20suX1tLddGXeatbxrIYmEEssQzJHHKeDMuDkf+J9GQIjnu+JLv6n8aKrtbeIv7o/pVJ57viS7+p/Giq7W3iL+6P6UByUpQ0BiHPLyqluLldnQAkKyagvjTTtgqgx2gahw+V+wVpnILkkuz7NIuBkPhysP90p7cHvUeKPQM9pNU7m62AbnaV7tKUErv5Eg1d/hEFh3HSgCAjI4nyVqleg7UxEaVKGBpaFFJy4ya08vzUaoK7cmKVw3l6kMbSSuERRqZmOAoHeTWNcsuep5X3Gzzu0J0mcjw2zwO7B8Qek8f3arMJga2Ku4LQtLexfnktJKc1BXZtea+ZrzTdbTlkYtJLI7HtLOSf8AmuLpL/Lb+Y1QZ+t0q/E1u9T03mma8ydJf5bfzGnSX+W38xpn/p6jxNbvX2PTeaZrzJ0l/lt/MadJf5bfzGmf+nqPE1u9fY9N5pmvMnSX+W38xp0l/lt/MaZ/6eo8TW719j03mma8ydJf5bfzGnSX+W38xpn/AKeo8TW719j03mma8ydJf5bfzGnSX+W38xpn/p6jxNbvX2PTeaZrzJ0l/lt/MadJf5bfzGmf+nqPE1u9fY9N5r7XmPpL/Lb+Y1b+QnLW5iuYYWdpopHWLQ7E6NRChkJyRjPZ2EcPIROGNjJ2asTp9oxlJJxsbbSlK7y0Ms50/hcf0C/fkpTnT+Fx/QL9+SlAanWP8oti3kd9ddHS+381xFNbPGx6AE0xrL0ruBwhBDdwXHbx2ClAZV/ptwJns+jTkvtgbQE4j/6YWu8WbjL2awF06O3NfjYmy7jNjYNazqbO/luZJ2jxavDqnZDFJnwy2/UBQMg5zjBrWKUBRee74kuvqfxoqu1t4i/uj+lUnnu+JLv6n8aKrtbeIv7o/pQHJXHcKxRgjBWIIViMhWxwJHDODxxXJSsp2B0dibIS1t4oIxhY0CDh247WPpJyT6TXYu7tIkaSRgiIpZmPYqjiSa5qyPn15X6I1sYzxfEkpz2ID4CfxI1H0KPLXfgsLPH4lU9rd2+G1/m0hKSirlM5xucaTaUu6i1LbK3gJ/umbsDuPL5F7v210+T3NZf3eCITChwdc2UBB7wCNTcOPAYq28xPJMtK97IvgpmOLI8aQ8HcfsXwf/sfJW3V6rHdsR7MeZ4OK+HW3p07fv5vz2GmNPL+KRlezuZHSgE14WbHHTEMD0Ak5P7SBXb6lo/On9mvvrSaV4KtThWm6koq78tHRWRh4Oi/0mbdS0fnT+zX306lo/On9mvvrSaVqzWlumMzobpm3UtH50/s199OpaPzp/Zr760mlM1pbozOhumbdS0fnT+zX306lo/On9mvvrSaUzWlujM6G6Zt1LR+dP7NffTqWj86f2a++tJpTNaW6Mzobpm3UtH50/s199OpaPzp/Zr760mlM1pbozOhumbdS0fnT+zX306lo/On9mvvrSaUzWlujM6G6Zt1LR+dP7NffVk5M8gLaybWgaSXGNbkErnt0AYC59eOGe2rLSpRoU4u6ROGGpQd4xFKUrcdBlnOn8Lj+gX78lKc6fwuP6BfvyUoDU6UpQClKUBRee74ku/qfxoqu1t4i/uj+lUnnu+JLv6n8aKrtbeIv7o/pQHJSlKA4L+9WGJ5ZDpSNS7HyKoyT6hXmnZmzp9tbTYnI3rmSRsEiGEd2fQoCLntOK1Dnz5Tbm0W2RsPOcsB2iBO3Pk1NgekBhUtzS8kxZ2Ku64mnxK5I8JVPiRnv4Lxx5WNeq7PqeG4GWK/XP4Y/Ra3+eSNE1lyyfItuy9mR28KQwqEjRdKqO4eU+Uk8Se8kmu1SleWlJybb1s3ilKVgClKUApSlAKUpQClKUApSlAKUpQClKUApSlAZZzp/C4/oF+/JSnOn8Lj+gX78lKA1OldHaW24bcxLNIEM0qwxjBJeVs4UAA47O08B5a6N/y3soLlbaW5RJnxhDntbxQzAaUJ7gxBOR5RQE5SoRuWdmLvoZuE6R2bvj4xGQurGnVjjpzn0UteWlnJdtZpcI1wmoGMZ8ZMFlDY0sy96gkjByOBwBAc93xJd/U/jRVdrbxF/dH9KpPPd8SXf1P40VWOCC60r+ng7B//ACv5PpqAl6VF9Hu/n4Psr/nU6Pd/PwfZX/OoDJLbZj7Z29M0ylYLVtLKw/2RMQkTel2DMR5NXkFbfUFa7FmjeV0kt1eVg0jC1ky7KoUE/pvIO70+U12ej3fz8H2V/wA6rHH43OnBRVoxikl9tPUhGOSSlKi+j3fz8H2V/wA6nR7v5+D7K/51VxMlKVFmG6+ft/sr/nV+dFz5xb/Zn/OoCWpUToufOLf7M/51NFz5xb/Zn/OoCWpUToufOLf7M/51NFz5xb/Zn/OoCWpUToufOLf7M/51NFz5xb/Zn/OoCWpUToufOLf7M/51NFz5xb/Zn/OoCWpUToufOLf7M/51NFz5xb/Zn/OoCWpUToufOLf7M/51NFz5xb/Zn/OoCWpUToufOLf7M/51NFz5xb/Zn/OoCWpXwGvtAZZzp/C4/oF+/JSnOn8Lj+gX78lKAlecbY8XSdm3AjBmO0bWIycSwhG9bSPkrqOTjt4Z7BUBy42/ZNdyWD6beJ5I5r2bcyO1w66GSCPdg4PBdTnGBkDjnOu18xQGRbzE72JV+lNtwXqrunx0PeLJvt5jTpEYI7c91fjYLEts+wCP0u12jNcXAMbgJBquG3hlI0sriWPHHwtQ9FbDSgKLz3fEl19T+NFVunvRDbtK3ixxFzjtwi5OPVVR57viS7+p/GiqV5XAvaxQAZNxJDD2ZwhIZyfQEU+SozdotkJyyYtokLflJCY1aSWKFjGkjI8yAxiQDGrJGO0DPfXdm2jEiB3lRUbGGZ1CtkZGCTg5HGsr27NaJtu7e9gM0QtIx/2TKI2IXBIGSpONIbuJHEZrh2TC8FnYR3dvxKTAPNDLMIVZiUjWBSBvCMYLcQCKs8Zg44bCxrXd3k69CeUr6Ppt+qNUqrijT9r7cWGASqN6GZEQKww7SsFXDcRjjnNSdZnyQgZ49nW7Kf0U1xcSL3xmFmVA3ePCk/47DmtJmmVFLMQqqCSScBVHEkk9gqppSc9P0M0ajmsp8P2v/J+6z7l5zuwWWYrfTcXAOCM/o4iPnGHaf/EHPDjjvonL/njkudUFnmGAjSz4xLMOOcfIQ+QeEe8jJWq9yR5tLvaGGRN1DnjNJwUjv0Dtf+HDykV7bA9hU6MM47QajHd/v+lp/YxKq3ogft+UlxdqWnnklLMSVLnQp8ioPBUcAcAVw1rexOZK0hQiSSWZmGC2Qirg5yqjPHHDiT39nd3+qOy/Xe1/xXiO1cMquMqVKErwbutll5W8lqXArKuBrTk5XMVpW1dUdl+u9r/inVHZfrva/wCKrMyqcDX4fW4GK0rauqOy/Xe1/wAU6o7L9d7X/FMyqcB4fW4GK0rauqOy/Xe1/wAU6o7L9d7X/FMyqcB4fW4GK0rauqOy/Xe1/wAU6o7L9d7X/FMyqcB4fW4GK0rauqOy/Xe1/wAU6o7L9d7X/FMyqcB4fW4GK0rauqOy/Xe1/wAU6o7L9d7X/FMyqcB4fW4GK0rauqOy/Xe1/wAU6o7L9d7X/FMyqcB4fW4GdciuUtzBcRJEzyKzBTCSSjBsA4X/AGsAM5HZjyZFb3ULsPkfa2hzDEA+Ma2JZyDjPE9mcdgwKmqsMPSlTjaTLTC0Z0o2k7mWc6fwuP6BfvyUpzp/C4/oF+/JSuk6zU6UpQClKUBRee74ku/qfxoqu1t4i/uj+lUnnu+JLv6n8aKrtbeIv7o/pQHQg5OxJdyXY1b2SNY28LwdC4xgdx4CpOlKnOcp2yneyt9lqArIOerl1/8AH25JZsGYr5D4sIwc5PaR5CB3mtD5a7f6FYz3A4si4QHHGRiFXt7QCckeQGst5n+RrXUzbRugXAcmPUM72fOWlOe0Kez/AMv3avuyKNOlCWPr/LDQl5y2cvzUaqjb+FHNyJ5IbKtQsm0Ly1a5HjQSXMQW3cHijpq8Jx2ENwBzw4ZrSl5dbOHAbQsx/wDrh/urj5HW6mCQlVJ6ZfcSB53cVO9ET5C/yiqnF4yti6neVZX/AGXBE4xUVZFU25y5jXcS2tzBPCtxHFdbuRJN3DOSiSEofAxJp4+TPA1H7X5ezpLd7lUkC3EGz7dSMK9/NxkMrdulNSjAx2Ed+atm3+T6XVrPbnCCaNk1BfFJHgvgYzpbBxnuqCh5ul/04Wkk7NKJTc9JVArreazIJlXiBgnGPJnszXISOvHtXaNtcQQXclvMt2HjjliiZDb3SoXAdCf0kZCniMHhxxwzwbBvdpybQuLeS7tylqbdnxaEGZJwzFV8PwCAhGePbnHdUls3kbcG5huL+96UbcNuUSBYY1kcaWlcAnW+ngOwDPDtNSmzOTphvby63gYXKwAJpxu+jq68Wz4WdeewYx30BF8rtqXYvLK1tJY4TOlwzPJDvB+hEZAAyuPGPfXBsvly0PSYb8q1xbTRxAwIx6X0hS8Aij7RIVByuSBpJzjs7/KnkvPcXFtcW1ylvJbrMvhwb0MJggPDUuMaP+airrmuE0L7+cT3Ulwl08rwjdO8KskcLQqQdyI2K6dWcsTnuoDt7R5bauhm38He362k6SJiSLwJGZGU+I3gqQeOQQRkGuyOcC33pjKTglZWiJiwt1uAWcQHPh8FJBOAQOBNdCw5uN2luoliUxXwvWEdsI42wjJukUMSBhvGZmPDjXW2bzaNBdw3TXCSmGSeTUbY9IuEnVwRPKGJkZQwC4UDA7ONAWTZnK+3uJIY4izNNbC7XweCwEhQX8hLHGP/ABNTdUHmr5Nm36XKVkRZJmjgWWNo3SzjZ2QFX8IZaR/G44APfwv1AKUpQClKUApSlAKUpQGWc6fwuP6BfvyUpzp/C4/oF+/JSgNTqJvuVdpDOlvLcxJNJwWNnAYk9gI/257s4z3ZqWrEeVckkd9fIXEks1xA8Ni9msq7Qi0xrnesDhUCtjBGgo3l4Aaw3Ky0F10Q3EfSPmtXhdmrHkzjjjtxS35WWkly1qlxG06Z1RhvCGnGR5CRniBxGD5DWab9RO9mQemNt0XapoYv0TeLIJg2MaBEDxzwHD0V+NgTqW2fZAHp1vtKea4XQweOAm4LSPJjBVlkj46jq1KOPCgLVz3fEl39T+NFV2tvEX90f0qk893xJdfU/jRVdrbxF/dH9KA5KUpQGX89V6hjtbWSbQryGaZ9LMUgiGCzLGD2l+A04LKOIxXb5Gc6ez3gKRq1tFCRFErI7M8aqvhnQGCnJPaxJxk9tX4WSbwyafDZQhPHxFLELjsAyx7O3hnsFdXZuxbe0EphjSBXbevp8FNWAC2PFXgozjHlrrq4lzpQor5Y3+7et/wvcilpuVTkvy5s4oXWSUqTdXcgG5l4pLczSI3i96MD/GuHZnPbYyyTxvvI3iaQKNDMJ0RiAyEDKkgA4cLjOM99WoqbrIJ0W7Lgr+kjnchyA2oMpSMhOAwSwY9g4H92PJW1hSRIreNFlLGTC8ZdZJbWTxI4nhnA7sVzzhkq19P7B3a0GWX/ADuXjOTGI4k7l0ajjPDUT2nHkwPRXX61r/5cfshVh2tzM5Ym3nCqT4kik6Rx7GHb3DiP410Opm4+fh9T+6qaUcTfaUkoYy+t8yN61r/5cfshTrWv/lx+yFSXUzcfPw+p/dTqZuPn4fU/uqOTieJjIxnHmRvWtf8Ay4/ZCnWtf/Lj9kKkupm4+fh9T+6nUzcfPw+p/dTJxPEZGM48yN61r/5cfshTrWv/AJcfshUl1M3Hz8Pqf3U6mbj5+H1P7qZOJ4jIxnHmRvWtf/Lj9kKda1/8uP2QqS6mbj5+H1P7qdTNx8/D6n91MnE8RkYzjzI3rWv/AJcfshTrWv8A5cfshUl1M3Hz8Pqf3U6mbj5+H1P7qZOJ4jIxnHmRvWtf/Lj9kKda1/8ALj9kKkupm4+fh9T+6nUzcfPw+p/dTJxPEZGM48yN61r/AOXH7IU61r/5cfshUl1M3Hz8Pqf3UHMxcecQ+p/dTJxPEZGM48ye5Bc47XUnR7hQJCCUdFID6RlgwycHAJyOHdw4Z0CqryR5v4bEl9RmlIxrKgaB3hF44z5ck44eXNqqyoqah/k1lth1UULVNZlnOn8Lj+gX78lKc6fwuP6BfvyUrcdBqdMUpQDFfMV9pQFF57viS7+p/Giq7W3iL+6P6VSee74ku/qfxoqu1t4i/uj+lAclKUoBXRdi8+AzqsQDMNOElZ8gDV2nSASQO9l48MV3WNdCxsiYNMgKNIGaQK5yjy5LhXXBGCxAI48B+2tkdCb+3MwY5sPnPLcpZQZP+mmPRFzwVd3kROo7fCk1dvzx/hudYnsHmvsJNsbQtmibdQJbtEBNICjSIGY6gcnj5a2tFwAPJw4nJ/ie+tZk+0pSgFKUoBSlKAUpSgFKUoBSlKAUpSgFKUoBSlKAyznT+Fx/QL9+SlOdP4XH9Av35KUBqdfCa+1RudWR1XZxiQSSDacBVC2gOwSfClsHT+3FAXjNfay6C7umvtoPO0ezJVsrc7wMlwsUaySkudQVTkBlwezOasnNzLeSW7S3lwZt42qFWgjikjhGdLSLHwDOMNpycDHHJIAHS57viS7+p/Giru8s+UUlpFa7qSGHeyiNpJ1JjRd2zZOCMcVA/jXS57viS7+p/Gir5ynvbe6S23W0LGN4JBL+lljkRvAZMFQw+V/xXVg3TVaLq/Lp1/R289vAjK9tBycmeXRZbxrqaCSK20N0iBWETq6klACSS4IxwJzqAqWPLm2EU8r72MW+kyo8LrIgkwEbQRkg54H0GqeNlW0nSXn2pYiWVI0QwGKOOIwuJEdkLHeNrA7e4Y7+HPtC0trpLs3W07LezwpApilQRwxRtvANLOSxLnJyezgMVZVIYCU7uVldav8Am9tH+3lwXnFZRdb/AJTQwtMrswMMHSXwpOIcsMjynKnhXVtOW9tIZPCePRD0g72F49Vv86gYAsv7PKKqtwkcxunn2ps8vcWfRRu3VVjwXIY6pGLeP6P+K5to21lNIS20rUK2zmsSBPHq1MytvB4WMeD2f81oVLBpWlN3819FfZ53M3kcuzuUduNpzyrFuUex6TNLJBLHLJunVEIDeMm7PDSuSfVU+nLa33c7tvY9woeRJIHSRY28VgjAEg4I4eQ1VI442leWXbFkrGxayRoJFRo8urLL4Uh48O7Hbw8tdODY1sI7tP8AUdnJ0m3SH9G6qqOhbwzqdmkLBslic5rdKngJfqt8uq/np2eV/wA14vIuqcu7XExYyR7qHpBEkLxs0GSBIiuAWBIx2dpAr8crOUzW0VrKi8JbmCNw0bFxDLnUFQeFvMDgME54YNVDlptCyubuxjW8hJ7LgiRd21mrLIQ0uoKpLwgAA6vD8nbP8q9oWt0kAi2jZxNDcxXALTIykxEkAqHHeR31qVPCwlSk9Urtp7FqWzbZvVqsLy0ksvLW3MZfMmRJuTEYXE++IDbsREaidJ1cBjGT3Gunc8vo95apFHJJv5WiY7pwYGQNqR1xlZAQMqcYGW7O2tXmy7WZXeXaVi1w9wLjhKqweDGIRGVEmvGjJ1Bgc47u3ks7G1hW2Me0bASRXL3L+GgjfeoY2VQJNXBcYZiScZPkqap4BK+U29OjZ8r221XtpF5Fui5bWrdHG8INxI8UYZSCZIjpdTnsw2F9JI8tcZ5dW2lWXeyajJhY4XdykTaHl0KCRGGGnUQMmqfebDsmlu5U2naoZWEkGJov+nn1pLI7eF4eqSJT+zIpf7BsCttub+y1QW4tiJZwUZM6t4BHIhD68niSCGPDsoqXZ+i83+Jvy4pfVN6mheZdLzlrbRhTraRWjExaKNpVjgPZLIUB0J28T8lvIa49o8uraFmUmR9EazM0ULyIsLgkSFkBAXAznP8A7ql3/J6xYR7vaFjkW6277x1KgJn9JEkciqD4beA2pez05k2gsgLtU2jaBZ7JLNBvo/0e7SRAxw2CPDHAY7Kj3WASTy2+m1cPK4vIt22dtiKzkuYyHAiMkfHwZGYfoxkdzEqM+moK25c7q4uorsnTA8Kb1LeTdqZI0JaVhqWMF2OMngO3y1+JL2za0t7Y39mREbfeEzxkSLblGKgauGpowDnPAmoja1rBM94BtSxWC8eMyKXUyosaouEbeBcto7wcVHDrCWlGq/PTtteNraHptlGXlbC7ScpoVmER1gmQRB9226MxGd2JMaS3djy8O2vmx9rNKbl3KiKOd4oz2eDCFWRmJPdKHHYMaO8caqF3Davc747TsmxcpcKXlQyqqY/QB9eEjxnGF4nGc4qY2NtSzgtBB/qNtrIctItxEDvZSzs65J7Gc4zk8BnNVlFrJll67pL6abvouZCDm28pHetOW1vJvP8AuoUhNxiSB0L247ZIwwBZf2eUU2by4tpmChpI9URnQywvEskKgFnRnADAAgnHdx7ONUnZex7aJnZtpWBZ7OWzZlkUPIZNJFxKzSMZHJHHswMAdlSRtbJltEfaNqVgspLN8XEYMm9jjjLqdXg+ITx8tW06WBTajN/ifDztzJJyJey5bCe9t4oQ26khllLSQSIXCaN28RcAMhDHjg93Zwz3Ns8phbzsHwIYbZriYhSzDU4SIDHl0yHgD4vdwzW9iGGKe2eXalg6WsDW0ao6ozIQgV3JkYasRjIHD18ODlrtG06LtKRby2keeJERFmjLBIhwUcSSSzOeHDGOGcksjCyrxhF/DZL7uVtqWnJd9Q+Kxb7bljbuJMb1WjCsUeCRJHSQ6UaNGAZwzeCMDt4cK4tocqh0eR4Ad6skcASRGVkmmZETWhwcfpA3aAezI7RWGWGVppZtq2Yme3S2QxSqiLCj7w7wGQsS5Ok6SMDOK+2FraJIrNtCw0C5juSkciKuqOJ0VVBc9jlX1HiSueB41wTVKGJio6YaG/ra7Wzbo1EG6mUlbQdPnS+Fx/QL9+SvlRfLvbUbzoWureY7rGqKRQoG8lKr4x4hSM8aVztWdjebRXVvtmRzbveoH3UizJn/AGSrkK49I1H112qVgEXtHkxbT7zfQJJvUSOTUPHSNtaKfQG4182HyWtbPX0WBINeNWgY1ac4z+zUfXUrSgOptXZMVzE0M8ayxtjUjdjaSGGf2EA/wqv9VWy/MIfUffVrpQFU6q9l+YQ+o++nVXsvzCH1H31a6GgMkm2fskXLRjZCtbpcCze7BG7S7bA3ZTVq0hmCluwE4/bcOqvZfmEPqPvqvTckrzfS2qwqbebaQ2ibozKN2upJGh3Pjl9SaQew6geFaZQFU6q9l+YQ+o++nVXsvzCH1H31a6UBVOqrZfmEPqPvp1V7L8wh9R99WulAVTqr2X5hD6j76dVey/MIfUffVrpQFU6q9l+YQ+o++q1Y7F2LNtCSyj2fGxiheR5dLBA8UixPEM41EFuLAkDBHbWoVVpdhynbAuAmIf8AT3ty+peEzTq+nTnV4oJzjHpoClbMt9jyOpl2StvBKkskFw5BS4jtwWkbSG1R+AC41doBrs8mdi7LupVjk2MLXexdIt2kIYXNvkDV4DHQ2GU6Txw1LDkNeSrbWk8SwRWcF1CtwJVkFz0mN4FZIx4SYV9R1Y7MVLcj9h3nSLVrq3W2SyszaKROspumO7XeKF8RMRZw3Hwhw7cASnVXsvzCH1H306q9l+YQ+o++rXSgKp1V7L8wh9R99OqvZfmEPqPvq10oCqdVey/MIfUffTqr2X5hD6j76tdKAz/lJyJ2TZwGU7NSViyxxxopLSzSHCIOOFye88B/wa+tpsvdurbFC3aXCW3RNSlmmlUyRkShtGgxgtq7tJ7sE6RytubpLWQ2MImuDhY1LIqqSeLsXKggDJxnicd2aolhycvBbRP0FxcW94t44lvInk2i7I8cja18GIgMMKcDCgftA6fQ9lGKMR7GV7t55LbomtQ6TQDVLqkLaNKqQ2rv1r5eFh5OciNk3lusybOjTJZWRlOqKVGKvG3HtDAioyDkpexPFfrbCScXl1ctZidAVjvI0i0iY+AWTdqx7jqOOzjcOQuxpba0CzgLK8ks7orahG0ztJuw3+7Tqxnyg0BmXOFyKsoLlFitY0UwhiAD42pxnt8gFfamudP4XH9Av35KUBqdKUoBSlKAUpSgFKUoBSlKAVw3jlY3I4EIxHoIBxXNXHPFqVl7NQK/syMUBkOyOcC9awMTzBr6V7cwy7qIAQXSb0uUGFJRYphxHHC8DmpvY/Ky6cWWqXO92TLdP4CDVcLu9L8BwxqPAcOPZUlZc18UclrJvpC1tam1HcsngyKsjL2alE0gH73ortWPIFYxb4mY7iyeyHgjwlk0/pD5CNHZ6aAkuRu0Hn2faTStqkkgjd2wBqdlBJwMAcT3Culzb7YlutmW0877yV1Ys2lV1EO4HBQAOAHYK6/JvkbdWm5T/U5JYIVCCE20KgoowqlwNfDhxznhXX5NcgrmyWGOPakpgiYfoTbQ4ZNWpkL4LAHJ45zxoCGn5TbRfZsMsLSMxvJo5pYbZJporeOWVV0QYCt4qqT2gceOa61xy3nGy2lXaKyMt5FD0hbXTNHBIVBEtu6Y3gBJwoIOBirKebcCGFYrqWGaCaaWOdAuR0hy7xujZV0OcYPyR6QeOXmz1RS6ryVrqWeG4e6KJqL23/ZCxjCKFHo8v7ABBW/LWSG2u7lNoybRMUaqsUuzxbIs00iRxyFtKFgCeKg9hPfirPs/Z20oHWWe/juosMZojarGUAViNwyHJOrA8PPDvzX6j5GTSJNFfX8l7DLGYzG0EUeliVIkVowDqXTw7snPcK/Wy+RsqSo8+0bm5SIERxNoRMEFf027A350n/d35OONAVlNp7VewO1BdxKoja6Fl0dTEbZQWCGb/uaygzkd/CuS15w5v9Uw5xYyRWoGoKGtp7uNpIiWHaGKFTkkAlcY75A81Y0m3W9uVsS5Y2g0acMSxiEuN4IyT4ufLxzxqVuOQcLte6j4F3BFAUCgCFYFdUZMd41AjyFRQFM2Xyjv7uHYyLetBJdpeNNKLeFyxtyujwGXSMDI4Y7e+pGflDtFINoW0bdKu7RoCsyQLrkgufC1bkeC0qKrDAwDgd+a7ic2DRw2KQXskL2SzqkohjYuLggtlXyowBjv7a7bc20bW8iS3Ez3Ekq3DXYKrMJ4siIpgaUVVJUKOGGbGM0B1ebrlFLPLPFLe9JKhWCS2vRrqBslXWSMKEZc4wwJwcg1e6rewOSDQ3DXNxdSXk5i3Cu6JGI4NQcoqRgLksASTx4Ds45slAKUpQClKUBlnOn8Lj+gX78lKc6fwuP6BfvyUoD/2Q=="/>
          <p:cNvSpPr>
            <a:spLocks noChangeAspect="1" noChangeArrowheads="1"/>
          </p:cNvSpPr>
          <p:nvPr/>
        </p:nvSpPr>
        <p:spPr bwMode="auto">
          <a:xfrm>
            <a:off x="2965451" y="-517796"/>
            <a:ext cx="4105275" cy="3476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Freeform 6">
            <a:extLst>
              <a:ext uri="{FF2B5EF4-FFF2-40B4-BE49-F238E27FC236}">
                <a16:creationId xmlns:a16="http://schemas.microsoft.com/office/drawing/2014/main" id="{B217C2AD-51B4-40CE-A71F-F5D3F846D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6F1BF92E-23CF-4BFE-9E1F-C359BACFA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86" name="Rectangle 85">
            <a:extLst>
              <a:ext uri="{FF2B5EF4-FFF2-40B4-BE49-F238E27FC236}">
                <a16:creationId xmlns:a16="http://schemas.microsoft.com/office/drawing/2014/main" id="{DFEF8384-2545-4ACD-9071-49DD1CFC4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8" name="Freeform 22">
            <a:extLst>
              <a:ext uri="{FF2B5EF4-FFF2-40B4-BE49-F238E27FC236}">
                <a16:creationId xmlns:a16="http://schemas.microsoft.com/office/drawing/2014/main" id="{F77DB8FA-61A7-4DE7-A777-6D258D172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4695443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854" y="643464"/>
            <a:ext cx="3437290" cy="43748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spc="800">
                <a:solidFill>
                  <a:srgbClr val="2A1A00"/>
                </a:solidFill>
              </a:rPr>
              <a:t>Kategorialno dojemanje</a:t>
            </a:r>
            <a:br>
              <a:rPr lang="en-US" sz="2400" spc="800">
                <a:solidFill>
                  <a:srgbClr val="2A1A00"/>
                </a:solidFill>
              </a:rPr>
            </a:br>
            <a:r>
              <a:rPr lang="en-US" sz="2400" spc="800">
                <a:solidFill>
                  <a:srgbClr val="2A1A00"/>
                </a:solidFill>
              </a:rPr>
              <a:t>primer iz indo-pakistanskega jezika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FEE0F484-76D9-4163-99A3-1302D708A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43" y="643464"/>
            <a:ext cx="5930839" cy="557498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10579835" y="6331725"/>
            <a:ext cx="817106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de-DE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600"/>
              </a:spcAft>
            </a:pPr>
            <a:fld id="{A06446C9-4B20-4997-8A13-DA95F5216252}" type="slidenum">
              <a:rPr lang="en-US" sz="1200" smtClean="0">
                <a:solidFill>
                  <a:schemeClr val="accent1">
                    <a:lumMod val="50000"/>
                  </a:schemeClr>
                </a:solidFill>
              </a:rPr>
              <a:pPr algn="r">
                <a:spcAft>
                  <a:spcPts val="600"/>
                </a:spcAft>
              </a:pPr>
              <a:t>9</a:t>
            </a:fld>
            <a:endParaRPr lang="en-US" sz="12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1986" name="AutoShape 2" descr="data:image/jpeg;base64,/9j/4AAQSkZJRgABAQAAAQABAAD/2wCEAAkGBhQSERQUEhIVEhUWFRkUGBYXEhoYFRERFRwYGRgUFRgZJyYeFxojGxYdHy8gIygqLS0sFx8xODIqNSYrLCkBCQoKDgwOGg8PGiolHyQsLS4zLS41NSwvLy0sLCwpKiwpLCkzLTQxKTQ0KSk0LCosKiwsMi01Li8sLCwqLCwvKv/AABEIAM8A9AMBIgACEQEDEQH/xAAcAAEAAwADAQEAAAAAAAAAAAAABQYHAwQIAQL/xABJEAACAQMBAwYICgkDBAMBAAABAgMABBESBRMhBgcUFzFBIjJRVGGRk9E0NVJTc4OUsrPTI2NxcoGSsdLhFUKhJDNiwUWChET/xAAaAQEAAgMBAAAAAAAAAAAAAAAAAgUBAwQG/8QANREAAgECAQkGBQQDAQAAAAAAAAECAxEEEhQhMUFSYZGhBRMVUWLhIjJxgfBCscHRI3KCBv/aAAwDAQACEQMRAD8A1XbnLK3tZ7eCR8zXEiRpGuC41kgSOCQRHkYz5ewHjjo7V5yLa3naF1mZY2RZp0iJt7Z5PFSaTPgk5HccahnHHHDy92O0kmz3ihLsu0bZ5GVMssEYlyzkcdClu/gNXpqA5Y38st70d9n3j2KMskht7YP0+ZdLKsjMVG5UgZ7SxXHZigLS3OBbi76NomxvRbmfdHowuiM7gy58fuxjGTjNfLHnCt5bro6rMAzvFHO0JFtPNFnXHFLnwmGlu4A6Dgnhmqf6Rcid7PosxD7XG0ek4Xowtt4sxBfOd54OnTjt41+NibFuQ1lYtayoLK+lunuSF6PLCTOybps5Zm36jTjK4Oew4An+ea5aPY10yMyMN1hlYqwzNEDgjj2GrlbnwF/dH9KpPPd8SXf1P40VWfam0+j2ck3A7uEuAewsF8EHHlOB/GsN2V2Ybsrsk6Vn684rwXskF2BpS1ilxFA7yb5ghkzoLAIMnt4Dynvsc/Le0WKKUS7xZQWTdozsyLnU2kDUAMYJIGDXTWw1ShCNSatFpNPZpV1p8yPeRtdsnaVXdo8qg1rFLasrGeaOGMspwGdsNleHFQG4Ejs7fLYq5VJPUZjNS1CldbaO0Y4InlmcRxoNTMx4Af8As54AdpJxWCcvedeW8m3dtI8FqDjKkq8wzxdyOIXyL6+PAWmA7NrY1vIXwrW/4Xm+BGdRQV2eg801V5hJz28fT25/j318rzbx/pKvxP09fY9P6qaq8wUrGf8Ap6+w8T9HX2PT+qmqvMFKZ/6evsPE/R19j0/qpqrzBSmf+nr7DxP0dfY9P6qaq8wUpn/p6+w8T9HX2PT+qmqvMFKZ/wCnr7DxP0dfY9P6qaq8wUpn/p6+w8T9HX2PT+a+15hilKnKkqR3g4I/iK2Hmo27cXEUqzs0ixlQkjcWyQcoT/uxgHJ4+F+yt1HFqpLJtY6MPjlVlkZNi+0pSu0sDLOdP4XH9Av35KU50/hcf0C/fkpQGp18xX2lAKUpQFF57viS7+p/Giqb5Q2Ek8EESLlXlhMpyBpgQh2PHvOkDgD2+TiITnu+JLv6n8aKrtbeIv7o/pWJLKViMo5SsygbQ2ffQ7WuLqCyFzHJbpEP00aEsAvYGPEZHEHHDv8AL19kclr+ztrSFV3igSmZYZlifXIxZVMreEEGRnRxzn0GtLpXbiMZOvRVFpJfDpV7vJTSvdtbXqSISpKW1lE5L8mriMWUcselbdriRzqUq0jErFpwST4Ls3EDHlB4VZOUvKm3sITLcPpHEKoGXkYDOlB3n09g7yKkL69SGN5ZGCIil2Y9iqOJPDjWCTx3PKS/fQ26giHg6slIYyQOwDjI+NWOGdJ44Wt/ZPZsKzc6ryaUfmfRJcfzyIJKksmP5sILldy2udqzKNLBM4igjy3b5QOLv6cfsAqwcm+Yy6nCvcutqhGdJGub0ZUYVc+lsjyVrfJLkBa7PUblNUuMNM/GRs9oHco9C47OOe2rJV1if/Q91HucBFRitu37L+7syqV9Mim2HNLYRxqhjkkIGNTTPk/wUhR/AV2OrDZ/zB9tL/dVqpXkKkY1JOc0m3pbM9xS3VyKr1YbP+YPtpf7qdWGz/mD7aX+6rVSodzT3VyHcUt1ciq9WGz/AJg+2l/up1YbP+YPtpf7qtVKdzT3VyHcUt1ciq9WGz/mD7aX+6nVhs/5g+2l/uq1Up3NPdXIdxS3VyKr1YbP+YPtpf7qdWGz/mD7aX+6rVSnc091ch3FLdXIqvVhs/5g+2l/up1YbP8AmD7aX+6rVSnc091ch3FLdXIqvVhs/wCYPtpf7qdWGz/mD7aX+6rVSnc091ch3FLdXIq8XNns9Tno+fQZZCPUWxVjtbVI1CRoqKOxVUAD9gFctKlGEY/KrE404Q+VJClKVMmZZzp/C4/oF+/JSnOn8Lj+gX78lKA1OlKre1+cG0tp9zKzgqUWSQROYbYy4MYmlxpTVnh/zgUBZKVXG5e2wu+i/pNW8EG93LbgXBGoQGXxd5ju/h20suX1tLddGXeatbxrIYmEEssQzJHHKeDMuDkf+J9GQIjnu+JLv6n8aKrtbeIv7o/pVJ57viS7+p/Giq7W3iL+6P6UByUpQ0BiHPLyqluLldnQAkKyagvjTTtgqgx2gahw+V+wVpnILkkuz7NIuBkPhysP90p7cHvUeKPQM9pNU7m62AbnaV7tKUErv5Eg1d/hEFh3HSgCAjI4nyVqleg7UxEaVKGBpaFFJy4ya08vzUaoK7cmKVw3l6kMbSSuERRqZmOAoHeTWNcsuep5X3Gzzu0J0mcjw2zwO7B8Qek8f3arMJga2Ku4LQtLexfnktJKc1BXZtea+ZrzTdbTlkYtJLI7HtLOSf8AmuLpL/Lb+Y1QZ+t0q/E1u9T03mma8ydJf5bfzGnSX+W38xpn/p6jxNbvX2PTeaZrzJ0l/lt/MadJf5bfzGmf+nqPE1u9fY9N5pmvMnSX+W38xp0l/lt/MaZ/6eo8TW719j03mma8ydJf5bfzGnSX+W38xpn/AKeo8TW719j03mma8ydJf5bfzGnSX+W38xpn/p6jxNbvX2PTeaZrzJ0l/lt/MadJf5bfzGmf+nqPE1u9fY9N5r7XmPpL/Lb+Y1b+QnLW5iuYYWdpopHWLQ7E6NRChkJyRjPZ2EcPIROGNjJ2asTp9oxlJJxsbbSlK7y0Ms50/hcf0C/fkpTnT+Fx/QL9+SlAanWP8oti3kd9ddHS+381xFNbPGx6AE0xrL0ruBwhBDdwXHbx2ClAZV/ptwJns+jTkvtgbQE4j/6YWu8WbjL2awF06O3NfjYmy7jNjYNazqbO/luZJ2jxavDqnZDFJnwy2/UBQMg5zjBrWKUBRee74kuvqfxoqu1t4i/uj+lUnnu+JLv6n8aKrtbeIv7o/pQHJXHcKxRgjBWIIViMhWxwJHDODxxXJSsp2B0dibIS1t4oIxhY0CDh247WPpJyT6TXYu7tIkaSRgiIpZmPYqjiSa5qyPn15X6I1sYzxfEkpz2ID4CfxI1H0KPLXfgsLPH4lU9rd2+G1/m0hKSirlM5xucaTaUu6i1LbK3gJ/umbsDuPL5F7v210+T3NZf3eCITChwdc2UBB7wCNTcOPAYq28xPJMtK97IvgpmOLI8aQ8HcfsXwf/sfJW3V6rHdsR7MeZ4OK+HW3p07fv5vz2GmNPL+KRlezuZHSgE14WbHHTEMD0Ak5P7SBXb6lo/On9mvvrSaV4KtThWm6koq78tHRWRh4Oi/0mbdS0fnT+zX306lo/On9mvvrSaVqzWlumMzobpm3UtH50/s199OpaPzp/Zr760mlM1pbozOhumbdS0fnT+zX306lo/On9mvvrSaUzWlujM6G6Zt1LR+dP7NffTqWj86f2a++tJpTNaW6Mzobpm3UtH50/s199OpaPzp/Zr760mlM1pbozOhumbdS0fnT+zX306lo/On9mvvrSaUzWlujM6G6Zt1LR+dP7NffVk5M8gLaybWgaSXGNbkErnt0AYC59eOGe2rLSpRoU4u6ROGGpQd4xFKUrcdBlnOn8Lj+gX78lKc6fwuP6BfvyUoDU6UpQClKUBRee74ku/qfxoqu1t4i/uj+lUnnu+JLv6n8aKrtbeIv7o/pQHJSlKA4L+9WGJ5ZDpSNS7HyKoyT6hXmnZmzp9tbTYnI3rmSRsEiGEd2fQoCLntOK1Dnz5Tbm0W2RsPOcsB2iBO3Pk1NgekBhUtzS8kxZ2Ku64mnxK5I8JVPiRnv4Lxx5WNeq7PqeG4GWK/XP4Y/Ra3+eSNE1lyyfItuy9mR28KQwqEjRdKqO4eU+Uk8Se8kmu1SleWlJybb1s3ilKVgClKUApSlAKUpQClKUApSlAKUpQClKUApSlAZZzp/C4/oF+/JSnOn8Lj+gX78lKA1OldHaW24bcxLNIEM0qwxjBJeVs4UAA47O08B5a6N/y3soLlbaW5RJnxhDntbxQzAaUJ7gxBOR5RQE5SoRuWdmLvoZuE6R2bvj4xGQurGnVjjpzn0UteWlnJdtZpcI1wmoGMZ8ZMFlDY0sy96gkjByOBwBAc93xJd/U/jRVdrbxF/dH9KpPPd8SXf1P40VWOCC60r+ng7B//ACv5PpqAl6VF9Hu/n4Psr/nU6Pd/PwfZX/OoDJLbZj7Z29M0ylYLVtLKw/2RMQkTel2DMR5NXkFbfUFa7FmjeV0kt1eVg0jC1ky7KoUE/pvIO70+U12ej3fz8H2V/wA6rHH43OnBRVoxikl9tPUhGOSSlKi+j3fz8H2V/wA6nR7v5+D7K/51VxMlKVFmG6+ft/sr/nV+dFz5xb/Zn/OoCWpUToufOLf7M/51NFz5xb/Zn/OoCWpUToufOLf7M/51NFz5xb/Zn/OoCWpUToufOLf7M/51NFz5xb/Zn/OoCWpUToufOLf7M/51NFz5xb/Zn/OoCWpUToufOLf7M/51NFz5xb/Zn/OoCWpUToufOLf7M/51NFz5xb/Zn/OoCWpUToufOLf7M/51NFz5xb/Zn/OoCWpXwGvtAZZzp/C4/oF+/JSnOn8Lj+gX78lKAlecbY8XSdm3AjBmO0bWIycSwhG9bSPkrqOTjt4Z7BUBy42/ZNdyWD6beJ5I5r2bcyO1w66GSCPdg4PBdTnGBkDjnOu18xQGRbzE72JV+lNtwXqrunx0PeLJvt5jTpEYI7c91fjYLEts+wCP0u12jNcXAMbgJBquG3hlI0sriWPHHwtQ9FbDSgKLz3fEl19T+NFVunvRDbtK3ixxFzjtwi5OPVVR57viS7+p/GiqV5XAvaxQAZNxJDD2ZwhIZyfQEU+SozdotkJyyYtokLflJCY1aSWKFjGkjI8yAxiQDGrJGO0DPfXdm2jEiB3lRUbGGZ1CtkZGCTg5HGsr27NaJtu7e9gM0QtIx/2TKI2IXBIGSpONIbuJHEZrh2TC8FnYR3dvxKTAPNDLMIVZiUjWBSBvCMYLcQCKs8Zg44bCxrXd3k69CeUr6Ppt+qNUqrijT9r7cWGASqN6GZEQKww7SsFXDcRjjnNSdZnyQgZ49nW7Kf0U1xcSL3xmFmVA3ePCk/47DmtJmmVFLMQqqCSScBVHEkk9gqppSc9P0M0ajmsp8P2v/J+6z7l5zuwWWYrfTcXAOCM/o4iPnGHaf/EHPDjjvonL/njkudUFnmGAjSz4xLMOOcfIQ+QeEe8jJWq9yR5tLvaGGRN1DnjNJwUjv0Dtf+HDykV7bA9hU6MM47QajHd/v+lp/YxKq3ogft+UlxdqWnnklLMSVLnQp8ioPBUcAcAVw1rexOZK0hQiSSWZmGC2Qirg5yqjPHHDiT39nd3+qOy/Xe1/xXiO1cMquMqVKErwbutll5W8lqXArKuBrTk5XMVpW1dUdl+u9r/inVHZfrva/wCKrMyqcDX4fW4GK0rauqOy/Xe1/wAU6o7L9d7X/FMyqcB4fW4GK0rauqOy/Xe1/wAU6o7L9d7X/FMyqcB4fW4GK0rauqOy/Xe1/wAU6o7L9d7X/FMyqcB4fW4GK0rauqOy/Xe1/wAU6o7L9d7X/FMyqcB4fW4GK0rauqOy/Xe1/wAU6o7L9d7X/FMyqcB4fW4GK0rauqOy/Xe1/wAU6o7L9d7X/FMyqcB4fW4GdciuUtzBcRJEzyKzBTCSSjBsA4X/AGsAM5HZjyZFb3ULsPkfa2hzDEA+Ma2JZyDjPE9mcdgwKmqsMPSlTjaTLTC0Z0o2k7mWc6fwuP6BfvyUpzp/C4/oF+/JSuk6zU6UpQClKUBRee74ku/qfxoqu1t4i/uj+lUnnu+JLv6n8aKrtbeIv7o/pQHQg5OxJdyXY1b2SNY28LwdC4xgdx4CpOlKnOcp2yneyt9lqArIOerl1/8AH25JZsGYr5D4sIwc5PaR5CB3mtD5a7f6FYz3A4si4QHHGRiFXt7QCckeQGst5n+RrXUzbRugXAcmPUM72fOWlOe0Kez/AMv3avuyKNOlCWPr/LDQl5y2cvzUaqjb+FHNyJ5IbKtQsm0Ly1a5HjQSXMQW3cHijpq8Jx2ENwBzw4ZrSl5dbOHAbQsx/wDrh/urj5HW6mCQlVJ6ZfcSB53cVO9ET5C/yiqnF4yti6neVZX/AGXBE4xUVZFU25y5jXcS2tzBPCtxHFdbuRJN3DOSiSEofAxJp4+TPA1H7X5ezpLd7lUkC3EGz7dSMK9/NxkMrdulNSjAx2Ed+atm3+T6XVrPbnCCaNk1BfFJHgvgYzpbBxnuqCh5ul/04Wkk7NKJTc9JVArreazIJlXiBgnGPJnszXISOvHtXaNtcQQXclvMt2HjjliiZDb3SoXAdCf0kZCniMHhxxwzwbBvdpybQuLeS7tylqbdnxaEGZJwzFV8PwCAhGePbnHdUls3kbcG5huL+96UbcNuUSBYY1kcaWlcAnW+ngOwDPDtNSmzOTphvby63gYXKwAJpxu+jq68Wz4WdeewYx30BF8rtqXYvLK1tJY4TOlwzPJDvB+hEZAAyuPGPfXBsvly0PSYb8q1xbTRxAwIx6X0hS8Aij7RIVByuSBpJzjs7/KnkvPcXFtcW1ylvJbrMvhwb0MJggPDUuMaP+airrmuE0L7+cT3Ulwl08rwjdO8KskcLQqQdyI2K6dWcsTnuoDt7R5bauhm38He362k6SJiSLwJGZGU+I3gqQeOQQRkGuyOcC33pjKTglZWiJiwt1uAWcQHPh8FJBOAQOBNdCw5uN2luoliUxXwvWEdsI42wjJukUMSBhvGZmPDjXW2bzaNBdw3TXCSmGSeTUbY9IuEnVwRPKGJkZQwC4UDA7ONAWTZnK+3uJIY4izNNbC7XweCwEhQX8hLHGP/ABNTdUHmr5Nm36XKVkRZJmjgWWNo3SzjZ2QFX8IZaR/G44APfwv1AKUpQClKUApSlAKUpQGWc6fwuP6BfvyUpzp/C4/oF+/JSgNTqJvuVdpDOlvLcxJNJwWNnAYk9gI/257s4z3ZqWrEeVckkd9fIXEks1xA8Ni9msq7Qi0xrnesDhUCtjBGgo3l4Aaw3Ky0F10Q3EfSPmtXhdmrHkzjjjtxS35WWkly1qlxG06Z1RhvCGnGR5CRniBxGD5DWab9RO9mQemNt0XapoYv0TeLIJg2MaBEDxzwHD0V+NgTqW2fZAHp1vtKea4XQweOAm4LSPJjBVlkj46jq1KOPCgLVz3fEl39T+NFV2tvEX90f0qk893xJdfU/jRVdrbxF/dH9KA5KUpQGX89V6hjtbWSbQryGaZ9LMUgiGCzLGD2l+A04LKOIxXb5Gc6ez3gKRq1tFCRFErI7M8aqvhnQGCnJPaxJxk9tX4WSbwyafDZQhPHxFLELjsAyx7O3hnsFdXZuxbe0EphjSBXbevp8FNWAC2PFXgozjHlrrq4lzpQor5Y3+7et/wvcilpuVTkvy5s4oXWSUqTdXcgG5l4pLczSI3i96MD/GuHZnPbYyyTxvvI3iaQKNDMJ0RiAyEDKkgA4cLjOM99WoqbrIJ0W7Lgr+kjnchyA2oMpSMhOAwSwY9g4H92PJW1hSRIreNFlLGTC8ZdZJbWTxI4nhnA7sVzzhkq19P7B3a0GWX/ADuXjOTGI4k7l0ajjPDUT2nHkwPRXX61r/5cfshVh2tzM5Ym3nCqT4kik6Rx7GHb3DiP410Opm4+fh9T+6qaUcTfaUkoYy+t8yN61r/5cfshTrWv/lx+yFSXUzcfPw+p/dTqZuPn4fU/uqOTieJjIxnHmRvWtf8Ay4/ZCnWtf/Lj9kKkupm4+fh9T+6nUzcfPw+p/dTJxPEZGM48yN61r/5cfshTrWv/AJcfshUl1M3Hz8Pqf3U6mbj5+H1P7qZOJ4jIxnHmRvWtf/Lj9kKda1/8uP2QqS6mbj5+H1P7qdTNx8/D6n91MnE8RkYzjzI3rWv/AJcfshTrWv8A5cfshUl1M3Hz8Pqf3U6mbj5+H1P7qZOJ4jIxnHmRvWtf/Lj9kKda1/8ALj9kKkupm4+fh9T+6nUzcfPw+p/dTJxPEZGM48yN61r/AOXH7IU61r/5cfshUl1M3Hz8Pqf3UHMxcecQ+p/dTJxPEZGM48ye5Bc47XUnR7hQJCCUdFID6RlgwycHAJyOHdw4Z0CqryR5v4bEl9RmlIxrKgaB3hF44z5ck44eXNqqyoqah/k1lth1UULVNZlnOn8Lj+gX78lKc6fwuP6BfvyUrcdBqdMUpQDFfMV9pQFF57viS7+p/Giq7W3iL+6P6VSee74ku/qfxoqu1t4i/uj+lAclKUoBXRdi8+AzqsQDMNOElZ8gDV2nSASQO9l48MV3WNdCxsiYNMgKNIGaQK5yjy5LhXXBGCxAI48B+2tkdCb+3MwY5sPnPLcpZQZP+mmPRFzwVd3kROo7fCk1dvzx/hudYnsHmvsJNsbQtmibdQJbtEBNICjSIGY6gcnj5a2tFwAPJw4nJ/ie+tZk+0pSgFKUoBSlKAUpSgFKUoBSlKAUpSgFKUoBSlKAyznT+Fx/QL9+SlOdP4XH9Av35KUBqdfCa+1RudWR1XZxiQSSDacBVC2gOwSfClsHT+3FAXjNfay6C7umvtoPO0ezJVsrc7wMlwsUaySkudQVTkBlwezOasnNzLeSW7S3lwZt42qFWgjikjhGdLSLHwDOMNpycDHHJIAHS57viS7+p/Giru8s+UUlpFa7qSGHeyiNpJ1JjRd2zZOCMcVA/jXS57viS7+p/Gir5ynvbe6S23W0LGN4JBL+lljkRvAZMFQw+V/xXVg3TVaLq/Lp1/R289vAjK9tBycmeXRZbxrqaCSK20N0iBWETq6klACSS4IxwJzqAqWPLm2EU8r72MW+kyo8LrIgkwEbQRkg54H0GqeNlW0nSXn2pYiWVI0QwGKOOIwuJEdkLHeNrA7e4Y7+HPtC0trpLs3W07LezwpApilQRwxRtvANLOSxLnJyezgMVZVIYCU7uVldav8Am9tH+3lwXnFZRdb/AJTQwtMrswMMHSXwpOIcsMjynKnhXVtOW9tIZPCePRD0g72F49Vv86gYAsv7PKKqtwkcxunn2ps8vcWfRRu3VVjwXIY6pGLeP6P+K5to21lNIS20rUK2zmsSBPHq1MytvB4WMeD2f81oVLBpWlN3819FfZ53M3kcuzuUduNpzyrFuUex6TNLJBLHLJunVEIDeMm7PDSuSfVU+nLa33c7tvY9woeRJIHSRY28VgjAEg4I4eQ1VI442leWXbFkrGxayRoJFRo8urLL4Uh48O7Hbw8tdODY1sI7tP8AUdnJ0m3SH9G6qqOhbwzqdmkLBslic5rdKngJfqt8uq/np2eV/wA14vIuqcu7XExYyR7qHpBEkLxs0GSBIiuAWBIx2dpAr8crOUzW0VrKi8JbmCNw0bFxDLnUFQeFvMDgME54YNVDlptCyubuxjW8hJ7LgiRd21mrLIQ0uoKpLwgAA6vD8nbP8q9oWt0kAi2jZxNDcxXALTIykxEkAqHHeR31qVPCwlSk9Urtp7FqWzbZvVqsLy0ksvLW3MZfMmRJuTEYXE++IDbsREaidJ1cBjGT3Gunc8vo95apFHJJv5WiY7pwYGQNqR1xlZAQMqcYGW7O2tXmy7WZXeXaVi1w9wLjhKqweDGIRGVEmvGjJ1Bgc47u3ks7G1hW2Me0bASRXL3L+GgjfeoY2VQJNXBcYZiScZPkqap4BK+U29OjZ8r221XtpF5Fui5bWrdHG8INxI8UYZSCZIjpdTnsw2F9JI8tcZ5dW2lWXeyajJhY4XdykTaHl0KCRGGGnUQMmqfebDsmlu5U2naoZWEkGJov+nn1pLI7eF4eqSJT+zIpf7BsCttub+y1QW4tiJZwUZM6t4BHIhD68niSCGPDsoqXZ+i83+Jvy4pfVN6mheZdLzlrbRhTraRWjExaKNpVjgPZLIUB0J28T8lvIa49o8uraFmUmR9EazM0ULyIsLgkSFkBAXAznP8A7ql3/J6xYR7vaFjkW6277x1KgJn9JEkciqD4beA2pez05k2gsgLtU2jaBZ7JLNBvo/0e7SRAxw2CPDHAY7Kj3WASTy2+m1cPK4vIt22dtiKzkuYyHAiMkfHwZGYfoxkdzEqM+moK25c7q4uorsnTA8Kb1LeTdqZI0JaVhqWMF2OMngO3y1+JL2za0t7Y39mREbfeEzxkSLblGKgauGpowDnPAmoja1rBM94BtSxWC8eMyKXUyosaouEbeBcto7wcVHDrCWlGq/PTtteNraHptlGXlbC7ScpoVmER1gmQRB9226MxGd2JMaS3djy8O2vmx9rNKbl3KiKOd4oz2eDCFWRmJPdKHHYMaO8caqF3Davc747TsmxcpcKXlQyqqY/QB9eEjxnGF4nGc4qY2NtSzgtBB/qNtrIctItxEDvZSzs65J7Gc4zk8BnNVlFrJll67pL6abvouZCDm28pHetOW1vJvP8AuoUhNxiSB0L247ZIwwBZf2eUU2by4tpmChpI9URnQywvEskKgFnRnADAAgnHdx7ONUnZex7aJnZtpWBZ7OWzZlkUPIZNJFxKzSMZHJHHswMAdlSRtbJltEfaNqVgspLN8XEYMm9jjjLqdXg+ITx8tW06WBTajN/ifDztzJJyJey5bCe9t4oQ26khllLSQSIXCaN28RcAMhDHjg93Zwz3Ns8phbzsHwIYbZriYhSzDU4SIDHl0yHgD4vdwzW9iGGKe2eXalg6WsDW0ao6ozIQgV3JkYasRjIHD18ODlrtG06LtKRby2keeJERFmjLBIhwUcSSSzOeHDGOGcksjCyrxhF/DZL7uVtqWnJd9Q+Kxb7bljbuJMb1WjCsUeCRJHSQ6UaNGAZwzeCMDt4cK4tocqh0eR4Ad6skcASRGVkmmZETWhwcfpA3aAezI7RWGWGVppZtq2Yme3S2QxSqiLCj7w7wGQsS5Ok6SMDOK+2FraJIrNtCw0C5juSkciKuqOJ0VVBc9jlX1HiSueB41wTVKGJio6YaG/ra7Wzbo1EG6mUlbQdPnS+Fx/QL9+SvlRfLvbUbzoWureY7rGqKRQoG8lKr4x4hSM8aVztWdjebRXVvtmRzbveoH3UizJn/AGSrkK49I1H112qVgEXtHkxbT7zfQJJvUSOTUPHSNtaKfQG4182HyWtbPX0WBINeNWgY1ac4z+zUfXUrSgOptXZMVzE0M8ayxtjUjdjaSGGf2EA/wqv9VWy/MIfUffVrpQFU6q9l+YQ+o++nVXsvzCH1H31a6GgMkm2fskXLRjZCtbpcCze7BG7S7bA3ZTVq0hmCluwE4/bcOqvZfmEPqPvqvTckrzfS2qwqbebaQ2ibozKN2upJGh3Pjl9SaQew6geFaZQFU6q9l+YQ+o++nVXsvzCH1H31a6UBVOqrZfmEPqPvp1V7L8wh9R99WulAVTqr2X5hD6j76dVey/MIfUffVrpQFU6q9l+YQ+o++q1Y7F2LNtCSyj2fGxiheR5dLBA8UixPEM41EFuLAkDBHbWoVVpdhynbAuAmIf8AT3ty+peEzTq+nTnV4oJzjHpoClbMt9jyOpl2StvBKkskFw5BS4jtwWkbSG1R+AC41doBrs8mdi7LupVjk2MLXexdIt2kIYXNvkDV4DHQ2GU6Txw1LDkNeSrbWk8SwRWcF1CtwJVkFz0mN4FZIx4SYV9R1Y7MVLcj9h3nSLVrq3W2SyszaKROspumO7XeKF8RMRZw3Hwhw7cASnVXsvzCH1H306q9l+YQ+o++rXSgKp1V7L8wh9R99OqvZfmEPqPvq10oCqdVey/MIfUffTqr2X5hD6j76tdKAz/lJyJ2TZwGU7NSViyxxxopLSzSHCIOOFye88B/wa+tpsvdurbFC3aXCW3RNSlmmlUyRkShtGgxgtq7tJ7sE6RytubpLWQ2MImuDhY1LIqqSeLsXKggDJxnicd2aolhycvBbRP0FxcW94t44lvInk2i7I8cja18GIgMMKcDCgftA6fQ9lGKMR7GV7t55LbomtQ6TQDVLqkLaNKqQ2rv1r5eFh5OciNk3lusybOjTJZWRlOqKVGKvG3HtDAioyDkpexPFfrbCScXl1ctZidAVjvI0i0iY+AWTdqx7jqOOzjcOQuxpba0CzgLK8ks7orahG0ztJuw3+7Tqxnyg0BmXOFyKsoLlFitY0UwhiAD42pxnt8gFfamudP4XH9Av35KUBqdKUoBSlKAUpSgFKUoBSlKAVw3jlY3I4EIxHoIBxXNXHPFqVl7NQK/syMUBkOyOcC9awMTzBr6V7cwy7qIAQXSb0uUGFJRYphxHHC8DmpvY/Ky6cWWqXO92TLdP4CDVcLu9L8BwxqPAcOPZUlZc18UclrJvpC1tam1HcsngyKsjL2alE0gH73ortWPIFYxb4mY7iyeyHgjwlk0/pD5CNHZ6aAkuRu0Hn2faTStqkkgjd2wBqdlBJwMAcT3Culzb7YlutmW0877yV1Ys2lV1EO4HBQAOAHYK6/JvkbdWm5T/U5JYIVCCE20KgoowqlwNfDhxznhXX5NcgrmyWGOPakpgiYfoTbQ4ZNWpkL4LAHJ45zxoCGn5TbRfZsMsLSMxvJo5pYbZJporeOWVV0QYCt4qqT2gceOa61xy3nGy2lXaKyMt5FD0hbXTNHBIVBEtu6Y3gBJwoIOBirKebcCGFYrqWGaCaaWOdAuR0hy7xujZV0OcYPyR6QeOXmz1RS6ryVrqWeG4e6KJqL23/ZCxjCKFHo8v7ABBW/LWSG2u7lNoybRMUaqsUuzxbIs00iRxyFtKFgCeKg9hPfirPs/Z20oHWWe/juosMZojarGUAViNwyHJOrA8PPDvzX6j5GTSJNFfX8l7DLGYzG0EUeliVIkVowDqXTw7snPcK/Wy+RsqSo8+0bm5SIERxNoRMEFf027A350n/d35OONAVlNp7VewO1BdxKoja6Fl0dTEbZQWCGb/uaygzkd/CuS15w5v9Uw5xYyRWoGoKGtp7uNpIiWHaGKFTkkAlcY75A81Y0m3W9uVsS5Y2g0acMSxiEuN4IyT4ufLxzxqVuOQcLte6j4F3BFAUCgCFYFdUZMd41AjyFRQFM2Xyjv7uHYyLetBJdpeNNKLeFyxtyujwGXSMDI4Y7e+pGflDtFINoW0bdKu7RoCsyQLrkgufC1bkeC0qKrDAwDgd+a7ic2DRw2KQXskL2SzqkohjYuLggtlXyowBjv7a7bc20bW8iS3Ez3Ekq3DXYKrMJ4siIpgaUVVJUKOGGbGM0B1ebrlFLPLPFLe9JKhWCS2vRrqBslXWSMKEZc4wwJwcg1e6rewOSDQ3DXNxdSXk5i3Cu6JGI4NQcoqRgLksASTx4Ds45slAKUpQClKUBlnOn8Lj+gX78lKc6fwuP6BfvyUoD/2Q=="/>
          <p:cNvSpPr>
            <a:spLocks noChangeAspect="1" noChangeArrowheads="1"/>
          </p:cNvSpPr>
          <p:nvPr/>
        </p:nvSpPr>
        <p:spPr bwMode="auto">
          <a:xfrm>
            <a:off x="1679575" y="568054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1988" name="AutoShape 4" descr="data:image/jpeg;base64,/9j/4AAQSkZJRgABAQAAAQABAAD/2wCEAAkGBhQSERQUEhIVEhUWFRkUGBYXEhoYFRERFRwYGRgUFRgZJyYeFxojGxYdHy8gIygqLS0sFx8xODIqNSYrLCkBCQoKDgwOGg8PGiolHyQsLS4zLS41NSwvLy0sLCwpKiwpLCkzLTQxKTQ0KSk0LCosKiwsMi01Li8sLCwqLCwvKv/AABEIAM8A9AMBIgACEQEDEQH/xAAcAAEAAwADAQEAAAAAAAAAAAAABQYHAwQIAQL/xABJEAACAQMBAwYICgkDBAMBAAABAgMABBESBRMhBgcUFzFBIjJRVGGRk9E0NVJTc4OUsrPTI2NxcoGSsdLhFUKhJDNiwUWChET/xAAaAQEAAgMBAAAAAAAAAAAAAAAAAgUBAwQG/8QANREAAgECAQkGBQQDAQAAAAAAAAECAxEEEhQhMUFSYZGhBRMVUWLhIjJxgfBCscHRI3KCBv/aAAwDAQACEQMRAD8A1XbnLK3tZ7eCR8zXEiRpGuC41kgSOCQRHkYz5ewHjjo7V5yLa3naF1mZY2RZp0iJt7Z5PFSaTPgk5HccahnHHHDy92O0kmz3ihLsu0bZ5GVMssEYlyzkcdClu/gNXpqA5Y38st70d9n3j2KMskht7YP0+ZdLKsjMVG5UgZ7SxXHZigLS3OBbi76NomxvRbmfdHowuiM7gy58fuxjGTjNfLHnCt5bro6rMAzvFHO0JFtPNFnXHFLnwmGlu4A6Dgnhmqf6Rcid7PosxD7XG0ek4Xowtt4sxBfOd54OnTjt41+NibFuQ1lYtayoLK+lunuSF6PLCTOybps5Zm36jTjK4Oew4An+ea5aPY10yMyMN1hlYqwzNEDgjj2GrlbnwF/dH9KpPPd8SXf1P40VWfam0+j2ck3A7uEuAewsF8EHHlOB/GsN2V2Ybsrsk6Vn684rwXskF2BpS1ilxFA7yb5ghkzoLAIMnt4Dynvsc/Le0WKKUS7xZQWTdozsyLnU2kDUAMYJIGDXTWw1ShCNSatFpNPZpV1p8yPeRtdsnaVXdo8qg1rFLasrGeaOGMspwGdsNleHFQG4Ejs7fLYq5VJPUZjNS1CldbaO0Y4InlmcRxoNTMx4Af8As54AdpJxWCcvedeW8m3dtI8FqDjKkq8wzxdyOIXyL6+PAWmA7NrY1vIXwrW/4Xm+BGdRQV2eg801V5hJz28fT25/j318rzbx/pKvxP09fY9P6qaq8wUrGf8Ap6+w8T9HX2PT+qmqvMFKZ/6evsPE/R19j0/qpqrzBSmf+nr7DxP0dfY9P6qaq8wUpn/p6+w8T9HX2PT+qmqvMFKZ/wCnr7DxP0dfY9P6qaq8wUpn/p6+w8T9HX2PT+a+15hilKnKkqR3g4I/iK2Hmo27cXEUqzs0ixlQkjcWyQcoT/uxgHJ4+F+yt1HFqpLJtY6MPjlVlkZNi+0pSu0sDLOdP4XH9Av35KU50/hcf0C/fkpQGp18xX2lAKUpQFF57viS7+p/Giqb5Q2Ek8EESLlXlhMpyBpgQh2PHvOkDgD2+TiITnu+JLv6n8aKrtbeIv7o/pWJLKViMo5SsygbQ2ffQ7WuLqCyFzHJbpEP00aEsAvYGPEZHEHHDv8AL19kclr+ztrSFV3igSmZYZlifXIxZVMreEEGRnRxzn0GtLpXbiMZOvRVFpJfDpV7vJTSvdtbXqSISpKW1lE5L8mriMWUcselbdriRzqUq0jErFpwST4Ls3EDHlB4VZOUvKm3sITLcPpHEKoGXkYDOlB3n09g7yKkL69SGN5ZGCIil2Y9iqOJPDjWCTx3PKS/fQ26giHg6slIYyQOwDjI+NWOGdJ44Wt/ZPZsKzc6ryaUfmfRJcfzyIJKksmP5sILldy2udqzKNLBM4igjy3b5QOLv6cfsAqwcm+Yy6nCvcutqhGdJGub0ZUYVc+lsjyVrfJLkBa7PUblNUuMNM/GRs9oHco9C47OOe2rJV1if/Q91HucBFRitu37L+7syqV9Mim2HNLYRxqhjkkIGNTTPk/wUhR/AV2OrDZ/zB9tL/dVqpXkKkY1JOc0m3pbM9xS3VyKr1YbP+YPtpf7qdWGz/mD7aX+6rVSodzT3VyHcUt1ciq9WGz/AJg+2l/up1YbP+YPtpf7qtVKdzT3VyHcUt1ciq9WGz/mD7aX+6nVhs/5g+2l/uq1Up3NPdXIdxS3VyKr1YbP+YPtpf7qdWGz/mD7aX+6rVSnc091ch3FLdXIqvVhs/5g+2l/up1YbP8AmD7aX+6rVSnc091ch3FLdXIqvVhs/wCYPtpf7qdWGz/mD7aX+6rVSnc091ch3FLdXIq8XNns9Tno+fQZZCPUWxVjtbVI1CRoqKOxVUAD9gFctKlGEY/KrE404Q+VJClKVMmZZzp/C4/oF+/JSnOn8Lj+gX78lKA1OlKre1+cG0tp9zKzgqUWSQROYbYy4MYmlxpTVnh/zgUBZKVXG5e2wu+i/pNW8EG93LbgXBGoQGXxd5ju/h20suX1tLddGXeatbxrIYmEEssQzJHHKeDMuDkf+J9GQIjnu+JLv6n8aKrtbeIv7o/pVJ57viS7+p/Giq7W3iL+6P6UByUpQ0BiHPLyqluLldnQAkKyagvjTTtgqgx2gahw+V+wVpnILkkuz7NIuBkPhysP90p7cHvUeKPQM9pNU7m62AbnaV7tKUErv5Eg1d/hEFh3HSgCAjI4nyVqleg7UxEaVKGBpaFFJy4ya08vzUaoK7cmKVw3l6kMbSSuERRqZmOAoHeTWNcsuep5X3Gzzu0J0mcjw2zwO7B8Qek8f3arMJga2Ku4LQtLexfnktJKc1BXZtea+ZrzTdbTlkYtJLI7HtLOSf8AmuLpL/Lb+Y1QZ+t0q/E1u9T03mma8ydJf5bfzGnSX+W38xpn/p6jxNbvX2PTeaZrzJ0l/lt/MadJf5bfzGmf+nqPE1u9fY9N5pmvMnSX+W38xp0l/lt/MaZ/6eo8TW719j03mma8ydJf5bfzGnSX+W38xpn/AKeo8TW719j03mma8ydJf5bfzGnSX+W38xpn/p6jxNbvX2PTeaZrzJ0l/lt/MadJf5bfzGmf+nqPE1u9fY9N5r7XmPpL/Lb+Y1b+QnLW5iuYYWdpopHWLQ7E6NRChkJyRjPZ2EcPIROGNjJ2asTp9oxlJJxsbbSlK7y0Ms50/hcf0C/fkpTnT+Fx/QL9+SlAanWP8oti3kd9ddHS+381xFNbPGx6AE0xrL0ruBwhBDdwXHbx2ClAZV/ptwJns+jTkvtgbQE4j/6YWu8WbjL2awF06O3NfjYmy7jNjYNazqbO/luZJ2jxavDqnZDFJnwy2/UBQMg5zjBrWKUBRee74kuvqfxoqu1t4i/uj+lUnnu+JLv6n8aKrtbeIv7o/pQHJXHcKxRgjBWIIViMhWxwJHDODxxXJSsp2B0dibIS1t4oIxhY0CDh247WPpJyT6TXYu7tIkaSRgiIpZmPYqjiSa5qyPn15X6I1sYzxfEkpz2ID4CfxI1H0KPLXfgsLPH4lU9rd2+G1/m0hKSirlM5xucaTaUu6i1LbK3gJ/umbsDuPL5F7v210+T3NZf3eCITChwdc2UBB7wCNTcOPAYq28xPJMtK97IvgpmOLI8aQ8HcfsXwf/sfJW3V6rHdsR7MeZ4OK+HW3p07fv5vz2GmNPL+KRlezuZHSgE14WbHHTEMD0Ak5P7SBXb6lo/On9mvvrSaV4KtThWm6koq78tHRWRh4Oi/0mbdS0fnT+zX306lo/On9mvvrSaVqzWlumMzobpm3UtH50/s199OpaPzp/Zr760mlM1pbozOhumbdS0fnT+zX306lo/On9mvvrSaUzWlujM6G6Zt1LR+dP7NffTqWj86f2a++tJpTNaW6Mzobpm3UtH50/s199OpaPzp/Zr760mlM1pbozOhumbdS0fnT+zX306lo/On9mvvrSaUzWlujM6G6Zt1LR+dP7NffVk5M8gLaybWgaSXGNbkErnt0AYC59eOGe2rLSpRoU4u6ROGGpQd4xFKUrcdBlnOn8Lj+gX78lKc6fwuP6BfvyUoDU6UpQClKUBRee74ku/qfxoqu1t4i/uj+lUnnu+JLv6n8aKrtbeIv7o/pQHJSlKA4L+9WGJ5ZDpSNS7HyKoyT6hXmnZmzp9tbTYnI3rmSRsEiGEd2fQoCLntOK1Dnz5Tbm0W2RsPOcsB2iBO3Pk1NgekBhUtzS8kxZ2Ku64mnxK5I8JVPiRnv4Lxx5WNeq7PqeG4GWK/XP4Y/Ra3+eSNE1lyyfItuy9mR28KQwqEjRdKqO4eU+Uk8Se8kmu1SleWlJybb1s3ilKVgClKUApSlAKUpQClKUApSlAKUpQClKUApSlAZZzp/C4/oF+/JSnOn8Lj+gX78lKA1OldHaW24bcxLNIEM0qwxjBJeVs4UAA47O08B5a6N/y3soLlbaW5RJnxhDntbxQzAaUJ7gxBOR5RQE5SoRuWdmLvoZuE6R2bvj4xGQurGnVjjpzn0UteWlnJdtZpcI1wmoGMZ8ZMFlDY0sy96gkjByOBwBAc93xJd/U/jRVdrbxF/dH9KpPPd8SXf1P40VWOCC60r+ng7B//ACv5PpqAl6VF9Hu/n4Psr/nU6Pd/PwfZX/OoDJLbZj7Z29M0ylYLVtLKw/2RMQkTel2DMR5NXkFbfUFa7FmjeV0kt1eVg0jC1ky7KoUE/pvIO70+U12ej3fz8H2V/wA6rHH43OnBRVoxikl9tPUhGOSSlKi+j3fz8H2V/wA6nR7v5+D7K/51VxMlKVFmG6+ft/sr/nV+dFz5xb/Zn/OoCWpUToufOLf7M/51NFz5xb/Zn/OoCWpUToufOLf7M/51NFz5xb/Zn/OoCWpUToufOLf7M/51NFz5xb/Zn/OoCWpUToufOLf7M/51NFz5xb/Zn/OoCWpUToufOLf7M/51NFz5xb/Zn/OoCWpUToufOLf7M/51NFz5xb/Zn/OoCWpUToufOLf7M/51NFz5xb/Zn/OoCWpXwGvtAZZzp/C4/oF+/JSnOn8Lj+gX78lKAlecbY8XSdm3AjBmO0bWIycSwhG9bSPkrqOTjt4Z7BUBy42/ZNdyWD6beJ5I5r2bcyO1w66GSCPdg4PBdTnGBkDjnOu18xQGRbzE72JV+lNtwXqrunx0PeLJvt5jTpEYI7c91fjYLEts+wCP0u12jNcXAMbgJBquG3hlI0sriWPHHwtQ9FbDSgKLz3fEl19T+NFVunvRDbtK3ixxFzjtwi5OPVVR57viS7+p/GiqV5XAvaxQAZNxJDD2ZwhIZyfQEU+SozdotkJyyYtokLflJCY1aSWKFjGkjI8yAxiQDGrJGO0DPfXdm2jEiB3lRUbGGZ1CtkZGCTg5HGsr27NaJtu7e9gM0QtIx/2TKI2IXBIGSpONIbuJHEZrh2TC8FnYR3dvxKTAPNDLMIVZiUjWBSBvCMYLcQCKs8Zg44bCxrXd3k69CeUr6Ppt+qNUqrijT9r7cWGASqN6GZEQKww7SsFXDcRjjnNSdZnyQgZ49nW7Kf0U1xcSL3xmFmVA3ePCk/47DmtJmmVFLMQqqCSScBVHEkk9gqppSc9P0M0ajmsp8P2v/J+6z7l5zuwWWYrfTcXAOCM/o4iPnGHaf/EHPDjjvonL/njkudUFnmGAjSz4xLMOOcfIQ+QeEe8jJWq9yR5tLvaGGRN1DnjNJwUjv0Dtf+HDykV7bA9hU6MM47QajHd/v+lp/YxKq3ogft+UlxdqWnnklLMSVLnQp8ioPBUcAcAVw1rexOZK0hQiSSWZmGC2Qirg5yqjPHHDiT39nd3+qOy/Xe1/xXiO1cMquMqVKErwbutll5W8lqXArKuBrTk5XMVpW1dUdl+u9r/inVHZfrva/wCKrMyqcDX4fW4GK0rauqOy/Xe1/wAU6o7L9d7X/FMyqcB4fW4GK0rauqOy/Xe1/wAU6o7L9d7X/FMyqcB4fW4GK0rauqOy/Xe1/wAU6o7L9d7X/FMyqcB4fW4GK0rauqOy/Xe1/wAU6o7L9d7X/FMyqcB4fW4GK0rauqOy/Xe1/wAU6o7L9d7X/FMyqcB4fW4GK0rauqOy/Xe1/wAU6o7L9d7X/FMyqcB4fW4GdciuUtzBcRJEzyKzBTCSSjBsA4X/AGsAM5HZjyZFb3ULsPkfa2hzDEA+Ma2JZyDjPE9mcdgwKmqsMPSlTjaTLTC0Z0o2k7mWc6fwuP6BfvyUpzp/C4/oF+/JSuk6zU6UpQClKUBRee74ku/qfxoqu1t4i/uj+lUnnu+JLv6n8aKrtbeIv7o/pQHQg5OxJdyXY1b2SNY28LwdC4xgdx4CpOlKnOcp2yneyt9lqArIOerl1/8AH25JZsGYr5D4sIwc5PaR5CB3mtD5a7f6FYz3A4si4QHHGRiFXt7QCckeQGst5n+RrXUzbRugXAcmPUM72fOWlOe0Kez/AMv3avuyKNOlCWPr/LDQl5y2cvzUaqjb+FHNyJ5IbKtQsm0Ly1a5HjQSXMQW3cHijpq8Jx2ENwBzw4ZrSl5dbOHAbQsx/wDrh/urj5HW6mCQlVJ6ZfcSB53cVO9ET5C/yiqnF4yti6neVZX/AGXBE4xUVZFU25y5jXcS2tzBPCtxHFdbuRJN3DOSiSEofAxJp4+TPA1H7X5ezpLd7lUkC3EGz7dSMK9/NxkMrdulNSjAx2Ed+atm3+T6XVrPbnCCaNk1BfFJHgvgYzpbBxnuqCh5ul/04Wkk7NKJTc9JVArreazIJlXiBgnGPJnszXISOvHtXaNtcQQXclvMt2HjjliiZDb3SoXAdCf0kZCniMHhxxwzwbBvdpybQuLeS7tylqbdnxaEGZJwzFV8PwCAhGePbnHdUls3kbcG5huL+96UbcNuUSBYY1kcaWlcAnW+ngOwDPDtNSmzOTphvby63gYXKwAJpxu+jq68Wz4WdeewYx30BF8rtqXYvLK1tJY4TOlwzPJDvB+hEZAAyuPGPfXBsvly0PSYb8q1xbTRxAwIx6X0hS8Aij7RIVByuSBpJzjs7/KnkvPcXFtcW1ylvJbrMvhwb0MJggPDUuMaP+airrmuE0L7+cT3Ulwl08rwjdO8KskcLQqQdyI2K6dWcsTnuoDt7R5bauhm38He362k6SJiSLwJGZGU+I3gqQeOQQRkGuyOcC33pjKTglZWiJiwt1uAWcQHPh8FJBOAQOBNdCw5uN2luoliUxXwvWEdsI42wjJukUMSBhvGZmPDjXW2bzaNBdw3TXCSmGSeTUbY9IuEnVwRPKGJkZQwC4UDA7ONAWTZnK+3uJIY4izNNbC7XweCwEhQX8hLHGP/ABNTdUHmr5Nm36XKVkRZJmjgWWNo3SzjZ2QFX8IZaR/G44APfwv1AKUpQClKUApSlAKUpQGWc6fwuP6BfvyUpzp/C4/oF+/JSgNTqJvuVdpDOlvLcxJNJwWNnAYk9gI/257s4z3ZqWrEeVckkd9fIXEks1xA8Ni9msq7Qi0xrnesDhUCtjBGgo3l4Aaw3Ky0F10Q3EfSPmtXhdmrHkzjjjtxS35WWkly1qlxG06Z1RhvCGnGR5CRniBxGD5DWab9RO9mQemNt0XapoYv0TeLIJg2MaBEDxzwHD0V+NgTqW2fZAHp1vtKea4XQweOAm4LSPJjBVlkj46jq1KOPCgLVz3fEl39T+NFV2tvEX90f0qk893xJdfU/jRVdrbxF/dH9KA5KUpQGX89V6hjtbWSbQryGaZ9LMUgiGCzLGD2l+A04LKOIxXb5Gc6ez3gKRq1tFCRFErI7M8aqvhnQGCnJPaxJxk9tX4WSbwyafDZQhPHxFLELjsAyx7O3hnsFdXZuxbe0EphjSBXbevp8FNWAC2PFXgozjHlrrq4lzpQor5Y3+7et/wvcilpuVTkvy5s4oXWSUqTdXcgG5l4pLczSI3i96MD/GuHZnPbYyyTxvvI3iaQKNDMJ0RiAyEDKkgA4cLjOM99WoqbrIJ0W7Lgr+kjnchyA2oMpSMhOAwSwY9g4H92PJW1hSRIreNFlLGTC8ZdZJbWTxI4nhnA7sVzzhkq19P7B3a0GWX/ADuXjOTGI4k7l0ajjPDUT2nHkwPRXX61r/5cfshVh2tzM5Ym3nCqT4kik6Rx7GHb3DiP410Opm4+fh9T+6qaUcTfaUkoYy+t8yN61r/5cfshTrWv/lx+yFSXUzcfPw+p/dTqZuPn4fU/uqOTieJjIxnHmRvWtf8Ay4/ZCnWtf/Lj9kKkupm4+fh9T+6nUzcfPw+p/dTJxPEZGM48yN61r/5cfshTrWv/AJcfshUl1M3Hz8Pqf3U6mbj5+H1P7qZOJ4jIxnHmRvWtf/Lj9kKda1/8uP2QqS6mbj5+H1P7qdTNx8/D6n91MnE8RkYzjzI3rWv/AJcfshTrWv8A5cfshUl1M3Hz8Pqf3U6mbj5+H1P7qZOJ4jIxnHmRvWtf/Lj9kKda1/8ALj9kKkupm4+fh9T+6nUzcfPw+p/dTJxPEZGM48yN61r/AOXH7IU61r/5cfshUl1M3Hz8Pqf3UHMxcecQ+p/dTJxPEZGM48ye5Bc47XUnR7hQJCCUdFID6RlgwycHAJyOHdw4Z0CqryR5v4bEl9RmlIxrKgaB3hF44z5ck44eXNqqyoqah/k1lth1UULVNZlnOn8Lj+gX78lKc6fwuP6BfvyUrcdBqdMUpQDFfMV9pQFF57viS7+p/Giq7W3iL+6P6VSee74ku/qfxoqu1t4i/uj+lAclKUoBXRdi8+AzqsQDMNOElZ8gDV2nSASQO9l48MV3WNdCxsiYNMgKNIGaQK5yjy5LhXXBGCxAI48B+2tkdCb+3MwY5sPnPLcpZQZP+mmPRFzwVd3kROo7fCk1dvzx/hudYnsHmvsJNsbQtmibdQJbtEBNICjSIGY6gcnj5a2tFwAPJw4nJ/ie+tZk+0pSgFKUoBSlKAUpSgFKUoBSlKAUpSgFKUoBSlKAyznT+Fx/QL9+SlOdP4XH9Av35KUBqdfCa+1RudWR1XZxiQSSDacBVC2gOwSfClsHT+3FAXjNfay6C7umvtoPO0ezJVsrc7wMlwsUaySkudQVTkBlwezOasnNzLeSW7S3lwZt42qFWgjikjhGdLSLHwDOMNpycDHHJIAHS57viS7+p/Giru8s+UUlpFa7qSGHeyiNpJ1JjRd2zZOCMcVA/jXS57viS7+p/Gir5ynvbe6S23W0LGN4JBL+lljkRvAZMFQw+V/xXVg3TVaLq/Lp1/R289vAjK9tBycmeXRZbxrqaCSK20N0iBWETq6klACSS4IxwJzqAqWPLm2EU8r72MW+kyo8LrIgkwEbQRkg54H0GqeNlW0nSXn2pYiWVI0QwGKOOIwuJEdkLHeNrA7e4Y7+HPtC0trpLs3W07LezwpApilQRwxRtvANLOSxLnJyezgMVZVIYCU7uVldav8Am9tH+3lwXnFZRdb/AJTQwtMrswMMHSXwpOIcsMjynKnhXVtOW9tIZPCePRD0g72F49Vv86gYAsv7PKKqtwkcxunn2ps8vcWfRRu3VVjwXIY6pGLeP6P+K5to21lNIS20rUK2zmsSBPHq1MytvB4WMeD2f81oVLBpWlN3819FfZ53M3kcuzuUduNpzyrFuUex6TNLJBLHLJunVEIDeMm7PDSuSfVU+nLa33c7tvY9woeRJIHSRY28VgjAEg4I4eQ1VI442leWXbFkrGxayRoJFRo8urLL4Uh48O7Hbw8tdODY1sI7tP8AUdnJ0m3SH9G6qqOhbwzqdmkLBslic5rdKngJfqt8uq/np2eV/wA14vIuqcu7XExYyR7qHpBEkLxs0GSBIiuAWBIx2dpAr8crOUzW0VrKi8JbmCNw0bFxDLnUFQeFvMDgME54YNVDlptCyubuxjW8hJ7LgiRd21mrLIQ0uoKpLwgAA6vD8nbP8q9oWt0kAi2jZxNDcxXALTIykxEkAqHHeR31qVPCwlSk9Urtp7FqWzbZvVqsLy0ksvLW3MZfMmRJuTEYXE++IDbsREaidJ1cBjGT3Gunc8vo95apFHJJv5WiY7pwYGQNqR1xlZAQMqcYGW7O2tXmy7WZXeXaVi1w9wLjhKqweDGIRGVEmvGjJ1Bgc47u3ks7G1hW2Me0bASRXL3L+GgjfeoY2VQJNXBcYZiScZPkqap4BK+U29OjZ8r221XtpF5Fui5bWrdHG8INxI8UYZSCZIjpdTnsw2F9JI8tcZ5dW2lWXeyajJhY4XdykTaHl0KCRGGGnUQMmqfebDsmlu5U2naoZWEkGJov+nn1pLI7eF4eqSJT+zIpf7BsCttub+y1QW4tiJZwUZM6t4BHIhD68niSCGPDsoqXZ+i83+Jvy4pfVN6mheZdLzlrbRhTraRWjExaKNpVjgPZLIUB0J28T8lvIa49o8uraFmUmR9EazM0ULyIsLgkSFkBAXAznP8A7ql3/J6xYR7vaFjkW6277x1KgJn9JEkciqD4beA2pez05k2gsgLtU2jaBZ7JLNBvo/0e7SRAxw2CPDHAY7Kj3WASTy2+m1cPK4vIt22dtiKzkuYyHAiMkfHwZGYfoxkdzEqM+moK25c7q4uorsnTA8Kb1LeTdqZI0JaVhqWMF2OMngO3y1+JL2za0t7Y39mREbfeEzxkSLblGKgauGpowDnPAmoja1rBM94BtSxWC8eMyKXUyosaouEbeBcto7wcVHDrCWlGq/PTtteNraHptlGXlbC7ScpoVmER1gmQRB9226MxGd2JMaS3djy8O2vmx9rNKbl3KiKOd4oz2eDCFWRmJPdKHHYMaO8caqF3Davc747TsmxcpcKXlQyqqY/QB9eEjxnGF4nGc4qY2NtSzgtBB/qNtrIctItxEDvZSzs65J7Gc4zk8BnNVlFrJll67pL6abvouZCDm28pHetOW1vJvP8AuoUhNxiSB0L247ZIwwBZf2eUU2by4tpmChpI9URnQywvEskKgFnRnADAAgnHdx7ONUnZex7aJnZtpWBZ7OWzZlkUPIZNJFxKzSMZHJHHswMAdlSRtbJltEfaNqVgspLN8XEYMm9jjjLqdXg+ITx8tW06WBTajN/ifDztzJJyJey5bCe9t4oQ26khllLSQSIXCaN28RcAMhDHjg93Zwz3Ns8phbzsHwIYbZriYhSzDU4SIDHl0yHgD4vdwzW9iGGKe2eXalg6WsDW0ao6ozIQgV3JkYasRjIHD18ODlrtG06LtKRby2keeJERFmjLBIhwUcSSSzOeHDGOGcksjCyrxhF/DZL7uVtqWnJd9Q+Kxb7bljbuJMb1WjCsUeCRJHSQ6UaNGAZwzeCMDt4cK4tocqh0eR4Ad6skcASRGVkmmZETWhwcfpA3aAezI7RWGWGVppZtq2Yme3S2QxSqiLCj7w7wGQsS5Ok6SMDOK+2FraJIrNtCw0C5juSkciKuqOJ0VVBc9jlX1HiSueB41wTVKGJio6YaG/ra7Wzbo1EG6mUlbQdPnS+Fx/QL9+SvlRfLvbUbzoWureY7rGqKRQoG8lKr4x4hSM8aVztWdjebRXVvtmRzbveoH3UizJn/AGSrkK49I1H112qVgEXtHkxbT7zfQJJvUSOTUPHSNtaKfQG4182HyWtbPX0WBINeNWgY1ac4z+zUfXUrSgOptXZMVzE0M8ayxtjUjdjaSGGf2EA/wqv9VWy/MIfUffVrpQFU6q9l+YQ+o++nVXsvzCH1H31a6GgMkm2fskXLRjZCtbpcCze7BG7S7bA3ZTVq0hmCluwE4/bcOqvZfmEPqPvqvTckrzfS2qwqbebaQ2ibozKN2upJGh3Pjl9SaQew6geFaZQFU6q9l+YQ+o++nVXsvzCH1H31a6UBVOqrZfmEPqPvp1V7L8wh9R99WulAVTqr2X5hD6j76dVey/MIfUffVrpQFU6q9l+YQ+o++q1Y7F2LNtCSyj2fGxiheR5dLBA8UixPEM41EFuLAkDBHbWoVVpdhynbAuAmIf8AT3ty+peEzTq+nTnV4oJzjHpoClbMt9jyOpl2StvBKkskFw5BS4jtwWkbSG1R+AC41doBrs8mdi7LupVjk2MLXexdIt2kIYXNvkDV4DHQ2GU6Txw1LDkNeSrbWk8SwRWcF1CtwJVkFz0mN4FZIx4SYV9R1Y7MVLcj9h3nSLVrq3W2SyszaKROspumO7XeKF8RMRZw3Hwhw7cASnVXsvzCH1H306q9l+YQ+o++rXSgKp1V7L8wh9R99OqvZfmEPqPvq10oCqdVey/MIfUffTqr2X5hD6j76tdKAz/lJyJ2TZwGU7NSViyxxxopLSzSHCIOOFye88B/wa+tpsvdurbFC3aXCW3RNSlmmlUyRkShtGgxgtq7tJ7sE6RytubpLWQ2MImuDhY1LIqqSeLsXKggDJxnicd2aolhycvBbRP0FxcW94t44lvInk2i7I8cja18GIgMMKcDCgftA6fQ9lGKMR7GV7t55LbomtQ6TQDVLqkLaNKqQ2rv1r5eFh5OciNk3lusybOjTJZWRlOqKVGKvG3HtDAioyDkpexPFfrbCScXl1ctZidAVjvI0i0iY+AWTdqx7jqOOzjcOQuxpba0CzgLK8ks7orahG0ztJuw3+7Tqxnyg0BmXOFyKsoLlFitY0UwhiAD42pxnt8gFfamudP4XH9Av35KUBqdKUoBSlKAUpSgFKUoBSlKAVw3jlY3I4EIxHoIBxXNXHPFqVl7NQK/syMUBkOyOcC9awMTzBr6V7cwy7qIAQXSb0uUGFJRYphxHHC8DmpvY/Ky6cWWqXO92TLdP4CDVcLu9L8BwxqPAcOPZUlZc18UclrJvpC1tam1HcsngyKsjL2alE0gH73ortWPIFYxb4mY7iyeyHgjwlk0/pD5CNHZ6aAkuRu0Hn2faTStqkkgjd2wBqdlBJwMAcT3Culzb7YlutmW0877yV1Ys2lV1EO4HBQAOAHYK6/JvkbdWm5T/U5JYIVCCE20KgoowqlwNfDhxznhXX5NcgrmyWGOPakpgiYfoTbQ4ZNWpkL4LAHJ45zxoCGn5TbRfZsMsLSMxvJo5pYbZJporeOWVV0QYCt4qqT2gceOa61xy3nGy2lXaKyMt5FD0hbXTNHBIVBEtu6Y3gBJwoIOBirKebcCGFYrqWGaCaaWOdAuR0hy7xujZV0OcYPyR6QeOXmz1RS6ryVrqWeG4e6KJqL23/ZCxjCKFHo8v7ABBW/LWSG2u7lNoybRMUaqsUuzxbIs00iRxyFtKFgCeKg9hPfirPs/Z20oHWWe/juosMZojarGUAViNwyHJOrA8PPDvzX6j5GTSJNFfX8l7DLGYzG0EUeliVIkVowDqXTw7snPcK/Wy+RsqSo8+0bm5SIERxNoRMEFf027A350n/d35OONAVlNp7VewO1BdxKoja6Fl0dTEbZQWCGb/uaygzkd/CuS15w5v9Uw5xYyRWoGoKGtp7uNpIiWHaGKFTkkAlcY75A81Y0m3W9uVsS5Y2g0acMSxiEuN4IyT4ufLxzxqVuOQcLte6j4F3BFAUCgCFYFdUZMd41AjyFRQFM2Xyjv7uHYyLetBJdpeNNKLeFyxtyujwGXSMDI4Y7e+pGflDtFINoW0bdKu7RoCsyQLrkgufC1bkeC0qKrDAwDgd+a7ic2DRw2KQXskL2SzqkohjYuLggtlXyowBjv7a7bc20bW8iS3Ez3Ekq3DXYKrMJ4siIpgaUVVJUKOGGbGM0B1ebrlFLPLPFLe9JKhWCS2vRrqBslXWSMKEZc4wwJwcg1e6rewOSDQ3DXNxdSXk5i3Cu6JGI4NQcoqRgLksASTx4Ds45slAKUpQClKUBlnOn8Lj+gX78lKc6fwuP6BfvyUoD/2Q=="/>
          <p:cNvSpPr>
            <a:spLocks noChangeAspect="1" noChangeArrowheads="1"/>
          </p:cNvSpPr>
          <p:nvPr/>
        </p:nvSpPr>
        <p:spPr bwMode="auto">
          <a:xfrm>
            <a:off x="1679575" y="568054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1992" name="AutoShape 8" descr="data:image/jpeg;base64,/9j/4AAQSkZJRgABAQAAAQABAAD/2wCEAAkGBhQSERQUEhIVEhUWFRkUGBYXEhoYFRERFRwYGRgUFRgZJyYeFxojGxYdHy8gIygqLS0sFx8xODIqNSYrLCkBCQoKDgwOGg8PGiolHyQsLS4zLS41NSwvLy0sLCwpKiwpLCkzLTQxKTQ0KSk0LCosKiwsMi01Li8sLCwqLCwvKv/AABEIAM8A9AMBIgACEQEDEQH/xAAcAAEAAwADAQEAAAAAAAAAAAAABQYHAwQIAQL/xABJEAACAQMBAwYICgkDBAMBAAABAgMABBESBRMhBgcUFzFBIjJRVGGRk9E0NVJTc4OUsrPTI2NxcoGSsdLhFUKhJDNiwUWChET/xAAaAQEAAgMBAAAAAAAAAAAAAAAAAgUBAwQG/8QANREAAgECAQkGBQQDAQAAAAAAAAECAxEEEhQhMUFSYZGhBRMVUWLhIjJxgfBCscHRI3KCBv/aAAwDAQACEQMRAD8A1XbnLK3tZ7eCR8zXEiRpGuC41kgSOCQRHkYz5ewHjjo7V5yLa3naF1mZY2RZp0iJt7Z5PFSaTPgk5HccahnHHHDy92O0kmz3ihLsu0bZ5GVMssEYlyzkcdClu/gNXpqA5Y38st70d9n3j2KMskht7YP0+ZdLKsjMVG5UgZ7SxXHZigLS3OBbi76NomxvRbmfdHowuiM7gy58fuxjGTjNfLHnCt5bro6rMAzvFHO0JFtPNFnXHFLnwmGlu4A6Dgnhmqf6Rcid7PosxD7XG0ek4Xowtt4sxBfOd54OnTjt41+NibFuQ1lYtayoLK+lunuSF6PLCTOybps5Zm36jTjK4Oew4An+ea5aPY10yMyMN1hlYqwzNEDgjj2GrlbnwF/dH9KpPPd8SXf1P40VWfam0+j2ck3A7uEuAewsF8EHHlOB/GsN2V2Ybsrsk6Vn684rwXskF2BpS1ilxFA7yb5ghkzoLAIMnt4Dynvsc/Le0WKKUS7xZQWTdozsyLnU2kDUAMYJIGDXTWw1ShCNSatFpNPZpV1p8yPeRtdsnaVXdo8qg1rFLasrGeaOGMspwGdsNleHFQG4Ejs7fLYq5VJPUZjNS1CldbaO0Y4InlmcRxoNTMx4Af8As54AdpJxWCcvedeW8m3dtI8FqDjKkq8wzxdyOIXyL6+PAWmA7NrY1vIXwrW/4Xm+BGdRQV2eg801V5hJz28fT25/j318rzbx/pKvxP09fY9P6qaq8wUrGf8Ap6+w8T9HX2PT+qmqvMFKZ/6evsPE/R19j0/qpqrzBSmf+nr7DxP0dfY9P6qaq8wUpn/p6+w8T9HX2PT+qmqvMFKZ/wCnr7DxP0dfY9P6qaq8wUpn/p6+w8T9HX2PT+a+15hilKnKkqR3g4I/iK2Hmo27cXEUqzs0ixlQkjcWyQcoT/uxgHJ4+F+yt1HFqpLJtY6MPjlVlkZNi+0pSu0sDLOdP4XH9Av35KU50/hcf0C/fkpQGp18xX2lAKUpQFF57viS7+p/Giqb5Q2Ek8EESLlXlhMpyBpgQh2PHvOkDgD2+TiITnu+JLv6n8aKrtbeIv7o/pWJLKViMo5SsygbQ2ffQ7WuLqCyFzHJbpEP00aEsAvYGPEZHEHHDv8AL19kclr+ztrSFV3igSmZYZlifXIxZVMreEEGRnRxzn0GtLpXbiMZOvRVFpJfDpV7vJTSvdtbXqSISpKW1lE5L8mriMWUcselbdriRzqUq0jErFpwST4Ls3EDHlB4VZOUvKm3sITLcPpHEKoGXkYDOlB3n09g7yKkL69SGN5ZGCIil2Y9iqOJPDjWCTx3PKS/fQ26giHg6slIYyQOwDjI+NWOGdJ44Wt/ZPZsKzc6ryaUfmfRJcfzyIJKksmP5sILldy2udqzKNLBM4igjy3b5QOLv6cfsAqwcm+Yy6nCvcutqhGdJGub0ZUYVc+lsjyVrfJLkBa7PUblNUuMNM/GRs9oHco9C47OOe2rJV1if/Q91HucBFRitu37L+7syqV9Mim2HNLYRxqhjkkIGNTTPk/wUhR/AV2OrDZ/zB9tL/dVqpXkKkY1JOc0m3pbM9xS3VyKr1YbP+YPtpf7qdWGz/mD7aX+6rVSodzT3VyHcUt1ciq9WGz/AJg+2l/up1YbP+YPtpf7qtVKdzT3VyHcUt1ciq9WGz/mD7aX+6nVhs/5g+2l/uq1Up3NPdXIdxS3VyKr1YbP+YPtpf7qdWGz/mD7aX+6rVSnc091ch3FLdXIqvVhs/5g+2l/up1YbP8AmD7aX+6rVSnc091ch3FLdXIqvVhs/wCYPtpf7qdWGz/mD7aX+6rVSnc091ch3FLdXIq8XNns9Tno+fQZZCPUWxVjtbVI1CRoqKOxVUAD9gFctKlGEY/KrE404Q+VJClKVMmZZzp/C4/oF+/JSnOn8Lj+gX78lKA1OlKre1+cG0tp9zKzgqUWSQROYbYy4MYmlxpTVnh/zgUBZKVXG5e2wu+i/pNW8EG93LbgXBGoQGXxd5ju/h20suX1tLddGXeatbxrIYmEEssQzJHHKeDMuDkf+J9GQIjnu+JLv6n8aKrtbeIv7o/pVJ57viS7+p/Giq7W3iL+6P6UByUpQ0BiHPLyqluLldnQAkKyagvjTTtgqgx2gahw+V+wVpnILkkuz7NIuBkPhysP90p7cHvUeKPQM9pNU7m62AbnaV7tKUErv5Eg1d/hEFh3HSgCAjI4nyVqleg7UxEaVKGBpaFFJy4ya08vzUaoK7cmKVw3l6kMbSSuERRqZmOAoHeTWNcsuep5X3Gzzu0J0mcjw2zwO7B8Qek8f3arMJga2Ku4LQtLexfnktJKc1BXZtea+ZrzTdbTlkYtJLI7HtLOSf8AmuLpL/Lb+Y1QZ+t0q/E1u9T03mma8ydJf5bfzGnSX+W38xpn/p6jxNbvX2PTeaZrzJ0l/lt/MadJf5bfzGmf+nqPE1u9fY9N5pmvMnSX+W38xp0l/lt/MaZ/6eo8TW719j03mma8ydJf5bfzGnSX+W38xpn/AKeo8TW719j03mma8ydJf5bfzGnSX+W38xpn/p6jxNbvX2PTeaZrzJ0l/lt/MadJf5bfzGmf+nqPE1u9fY9N5r7XmPpL/Lb+Y1b+QnLW5iuYYWdpopHWLQ7E6NRChkJyRjPZ2EcPIROGNjJ2asTp9oxlJJxsbbSlK7y0Ms50/hcf0C/fkpTnT+Fx/QL9+SlAanWP8oti3kd9ddHS+381xFNbPGx6AE0xrL0ruBwhBDdwXHbx2ClAZV/ptwJns+jTkvtgbQE4j/6YWu8WbjL2awF06O3NfjYmy7jNjYNazqbO/luZJ2jxavDqnZDFJnwy2/UBQMg5zjBrWKUBRee74kuvqfxoqu1t4i/uj+lUnnu+JLv6n8aKrtbeIv7o/pQHJXHcKxRgjBWIIViMhWxwJHDODxxXJSsp2B0dibIS1t4oIxhY0CDh247WPpJyT6TXYu7tIkaSRgiIpZmPYqjiSa5qyPn15X6I1sYzxfEkpz2ID4CfxI1H0KPLXfgsLPH4lU9rd2+G1/m0hKSirlM5xucaTaUu6i1LbK3gJ/umbsDuPL5F7v210+T3NZf3eCITChwdc2UBB7wCNTcOPAYq28xPJMtK97IvgpmOLI8aQ8HcfsXwf/sfJW3V6rHdsR7MeZ4OK+HW3p07fv5vz2GmNPL+KRlezuZHSgE14WbHHTEMD0Ak5P7SBXb6lo/On9mvvrSaV4KtThWm6koq78tHRWRh4Oi/0mbdS0fnT+zX306lo/On9mvvrSaVqzWlumMzobpm3UtH50/s199OpaPzp/Zr760mlM1pbozOhumbdS0fnT+zX306lo/On9mvvrSaUzWlujM6G6Zt1LR+dP7NffTqWj86f2a++tJpTNaW6Mzobpm3UtH50/s199OpaPzp/Zr760mlM1pbozOhumbdS0fnT+zX306lo/On9mvvrSaUzWlujM6G6Zt1LR+dP7NffVk5M8gLaybWgaSXGNbkErnt0AYC59eOGe2rLSpRoU4u6ROGGpQd4xFKUrcdBlnOn8Lj+gX78lKc6fwuP6BfvyUoDU6UpQClKUBRee74ku/qfxoqu1t4i/uj+lUnnu+JLv6n8aKrtbeIv7o/pQHJSlKA4L+9WGJ5ZDpSNS7HyKoyT6hXmnZmzp9tbTYnI3rmSRsEiGEd2fQoCLntOK1Dnz5Tbm0W2RsPOcsB2iBO3Pk1NgekBhUtzS8kxZ2Ku64mnxK5I8JVPiRnv4Lxx5WNeq7PqeG4GWK/XP4Y/Ra3+eSNE1lyyfItuy9mR28KQwqEjRdKqO4eU+Uk8Se8kmu1SleWlJybb1s3ilKVgClKUApSlAKUpQClKUApSlAKUpQClKUApSlAZZzp/C4/oF+/JSnOn8Lj+gX78lKA1OldHaW24bcxLNIEM0qwxjBJeVs4UAA47O08B5a6N/y3soLlbaW5RJnxhDntbxQzAaUJ7gxBOR5RQE5SoRuWdmLvoZuE6R2bvj4xGQurGnVjjpzn0UteWlnJdtZpcI1wmoGMZ8ZMFlDY0sy96gkjByOBwBAc93xJd/U/jRVdrbxF/dH9KpPPd8SXf1P40VWOCC60r+ng7B//ACv5PpqAl6VF9Hu/n4Psr/nU6Pd/PwfZX/OoDJLbZj7Z29M0ylYLVtLKw/2RMQkTel2DMR5NXkFbfUFa7FmjeV0kt1eVg0jC1ky7KoUE/pvIO70+U12ej3fz8H2V/wA6rHH43OnBRVoxikl9tPUhGOSSlKi+j3fz8H2V/wA6nR7v5+D7K/51VxMlKVFmG6+ft/sr/nV+dFz5xb/Zn/OoCWpUToufOLf7M/51NFz5xb/Zn/OoCWpUToufOLf7M/51NFz5xb/Zn/OoCWpUToufOLf7M/51NFz5xb/Zn/OoCWpUToufOLf7M/51NFz5xb/Zn/OoCWpUToufOLf7M/51NFz5xb/Zn/OoCWpUToufOLf7M/51NFz5xb/Zn/OoCWpUToufOLf7M/51NFz5xb/Zn/OoCWpXwGvtAZZzp/C4/oF+/JSnOn8Lj+gX78lKAlecbY8XSdm3AjBmO0bWIycSwhG9bSPkrqOTjt4Z7BUBy42/ZNdyWD6beJ5I5r2bcyO1w66GSCPdg4PBdTnGBkDjnOu18xQGRbzE72JV+lNtwXqrunx0PeLJvt5jTpEYI7c91fjYLEts+wCP0u12jNcXAMbgJBquG3hlI0sriWPHHwtQ9FbDSgKLz3fEl19T+NFVunvRDbtK3ixxFzjtwi5OPVVR57viS7+p/GiqV5XAvaxQAZNxJDD2ZwhIZyfQEU+SozdotkJyyYtokLflJCY1aSWKFjGkjI8yAxiQDGrJGO0DPfXdm2jEiB3lRUbGGZ1CtkZGCTg5HGsr27NaJtu7e9gM0QtIx/2TKI2IXBIGSpONIbuJHEZrh2TC8FnYR3dvxKTAPNDLMIVZiUjWBSBvCMYLcQCKs8Zg44bCxrXd3k69CeUr6Ppt+qNUqrijT9r7cWGASqN6GZEQKww7SsFXDcRjjnNSdZnyQgZ49nW7Kf0U1xcSL3xmFmVA3ePCk/47DmtJmmVFLMQqqCSScBVHEkk9gqppSc9P0M0ajmsp8P2v/J+6z7l5zuwWWYrfTcXAOCM/o4iPnGHaf/EHPDjjvonL/njkudUFnmGAjSz4xLMOOcfIQ+QeEe8jJWq9yR5tLvaGGRN1DnjNJwUjv0Dtf+HDykV7bA9hU6MM47QajHd/v+lp/YxKq3ogft+UlxdqWnnklLMSVLnQp8ioPBUcAcAVw1rexOZK0hQiSSWZmGC2Qirg5yqjPHHDiT39nd3+qOy/Xe1/xXiO1cMquMqVKErwbutll5W8lqXArKuBrTk5XMVpW1dUdl+u9r/inVHZfrva/wCKrMyqcDX4fW4GK0rauqOy/Xe1/wAU6o7L9d7X/FMyqcB4fW4GK0rauqOy/Xe1/wAU6o7L9d7X/FMyqcB4fW4GK0rauqOy/Xe1/wAU6o7L9d7X/FMyqcB4fW4GK0rauqOy/Xe1/wAU6o7L9d7X/FMyqcB4fW4GK0rauqOy/Xe1/wAU6o7L9d7X/FMyqcB4fW4GK0rauqOy/Xe1/wAU6o7L9d7X/FMyqcB4fW4GdciuUtzBcRJEzyKzBTCSSjBsA4X/AGsAM5HZjyZFb3ULsPkfa2hzDEA+Ma2JZyDjPE9mcdgwKmqsMPSlTjaTLTC0Z0o2k7mWc6fwuP6BfvyUpzp/C4/oF+/JSuk6zU6UpQClKUBRee74ku/qfxoqu1t4i/uj+lUnnu+JLv6n8aKrtbeIv7o/pQHQg5OxJdyXY1b2SNY28LwdC4xgdx4CpOlKnOcp2yneyt9lqArIOerl1/8AH25JZsGYr5D4sIwc5PaR5CB3mtD5a7f6FYz3A4si4QHHGRiFXt7QCckeQGst5n+RrXUzbRugXAcmPUM72fOWlOe0Kez/AMv3avuyKNOlCWPr/LDQl5y2cvzUaqjb+FHNyJ5IbKtQsm0Ly1a5HjQSXMQW3cHijpq8Jx2ENwBzw4ZrSl5dbOHAbQsx/wDrh/urj5HW6mCQlVJ6ZfcSB53cVO9ET5C/yiqnF4yti6neVZX/AGXBE4xUVZFU25y5jXcS2tzBPCtxHFdbuRJN3DOSiSEofAxJp4+TPA1H7X5ezpLd7lUkC3EGz7dSMK9/NxkMrdulNSjAx2Ed+atm3+T6XVrPbnCCaNk1BfFJHgvgYzpbBxnuqCh5ul/04Wkk7NKJTc9JVArreazIJlXiBgnGPJnszXISOvHtXaNtcQQXclvMt2HjjliiZDb3SoXAdCf0kZCniMHhxxwzwbBvdpybQuLeS7tylqbdnxaEGZJwzFV8PwCAhGePbnHdUls3kbcG5huL+96UbcNuUSBYY1kcaWlcAnW+ngOwDPDtNSmzOTphvby63gYXKwAJpxu+jq68Wz4WdeewYx30BF8rtqXYvLK1tJY4TOlwzPJDvB+hEZAAyuPGPfXBsvly0PSYb8q1xbTRxAwIx6X0hS8Aij7RIVByuSBpJzjs7/KnkvPcXFtcW1ylvJbrMvhwb0MJggPDUuMaP+airrmuE0L7+cT3Ulwl08rwjdO8KskcLQqQdyI2K6dWcsTnuoDt7R5bauhm38He362k6SJiSLwJGZGU+I3gqQeOQQRkGuyOcC33pjKTglZWiJiwt1uAWcQHPh8FJBOAQOBNdCw5uN2luoliUxXwvWEdsI42wjJukUMSBhvGZmPDjXW2bzaNBdw3TXCSmGSeTUbY9IuEnVwRPKGJkZQwC4UDA7ONAWTZnK+3uJIY4izNNbC7XweCwEhQX8hLHGP/ABNTdUHmr5Nm36XKVkRZJmjgWWNo3SzjZ2QFX8IZaR/G44APfwv1AKUpQClKUApSlAKUpQGWc6fwuP6BfvyUpzp/C4/oF+/JSgNTqJvuVdpDOlvLcxJNJwWNnAYk9gI/257s4z3ZqWrEeVckkd9fIXEks1xA8Ni9msq7Qi0xrnesDhUCtjBGgo3l4Aaw3Ky0F10Q3EfSPmtXhdmrHkzjjjtxS35WWkly1qlxG06Z1RhvCGnGR5CRniBxGD5DWab9RO9mQemNt0XapoYv0TeLIJg2MaBEDxzwHD0V+NgTqW2fZAHp1vtKea4XQweOAm4LSPJjBVlkj46jq1KOPCgLVz3fEl39T+NFV2tvEX90f0qk893xJdfU/jRVdrbxF/dH9KA5KUpQGX89V6hjtbWSbQryGaZ9LMUgiGCzLGD2l+A04LKOIxXb5Gc6ez3gKRq1tFCRFErI7M8aqvhnQGCnJPaxJxk9tX4WSbwyafDZQhPHxFLELjsAyx7O3hnsFdXZuxbe0EphjSBXbevp8FNWAC2PFXgozjHlrrq4lzpQor5Y3+7et/wvcilpuVTkvy5s4oXWSUqTdXcgG5l4pLczSI3i96MD/GuHZnPbYyyTxvvI3iaQKNDMJ0RiAyEDKkgA4cLjOM99WoqbrIJ0W7Lgr+kjnchyA2oMpSMhOAwSwY9g4H92PJW1hSRIreNFlLGTC8ZdZJbWTxI4nhnA7sVzzhkq19P7B3a0GWX/ADuXjOTGI4k7l0ajjPDUT2nHkwPRXX61r/5cfshVh2tzM5Ym3nCqT4kik6Rx7GHb3DiP410Opm4+fh9T+6qaUcTfaUkoYy+t8yN61r/5cfshTrWv/lx+yFSXUzcfPw+p/dTqZuPn4fU/uqOTieJjIxnHmRvWtf8Ay4/ZCnWtf/Lj9kKkupm4+fh9T+6nUzcfPw+p/dTJxPEZGM48yN61r/5cfshTrWv/AJcfshUl1M3Hz8Pqf3U6mbj5+H1P7qZOJ4jIxnHmRvWtf/Lj9kKda1/8uP2QqS6mbj5+H1P7qdTNx8/D6n91MnE8RkYzjzI3rWv/AJcfshTrWv8A5cfshUl1M3Hz8Pqf3U6mbj5+H1P7qZOJ4jIxnHmRvWtf/Lj9kKda1/8ALj9kKkupm4+fh9T+6nUzcfPw+p/dTJxPEZGM48yN61r/AOXH7IU61r/5cfshUl1M3Hz8Pqf3UHMxcecQ+p/dTJxPEZGM48ye5Bc47XUnR7hQJCCUdFID6RlgwycHAJyOHdw4Z0CqryR5v4bEl9RmlIxrKgaB3hF44z5ck44eXNqqyoqah/k1lth1UULVNZlnOn8Lj+gX78lKc6fwuP6BfvyUrcdBqdMUpQDFfMV9pQFF57viS7+p/Giq7W3iL+6P6VSee74ku/qfxoqu1t4i/uj+lAclKUoBXRdi8+AzqsQDMNOElZ8gDV2nSASQO9l48MV3WNdCxsiYNMgKNIGaQK5yjy5LhXXBGCxAI48B+2tkdCb+3MwY5sPnPLcpZQZP+mmPRFzwVd3kROo7fCk1dvzx/hudYnsHmvsJNsbQtmibdQJbtEBNICjSIGY6gcnj5a2tFwAPJw4nJ/ie+tZk+0pSgFKUoBSlKAUpSgFKUoBSlKAUpSgFKUoBSlKAyznT+Fx/QL9+SlOdP4XH9Av35KUBqdfCa+1RudWR1XZxiQSSDacBVC2gOwSfClsHT+3FAXjNfay6C7umvtoPO0ezJVsrc7wMlwsUaySkudQVTkBlwezOasnNzLeSW7S3lwZt42qFWgjikjhGdLSLHwDOMNpycDHHJIAHS57viS7+p/Giru8s+UUlpFa7qSGHeyiNpJ1JjRd2zZOCMcVA/jXS57viS7+p/Gir5ynvbe6S23W0LGN4JBL+lljkRvAZMFQw+V/xXVg3TVaLq/Lp1/R289vAjK9tBycmeXRZbxrqaCSK20N0iBWETq6klACSS4IxwJzqAqWPLm2EU8r72MW+kyo8LrIgkwEbQRkg54H0GqeNlW0nSXn2pYiWVI0QwGKOOIwuJEdkLHeNrA7e4Y7+HPtC0trpLs3W07LezwpApilQRwxRtvANLOSxLnJyezgMVZVIYCU7uVldav8Am9tH+3lwXnFZRdb/AJTQwtMrswMMHSXwpOIcsMjynKnhXVtOW9tIZPCePRD0g72F49Vv86gYAsv7PKKqtwkcxunn2ps8vcWfRRu3VVjwXIY6pGLeP6P+K5to21lNIS20rUK2zmsSBPHq1MytvB4WMeD2f81oVLBpWlN3819FfZ53M3kcuzuUduNpzyrFuUex6TNLJBLHLJunVEIDeMm7PDSuSfVU+nLa33c7tvY9woeRJIHSRY28VgjAEg4I4eQ1VI442leWXbFkrGxayRoJFRo8urLL4Uh48O7Hbw8tdODY1sI7tP8AUdnJ0m3SH9G6qqOhbwzqdmkLBslic5rdKngJfqt8uq/np2eV/wA14vIuqcu7XExYyR7qHpBEkLxs0GSBIiuAWBIx2dpAr8crOUzW0VrKi8JbmCNw0bFxDLnUFQeFvMDgME54YNVDlptCyubuxjW8hJ7LgiRd21mrLIQ0uoKpLwgAA6vD8nbP8q9oWt0kAi2jZxNDcxXALTIykxEkAqHHeR31qVPCwlSk9Urtp7FqWzbZvVqsLy0ksvLW3MZfMmRJuTEYXE++IDbsREaidJ1cBjGT3Gunc8vo95apFHJJv5WiY7pwYGQNqR1xlZAQMqcYGW7O2tXmy7WZXeXaVi1w9wLjhKqweDGIRGVEmvGjJ1Bgc47u3ks7G1hW2Me0bASRXL3L+GgjfeoY2VQJNXBcYZiScZPkqap4BK+U29OjZ8r221XtpF5Fui5bWrdHG8INxI8UYZSCZIjpdTnsw2F9JI8tcZ5dW2lWXeyajJhY4XdykTaHl0KCRGGGnUQMmqfebDsmlu5U2naoZWEkGJov+nn1pLI7eF4eqSJT+zIpf7BsCttub+y1QW4tiJZwUZM6t4BHIhD68niSCGPDsoqXZ+i83+Jvy4pfVN6mheZdLzlrbRhTraRWjExaKNpVjgPZLIUB0J28T8lvIa49o8uraFmUmR9EazM0ULyIsLgkSFkBAXAznP8A7ql3/J6xYR7vaFjkW6277x1KgJn9JEkciqD4beA2pez05k2gsgLtU2jaBZ7JLNBvo/0e7SRAxw2CPDHAY7Kj3WASTy2+m1cPK4vIt22dtiKzkuYyHAiMkfHwZGYfoxkdzEqM+moK25c7q4uorsnTA8Kb1LeTdqZI0JaVhqWMF2OMngO3y1+JL2za0t7Y39mREbfeEzxkSLblGKgauGpowDnPAmoja1rBM94BtSxWC8eMyKXUyosaouEbeBcto7wcVHDrCWlGq/PTtteNraHptlGXlbC7ScpoVmER1gmQRB9226MxGd2JMaS3djy8O2vmx9rNKbl3KiKOd4oz2eDCFWRmJPdKHHYMaO8caqF3Davc747TsmxcpcKXlQyqqY/QB9eEjxnGF4nGc4qY2NtSzgtBB/qNtrIctItxEDvZSzs65J7Gc4zk8BnNVlFrJll67pL6abvouZCDm28pHetOW1vJvP8AuoUhNxiSB0L247ZIwwBZf2eUU2by4tpmChpI9URnQywvEskKgFnRnADAAgnHdx7ONUnZex7aJnZtpWBZ7OWzZlkUPIZNJFxKzSMZHJHHswMAdlSRtbJltEfaNqVgspLN8XEYMm9jjjLqdXg+ITx8tW06WBTajN/ifDztzJJyJey5bCe9t4oQ26khllLSQSIXCaN28RcAMhDHjg93Zwz3Ns8phbzsHwIYbZriYhSzDU4SIDHl0yHgD4vdwzW9iGGKe2eXalg6WsDW0ao6ozIQgV3JkYasRjIHD18ODlrtG06LtKRby2keeJERFmjLBIhwUcSSSzOeHDGOGcksjCyrxhF/DZL7uVtqWnJd9Q+Kxb7bljbuJMb1WjCsUeCRJHSQ6UaNGAZwzeCMDt4cK4tocqh0eR4Ad6skcASRGVkmmZETWhwcfpA3aAezI7RWGWGVppZtq2Yme3S2QxSqiLCj7w7wGQsS5Ok6SMDOK+2FraJIrNtCw0C5juSkciKuqOJ0VVBc9jlX1HiSueB41wTVKGJio6YaG/ra7Wzbo1EG6mUlbQdPnS+Fx/QL9+SvlRfLvbUbzoWureY7rGqKRQoG8lKr4x4hSM8aVztWdjebRXVvtmRzbveoH3UizJn/AGSrkK49I1H112qVgEXtHkxbT7zfQJJvUSOTUPHSNtaKfQG4182HyWtbPX0WBINeNWgY1ac4z+zUfXUrSgOptXZMVzE0M8ayxtjUjdjaSGGf2EA/wqv9VWy/MIfUffVrpQFU6q9l+YQ+o++nVXsvzCH1H31a6GgMkm2fskXLRjZCtbpcCze7BG7S7bA3ZTVq0hmCluwE4/bcOqvZfmEPqPvqvTckrzfS2qwqbebaQ2ibozKN2upJGh3Pjl9SaQew6geFaZQFU6q9l+YQ+o++nVXsvzCH1H31a6UBVOqrZfmEPqPvp1V7L8wh9R99WulAVTqr2X5hD6j76dVey/MIfUffVrpQFU6q9l+YQ+o++q1Y7F2LNtCSyj2fGxiheR5dLBA8UixPEM41EFuLAkDBHbWoVVpdhynbAuAmIf8AT3ty+peEzTq+nTnV4oJzjHpoClbMt9jyOpl2StvBKkskFw5BS4jtwWkbSG1R+AC41doBrs8mdi7LupVjk2MLXexdIt2kIYXNvkDV4DHQ2GU6Txw1LDkNeSrbWk8SwRWcF1CtwJVkFz0mN4FZIx4SYV9R1Y7MVLcj9h3nSLVrq3W2SyszaKROspumO7XeKF8RMRZw3Hwhw7cASnVXsvzCH1H306q9l+YQ+o++rXSgKp1V7L8wh9R99OqvZfmEPqPvq10oCqdVey/MIfUffTqr2X5hD6j76tdKAz/lJyJ2TZwGU7NSViyxxxopLSzSHCIOOFye88B/wa+tpsvdurbFC3aXCW3RNSlmmlUyRkShtGgxgtq7tJ7sE6RytubpLWQ2MImuDhY1LIqqSeLsXKggDJxnicd2aolhycvBbRP0FxcW94t44lvInk2i7I8cja18GIgMMKcDCgftA6fQ9lGKMR7GV7t55LbomtQ6TQDVLqkLaNKqQ2rv1r5eFh5OciNk3lusybOjTJZWRlOqKVGKvG3HtDAioyDkpexPFfrbCScXl1ctZidAVjvI0i0iY+AWTdqx7jqOOzjcOQuxpba0CzgLK8ks7orahG0ztJuw3+7Tqxnyg0BmXOFyKsoLlFitY0UwhiAD42pxnt8gFfamudP4XH9Av35KUBqdKUoBSlKAUpSgFKUoBSlKAVw3jlY3I4EIxHoIBxXNXHPFqVl7NQK/syMUBkOyOcC9awMTzBr6V7cwy7qIAQXSb0uUGFJRYphxHHC8DmpvY/Ky6cWWqXO92TLdP4CDVcLu9L8BwxqPAcOPZUlZc18UclrJvpC1tam1HcsngyKsjL2alE0gH73ortWPIFYxb4mY7iyeyHgjwlk0/pD5CNHZ6aAkuRu0Hn2faTStqkkgjd2wBqdlBJwMAcT3Culzb7YlutmW0877yV1Ys2lV1EO4HBQAOAHYK6/JvkbdWm5T/U5JYIVCCE20KgoowqlwNfDhxznhXX5NcgrmyWGOPakpgiYfoTbQ4ZNWpkL4LAHJ45zxoCGn5TbRfZsMsLSMxvJo5pYbZJporeOWVV0QYCt4qqT2gceOa61xy3nGy2lXaKyMt5FD0hbXTNHBIVBEtu6Y3gBJwoIOBirKebcCGFYrqWGaCaaWOdAuR0hy7xujZV0OcYPyR6QeOXmz1RS6ryVrqWeG4e6KJqL23/ZCxjCKFHo8v7ABBW/LWSG2u7lNoybRMUaqsUuzxbIs00iRxyFtKFgCeKg9hPfirPs/Z20oHWWe/juosMZojarGUAViNwyHJOrA8PPDvzX6j5GTSJNFfX8l7DLGYzG0EUeliVIkVowDqXTw7snPcK/Wy+RsqSo8+0bm5SIERxNoRMEFf027A350n/d35OONAVlNp7VewO1BdxKoja6Fl0dTEbZQWCGb/uaygzkd/CuS15w5v9Uw5xYyRWoGoKGtp7uNpIiWHaGKFTkkAlcY75A81Y0m3W9uVsS5Y2g0acMSxiEuN4IyT4ufLxzxqVuOQcLte6j4F3BFAUCgCFYFdUZMd41AjyFRQFM2Xyjv7uHYyLetBJdpeNNKLeFyxtyujwGXSMDI4Y7e+pGflDtFINoW0bdKu7RoCsyQLrkgufC1bkeC0qKrDAwDgd+a7ic2DRw2KQXskL2SzqkohjYuLggtlXyowBjv7a7bc20bW8iS3Ez3Ekq3DXYKrMJ4siIpgaUVVJUKOGGbGM0B1ebrlFLPLPFLe9JKhWCS2vRrqBslXWSMKEZc4wwJwcg1e6rewOSDQ3DXNxdSXk5i3Cu6JGI4NQcoqRgLksASTx4Ds45slAKUpQClKUBlnOn8Lj+gX78lKc6fwuP6BfvyUoD/2Q=="/>
          <p:cNvSpPr>
            <a:spLocks noChangeAspect="1" noChangeArrowheads="1"/>
          </p:cNvSpPr>
          <p:nvPr/>
        </p:nvSpPr>
        <p:spPr bwMode="auto">
          <a:xfrm>
            <a:off x="2965451" y="-517796"/>
            <a:ext cx="4105275" cy="3476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5149914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Po meri 3">
      <a:dk1>
        <a:sysClr val="windowText" lastClr="000000"/>
      </a:dk1>
      <a:lt1>
        <a:srgbClr val="FFFFFF"/>
      </a:lt1>
      <a:dk2>
        <a:srgbClr val="0066B3"/>
      </a:dk2>
      <a:lt2>
        <a:srgbClr val="FFFFFF"/>
      </a:lt2>
      <a:accent1>
        <a:srgbClr val="F1792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</TotalTime>
  <Words>905</Words>
  <Application>Microsoft Office PowerPoint</Application>
  <PresentationFormat>Širokozaslonsko</PresentationFormat>
  <Paragraphs>89</Paragraphs>
  <Slides>17</Slides>
  <Notes>1</Notes>
  <HiddenSlides>0</HiddenSlides>
  <MMClips>1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17</vt:i4>
      </vt:variant>
    </vt:vector>
  </HeadingPairs>
  <TitlesOfParts>
    <vt:vector size="22" baseType="lpstr">
      <vt:lpstr>Arial</vt:lpstr>
      <vt:lpstr>Calibri</vt:lpstr>
      <vt:lpstr>Gill Sans MT</vt:lpstr>
      <vt:lpstr>Impact</vt:lpstr>
      <vt:lpstr>Badge</vt:lpstr>
      <vt:lpstr>Karagorialna zaznava</vt:lpstr>
      <vt:lpstr>1.1 zaznavanje barv test</vt:lpstr>
      <vt:lpstr>1.1 zaznavanje barv test</vt:lpstr>
      <vt:lpstr>1.1 zaznavanje barv test</vt:lpstr>
      <vt:lpstr>1.1 zaznavanje barv test</vt:lpstr>
      <vt:lpstr>1.1 zaznavanje barv zaključek</vt:lpstr>
      <vt:lpstr>1.2 Kategorialno dojemanje: vot</vt:lpstr>
      <vt:lpstr>Kategorialno dojemanje pozitivni in negativni vot</vt:lpstr>
      <vt:lpstr>Kategorialno dojemanje primer iz indo-pakistanskega jezika</vt:lpstr>
      <vt:lpstr>1.4 Kategorialno dojemanje: primer</vt:lpstr>
      <vt:lpstr>1.5 Kategorialno dojemanje: shematični prikaz</vt:lpstr>
      <vt:lpstr>1.6 Razlikovalne oznake</vt:lpstr>
      <vt:lpstr>1.7 Primer: razlikovanje /r/-/l/ pri rojenih govorcih japonščine</vt:lpstr>
      <vt:lpstr>1.8 razlike v medjezikovni fonetični percepciji</vt:lpstr>
      <vt:lpstr>1.9 Dojenčki izgubijo razlikovanje med kontrasti, ki niso del njihovega jezika</vt:lpstr>
      <vt:lpstr>1.9 Dojenčki izgubijo razlikovanje med kontrasti, ki niso del njihovega jezika</vt:lpstr>
      <vt:lpstr>1.10 Ljudje se lahko na novo naučijo razlike, ki niso del njihovega jezika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PODIPLOMSKEGA IZOBRAŽEVANJA ZA LOGOPEDE V SKLOPU SPECIALIZACIJE KLINIČNE LOGOPEDIJE   Struktura slovenskega jezika &amp; slovenskega znakovnega jezika</dc:title>
  <dc:creator>Pavlič, Matic</dc:creator>
  <cp:lastModifiedBy>Matic Pavlič</cp:lastModifiedBy>
  <cp:revision>24</cp:revision>
  <dcterms:created xsi:type="dcterms:W3CDTF">2020-10-02T04:36:59Z</dcterms:created>
  <dcterms:modified xsi:type="dcterms:W3CDTF">2021-10-27T12:30:54Z</dcterms:modified>
</cp:coreProperties>
</file>