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848" r:id="rId4"/>
    <p:sldId id="849" r:id="rId5"/>
    <p:sldId id="850" r:id="rId6"/>
    <p:sldId id="884" r:id="rId7"/>
    <p:sldId id="851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9C935B-2541-26DB-8EA3-18AB5896A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499EB5-6B9A-1372-3344-D62BC3277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39FDE4-94CD-87EC-B117-2CBC1770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A6E067-11E8-DDDF-FC49-14D2C406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9C55C8-765C-76FC-AFBD-A12FD977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509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6BA2EF-23E1-39BA-BC94-9A0B557C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1963E2D-AFB9-5197-DB55-30AEE2BE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60A3F3A-31A0-BA49-6ADE-138D3FDC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72F8092-F182-FA82-C0C7-A754C1AC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B3F0C6-0BBC-0675-B322-6E4E341F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8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C5C7397-A045-E54F-463A-A3054A8FE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13A08DC-E6C6-D22C-C436-61DC2FA82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3A9CF0-465C-6EF1-6626-8B48CCC8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711A0D-D479-34D0-F342-E92FE3AD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BF2AAA-A41A-22FC-A000-191FD79F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421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41C0-941A-407E-86EA-7144EF2D53F6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27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4B4-5FC6-4317-B0C3-BE895F4F1059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0770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9591-C04A-42E9-817A-BE339D95B043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3257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50E-2898-4024-9602-80004425CE41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116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8FEE-428C-4CC9-9D1C-249CBD1FC217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6162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DD40-0DD0-41A6-B393-F50943004CEF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7302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07A-FD4F-4ECF-8DA5-BEE5FE140C3B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47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A38A-EDE3-4930-8B01-3B3799960F50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9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BD7D2D-8DFD-AB39-89D0-6AF51412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9F3143-851B-9D5B-C743-5EC2873F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00F31CC-ED4D-B5C5-C0C7-93161E4E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B16F2D-E8E2-4EC1-FFF5-4ED9A89E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B4CBC2F-F141-0E58-B2B6-DF2DFA5E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4673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14B4-8DFE-4616-9B21-F38B753CF886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74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5C6E-4DC6-41FF-AAC5-B7E8E8FD36B6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1577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F9D4-EEC9-4698-BFA9-EE5EE6C22AE7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134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50578-94F0-4739-8869-0D9192FD6AD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578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C640E-B024-447C-92FF-A8A93E1DCD47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2043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01FDF-049E-4C01-B79A-802AC17B742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7267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062EE-33DB-4882-B14E-36B3A622A80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6880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6A95E-13AD-4F72-8629-73779AEF253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6408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51C54-41AC-45D5-AC0B-2747F03CE420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9609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06623-27A7-443C-B985-45F80592E4A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13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ABEB01-F560-860B-E32F-B017457E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DCBFE07-517D-DCF9-FD1A-95E57B622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42263E-C1E8-FD2F-A686-9D67949F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9DD303-3A9A-453E-F28D-2A79A909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AC3CEA-8650-7440-C12F-6C9E2F8C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742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81B1-159B-4F22-90DD-442B9FCFBFB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20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ACEA1-E123-42F9-8AD3-64111103D61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479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2221B-F102-4A63-AAB2-0134250A1819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573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E409F-62B5-40E9-93EC-5D27498C53D5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522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B6BEF-ABB2-FC08-1BC8-9DA44D46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53BBD6-D2F2-DE63-6C4D-0AF4C6257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E578B48-B919-680F-1D2C-D6043FE62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AA9588A-36FE-F6D6-2220-8B7CC905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EAA3BE5-9B82-B818-2926-C8911F1F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C9213ED-C1E8-5247-AD25-8466B67B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147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8A25A0-C313-3201-EBD7-32150F08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3F146DC-0293-A334-B325-5E194252D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CE91FD7-D185-91EE-5D10-FF191114B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DDF009B-7C20-22DC-F49A-12B2AB075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2CE6BD4-C483-D569-20F8-827A40888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C5B373B-45FA-78A6-C095-2221C46A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677DCCA-8D71-2565-AE68-11328598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CF982AC-BFB0-ABD0-63AD-9F306C0D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8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7D82C8-B20B-AC7B-5AE7-C51381E5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A205976-6B9E-7F17-32D3-C99AE29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6540B29-D01B-89DE-5FC7-BE372222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B510436-28CD-3E21-8DE9-FD04E05A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56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1CA028B-3AC2-6F8E-4E54-92D33D85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4D0D9DC-DC88-3167-4B32-5582926E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9BDBD6B-050D-1A25-0CF8-30F34409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95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93C41-AE2C-4AA5-8847-F28FCA12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6B293B-D9CC-F14D-DB31-122FD8FC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6978F6E-7128-8B67-05B7-38D535CBF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B978D68-ED8A-BF72-0400-91AE2E8A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005864E-045B-1B82-1968-163C7CCA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0CF88DC-D2CD-A9CE-DCFC-190B081D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1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419BFF-4918-ED1C-4C22-2C6B5AC3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FC2CED4-DF23-A509-07BB-91121C0C7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7435860-887C-3625-5D12-CF894C9EB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7BB015-BA87-F50E-4B4D-90217169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F6477D6-4EDA-C014-95CD-B0AA91DF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B773BFD-7C63-00D3-4C91-08CCE72C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278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452D133-2909-1FA0-2718-CE419D84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4E6A77-BCA9-247C-C039-105E24ED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D9C0E43-DF1E-B050-32D2-C7E27EC43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8F30DFA-4ED3-F562-CDA3-B6C14C3A5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B3FF1F1-9F44-C1D4-5302-784A90E0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30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AFE3814-FE82-4FEE-9F36-F81C1CD23D7F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t>10. 10. 2023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1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60A02-4B51-45EE-AC48-DBCCE525414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47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DC5631-F9AA-0808-BBD0-7985A784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3" y="462116"/>
            <a:ext cx="9763431" cy="6037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  <a:sym typeface="Wingdings" panose="05000000000000000000" pitchFamily="2" charset="2"/>
              </a:rPr>
              <a:t>MATICE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Pri vijačni zvezi je poleg vijaka vedno tudi matica, ki ima notranji navoj v valjasti luknji. Matica je torej sestavni del vijačne zveze. Oblika in gradivo matice se izbirata po namenu uporabe. Matice se izdelujejo iz konstrukcijskega in specialnega jekla, brona, medenine … 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Vsaka matica mora biti varovana proti odvijanju, zato so nekatere matice tako oblikovane ali opremljene z dodatnimi elementi, da preprečujejo odvijanje.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770BA48-7585-06A2-201B-38C7E12D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173624C-7593-B05C-96AB-CE60A22F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437" y="3105951"/>
            <a:ext cx="4674021" cy="36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8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DC5631-F9AA-0808-BBD0-7985A784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3" y="462116"/>
            <a:ext cx="9763431" cy="6037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KRONSKE MATICE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Uporabljamo jih skupaj z </a:t>
            </a:r>
            <a:r>
              <a:rPr lang="sl-SI" dirty="0" err="1">
                <a:solidFill>
                  <a:schemeClr val="tx2"/>
                </a:solidFill>
                <a:sym typeface="Wingdings" panose="05000000000000000000" pitchFamily="2" charset="2"/>
              </a:rPr>
              <a:t>razcepko</a:t>
            </a: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, kjer želimo imeti največjo varnost proti odvitju matice. Zareze v vrhu matice so premaknjene za 60°. 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KVADRATNA MATICA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Matice uporabljamo v glavnem za manj zahtevne zveze.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770BA48-7585-06A2-201B-38C7E12D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555E8D2-A09D-9FFC-6281-B530BCD80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232" y="1555954"/>
            <a:ext cx="2284890" cy="2880136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237" y="2975771"/>
            <a:ext cx="2649895" cy="38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DC5631-F9AA-0808-BBD0-7985A784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3" y="462116"/>
            <a:ext cx="9763431" cy="6037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OKROGLE MATICE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Uporabljamo jih za pritrjevanje raznih delov na gredi,                                                       ker so normalne matice prevelike. Po navadi so opremljene                                                                  z drobnim navojem. Na obodu je več zarez, v katere                                                                         moremo </a:t>
            </a:r>
            <a:r>
              <a:rPr lang="sl-SI" dirty="0" err="1">
                <a:solidFill>
                  <a:schemeClr val="tx2"/>
                </a:solidFill>
                <a:sym typeface="Wingdings" panose="05000000000000000000" pitchFamily="2" charset="2"/>
              </a:rPr>
              <a:t>vprijemati</a:t>
            </a: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 s posebnim ključem. Imajo pa lahko                                                     tudi izvrtine na obodu ali na čelni strani.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ZAPRTA ALI SLEPA MATICA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Uporabljamo jo v primerih, ko moramo navoj                                                           določene matice in vijaka zaščititi proti                                                                      kemičnim ali mehanskim vplivom.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KRILATA MATICA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Uporabljamo jo za privijanje in odvijanje brez                                                              orodja v primerih, kjer spoje večkrat sestavljamo oz. razstavljamo.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770BA48-7585-06A2-201B-38C7E12D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b="6774"/>
          <a:stretch/>
        </p:blipFill>
        <p:spPr>
          <a:xfrm>
            <a:off x="7968838" y="0"/>
            <a:ext cx="3202061" cy="31301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b="6477"/>
          <a:stretch/>
        </p:blipFill>
        <p:spPr>
          <a:xfrm>
            <a:off x="8858081" y="3130170"/>
            <a:ext cx="3333919" cy="36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4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DC5631-F9AA-0808-BBD0-7985A784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3" y="462116"/>
            <a:ext cx="9763431" cy="6037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MATICA S PLASTIČNIM VLOŽKOM: a) </a:t>
            </a:r>
            <a:r>
              <a:rPr lang="sl-SI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neprivita</a:t>
            </a: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 matica in b) privita matica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Uporabljajo se povsod, kjer je težak dostop za varovanje matic z dodatnimi elementi. V matico je vložen plastičen obroč, ki povečuje trenje in s tem preprečuje njeno odvijanje. 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770BA48-7585-06A2-201B-38C7E12D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r="8203"/>
          <a:stretch/>
        </p:blipFill>
        <p:spPr>
          <a:xfrm>
            <a:off x="1409084" y="2371142"/>
            <a:ext cx="848136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2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E6DC5631-F9AA-0808-BBD0-7985A7843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4903" y="462116"/>
                <a:ext cx="9763431" cy="60370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Izračun vijaka</a:t>
                </a: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Pod vplivom sile F nastopajo v vijaku natezne napetosti. Največje napetosti se pojavijo v jedru vijaka; premer jedra označujemo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endParaRPr lang="sl-SI" b="0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Napetosti izračunamo z enačbo:</a:t>
                </a: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Potrebni presek jedra izračunamo z enačbo: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1" i="1" u="none" strike="noStrike" kern="1200" cap="none" spc="10" normalizeH="0" baseline="0" noProof="0" smtClean="0">
                          <a:ln>
                            <a:noFill/>
                          </a:ln>
                          <a:solidFill>
                            <a:srgbClr val="69646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sl-SI" sz="2000" b="1" i="1" u="none" strike="noStrike" kern="1200" cap="none" spc="10" normalizeH="0" baseline="0" noProof="0" smtClean="0">
                          <a:ln>
                            <a:noFill/>
                          </a:ln>
                          <a:solidFill>
                            <a:srgbClr val="69646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f>
                        <m:fPr>
                          <m:ctrlPr>
                            <a:rPr kumimoji="0" lang="sl-SI" sz="2000" b="1" i="1" u="none" strike="noStrike" kern="1200" cap="none" spc="10" normalizeH="0" baseline="0" noProof="0" smtClean="0">
                              <a:ln>
                                <a:noFill/>
                              </a:ln>
                              <a:solidFill>
                                <a:srgbClr val="69646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sl-SI" sz="2000" b="1" i="1" u="none" strike="noStrike" kern="1200" cap="none" spc="10" normalizeH="0" baseline="0" noProof="0" smtClean="0">
                              <a:ln>
                                <a:noFill/>
                              </a:ln>
                              <a:solidFill>
                                <a:srgbClr val="69646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num>
                        <m:den>
                          <m:sSub>
                            <m:sSubPr>
                              <m:ctrlPr>
                                <a:rPr kumimoji="0" lang="sl-SI" sz="2000" b="1" i="1" u="none" strike="noStrike" kern="1200" cap="none" spc="1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9646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sl-SI" sz="2000" b="1" i="1" u="none" strike="noStrike" kern="1200" cap="none" spc="1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9646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0" lang="sl-SI" sz="2000" b="1" i="1" u="none" strike="noStrike" kern="1200" cap="none" spc="1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9646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𝒅𝒐𝒑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l-SI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Z izračunanim presekom A poiščemo iz tabele naslednji večji presek A in tako določimo vijak </a:t>
                </a:r>
                <a:r>
                  <a:rPr lang="sl-SI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Md</a:t>
                </a:r>
                <a:r>
                  <a:rPr lang="sl-SI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.</a:t>
                </a: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E6DC5631-F9AA-0808-BBD0-7985A7843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903" y="462116"/>
                <a:ext cx="9763431" cy="6037007"/>
              </a:xfrm>
              <a:blipFill>
                <a:blip r:embed="rId2"/>
                <a:stretch>
                  <a:fillRect l="-624" t="-90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770BA48-7585-06A2-201B-38C7E12D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jeZBesedilom 1">
                <a:extLst>
                  <a:ext uri="{FF2B5EF4-FFF2-40B4-BE49-F238E27FC236}">
                    <a16:creationId xmlns:a16="http://schemas.microsoft.com/office/drawing/2014/main" id="{A58FB407-1123-4320-CE16-8924941D4D8C}"/>
                  </a:ext>
                </a:extLst>
              </p:cNvPr>
              <p:cNvSpPr txBox="1"/>
              <p:nvPr/>
            </p:nvSpPr>
            <p:spPr>
              <a:xfrm>
                <a:off x="4851758" y="2215808"/>
                <a:ext cx="1829720" cy="66652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𝜎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num>
                        <m:den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den>
                      </m:f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sSub>
                        <m:sSub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𝑑𝑜𝑝</m:t>
                          </m:r>
                        </m:sub>
                      </m:sSub>
                    </m:oMath>
                  </m:oMathPara>
                </a14:m>
                <a:endPara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PoljeZBesedilom 1">
                <a:extLst>
                  <a:ext uri="{FF2B5EF4-FFF2-40B4-BE49-F238E27FC236}">
                    <a16:creationId xmlns:a16="http://schemas.microsoft.com/office/drawing/2014/main" id="{A58FB407-1123-4320-CE16-8924941D4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58" y="2215808"/>
                <a:ext cx="1829720" cy="666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21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Širokozaslonsko</PresentationFormat>
  <Paragraphs>50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Century Schoolbook</vt:lpstr>
      <vt:lpstr>Wingdings 2</vt:lpstr>
      <vt:lpstr>Officeova tema</vt:lpstr>
      <vt:lpstr>1_View</vt:lpstr>
      <vt:lpstr>View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STROJNI ELEMENTI</dc:title>
  <dc:creator>Gaja Vouk</dc:creator>
  <cp:lastModifiedBy>Gaja Vouk</cp:lastModifiedBy>
  <cp:revision>4</cp:revision>
  <dcterms:created xsi:type="dcterms:W3CDTF">2023-10-10T13:58:56Z</dcterms:created>
  <dcterms:modified xsi:type="dcterms:W3CDTF">2023-10-10T14:13:20Z</dcterms:modified>
</cp:coreProperties>
</file>