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9" r:id="rId2"/>
    <p:sldId id="270" r:id="rId3"/>
    <p:sldId id="294" r:id="rId4"/>
    <p:sldId id="295" r:id="rId5"/>
    <p:sldId id="271" r:id="rId6"/>
    <p:sldId id="272" r:id="rId7"/>
    <p:sldId id="273" r:id="rId8"/>
    <p:sldId id="290" r:id="rId9"/>
    <p:sldId id="291" r:id="rId10"/>
    <p:sldId id="274" r:id="rId11"/>
    <p:sldId id="275" r:id="rId12"/>
    <p:sldId id="276" r:id="rId13"/>
    <p:sldId id="296" r:id="rId14"/>
    <p:sldId id="277" r:id="rId15"/>
    <p:sldId id="278" r:id="rId16"/>
    <p:sldId id="279" r:id="rId17"/>
    <p:sldId id="280" r:id="rId18"/>
    <p:sldId id="292" r:id="rId19"/>
    <p:sldId id="281" r:id="rId20"/>
    <p:sldId id="266" r:id="rId21"/>
    <p:sldId id="282" r:id="rId22"/>
    <p:sldId id="289" r:id="rId23"/>
    <p:sldId id="284" r:id="rId24"/>
    <p:sldId id="293" r:id="rId25"/>
    <p:sldId id="287" r:id="rId26"/>
    <p:sldId id="288" r:id="rId27"/>
    <p:sldId id="286" r:id="rId2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94660"/>
  </p:normalViewPr>
  <p:slideViewPr>
    <p:cSldViewPr>
      <p:cViewPr varScale="1">
        <p:scale>
          <a:sx n="69" d="100"/>
          <a:sy n="69" d="100"/>
        </p:scale>
        <p:origin x="13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DE6AD-7A91-41B1-8C34-4E9D7BB60C3D}" type="datetimeFigureOut">
              <a:rPr lang="sl-SI" smtClean="0"/>
              <a:t>19.3.2020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6BFF8-20E0-4ACF-91FC-7171AEE3561D}" type="slidenum">
              <a:rPr lang="sl-SI" smtClean="0"/>
              <a:t>‹#›</a:t>
            </a:fld>
            <a:endParaRPr lang="sl-SI"/>
          </a:p>
        </p:txBody>
      </p:sp>
    </p:spTree>
    <p:extLst>
      <p:ext uri="{BB962C8B-B14F-4D97-AF65-F5344CB8AC3E}">
        <p14:creationId xmlns:p14="http://schemas.microsoft.com/office/powerpoint/2010/main" val="370415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marL="171450" indent="-171450">
              <a:buFontTx/>
              <a:buChar char="-"/>
            </a:pPr>
            <a:r>
              <a:rPr lang="sl-SI" dirty="0" smtClean="0"/>
              <a:t>Vse na enem mestu</a:t>
            </a:r>
          </a:p>
          <a:p>
            <a:pPr marL="171450" indent="-171450">
              <a:buFontTx/>
              <a:buChar char="-"/>
            </a:pPr>
            <a:r>
              <a:rPr lang="sl-SI" dirty="0" smtClean="0"/>
              <a:t>Datumi testov</a:t>
            </a:r>
          </a:p>
          <a:p>
            <a:pPr marL="171450" indent="-171450">
              <a:buFontTx/>
              <a:buChar char="-"/>
            </a:pPr>
            <a:r>
              <a:rPr lang="sl-SI" dirty="0" smtClean="0"/>
              <a:t>Hobiji</a:t>
            </a:r>
            <a:r>
              <a:rPr lang="sl-SI" baseline="0" dirty="0" smtClean="0"/>
              <a:t> </a:t>
            </a:r>
          </a:p>
          <a:p>
            <a:pPr marL="171450" indent="-171450">
              <a:buFontTx/>
              <a:buChar char="-"/>
            </a:pPr>
            <a:r>
              <a:rPr lang="sl-SI" baseline="0" dirty="0" smtClean="0"/>
              <a:t>…</a:t>
            </a:r>
            <a:endParaRPr lang="sl-SI" dirty="0"/>
          </a:p>
        </p:txBody>
      </p:sp>
      <p:sp>
        <p:nvSpPr>
          <p:cNvPr id="4" name="Ograda številke diapozitiva 3"/>
          <p:cNvSpPr>
            <a:spLocks noGrp="1"/>
          </p:cNvSpPr>
          <p:nvPr>
            <p:ph type="sldNum" sz="quarter" idx="10"/>
          </p:nvPr>
        </p:nvSpPr>
        <p:spPr/>
        <p:txBody>
          <a:bodyPr/>
          <a:lstStyle/>
          <a:p>
            <a:fld id="{DFD6BFF8-20E0-4ACF-91FC-7171AEE3561D}" type="slidenum">
              <a:rPr lang="sl-SI" smtClean="0"/>
              <a:t>2</a:t>
            </a:fld>
            <a:endParaRPr lang="sl-SI"/>
          </a:p>
        </p:txBody>
      </p:sp>
    </p:spTree>
    <p:extLst>
      <p:ext uri="{BB962C8B-B14F-4D97-AF65-F5344CB8AC3E}">
        <p14:creationId xmlns:p14="http://schemas.microsoft.com/office/powerpoint/2010/main" val="419229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sl-SI" smtClean="0"/>
              <a:t>Uredite slog naslova matrice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CD9EC751-9ACE-40CC-8F76-489545EB25C7}" type="datetimeFigureOut">
              <a:rPr lang="sl-SI" smtClean="0"/>
              <a:pPr/>
              <a:t>19.3.2020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E9A7B2B-3ECE-4DF1-A17B-13DFA5FFF77A}" type="slidenum">
              <a:rPr lang="sl-SI" smtClean="0"/>
              <a:pPr/>
              <a:t>‹#›</a:t>
            </a:fld>
            <a:endParaRPr lang="sl-SI"/>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CD9EC751-9ACE-40CC-8F76-489545EB25C7}" type="datetimeFigureOut">
              <a:rPr lang="sl-SI" smtClean="0"/>
              <a:pPr/>
              <a:t>19.3.2020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sl-SI" smtClean="0"/>
              <a:t>Uredite slog naslova matrice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D9EC751-9ACE-40CC-8F76-489545EB25C7}" type="datetimeFigureOut">
              <a:rPr lang="sl-SI" smtClean="0"/>
              <a:pPr/>
              <a:t>19.3.2020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CD9EC751-9ACE-40CC-8F76-489545EB25C7}" type="datetimeFigureOut">
              <a:rPr lang="sl-SI" smtClean="0"/>
              <a:pPr/>
              <a:t>19.3.2020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sl-SI" smtClean="0"/>
              <a:t>Uredite slog naslova matrice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D9EC751-9ACE-40CC-8F76-489545EB25C7}" type="datetimeFigureOut">
              <a:rPr lang="sl-SI" smtClean="0"/>
              <a:pPr/>
              <a:t>19.3.2020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E9A7B2B-3ECE-4DF1-A17B-13DFA5FFF77A}" type="slidenum">
              <a:rPr lang="sl-SI" smtClean="0"/>
              <a:pPr/>
              <a:t>‹#›</a:t>
            </a:fld>
            <a:endParaRPr lang="sl-SI"/>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CD9EC751-9ACE-40CC-8F76-489545EB25C7}" type="datetimeFigureOut">
              <a:rPr lang="sl-SI" smtClean="0"/>
              <a:pPr/>
              <a:t>19.3.2020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CD9EC751-9ACE-40CC-8F76-489545EB25C7}" type="datetimeFigureOut">
              <a:rPr lang="sl-SI" smtClean="0"/>
              <a:pPr/>
              <a:t>19.3.2020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E9A7B2B-3ECE-4DF1-A17B-13DFA5FFF77A}" type="slidenum">
              <a:rPr lang="sl-SI" smtClean="0"/>
              <a:pPr/>
              <a:t>‹#›</a:t>
            </a:fld>
            <a:endParaRPr lang="sl-SI"/>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CD9EC751-9ACE-40CC-8F76-489545EB25C7}" type="datetimeFigureOut">
              <a:rPr lang="sl-SI" smtClean="0"/>
              <a:pPr/>
              <a:t>19.3.2020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EC751-9ACE-40CC-8F76-489545EB25C7}" type="datetimeFigureOut">
              <a:rPr lang="sl-SI" smtClean="0"/>
              <a:pPr/>
              <a:t>19.3.2020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D9EC751-9ACE-40CC-8F76-489545EB25C7}" type="datetimeFigureOut">
              <a:rPr lang="sl-SI" smtClean="0"/>
              <a:pPr/>
              <a:t>19.3.2020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E9A7B2B-3ECE-4DF1-A17B-13DFA5FFF77A}" type="slidenum">
              <a:rPr lang="sl-SI" smtClean="0"/>
              <a:pPr/>
              <a:t>‹#›</a:t>
            </a:fld>
            <a:endParaRPr lang="sl-SI"/>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D9EC751-9ACE-40CC-8F76-489545EB25C7}" type="datetimeFigureOut">
              <a:rPr lang="sl-SI" smtClean="0"/>
              <a:pPr/>
              <a:t>19.3.2020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E9A7B2B-3ECE-4DF1-A17B-13DFA5FFF77A}"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D9EC751-9ACE-40CC-8F76-489545EB25C7}" type="datetimeFigureOut">
              <a:rPr lang="sl-SI" smtClean="0"/>
              <a:pPr/>
              <a:t>19.3.2020</a:t>
            </a:fld>
            <a:endParaRPr lang="sl-SI"/>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sl-SI"/>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E9A7B2B-3ECE-4DF1-A17B-13DFA5FFF77A}"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sK1c9ZBpuw" TargetMode="External"/><Relationship Id="rId2" Type="http://schemas.openxmlformats.org/officeDocument/2006/relationships/hyperlink" Target="https://www.youtube.com/watch?v=c2kbWtIF-tk" TargetMode="External"/><Relationship Id="rId1" Type="http://schemas.openxmlformats.org/officeDocument/2006/relationships/slideLayout" Target="../slideLayouts/slideLayout2.xml"/><Relationship Id="rId4" Type="http://schemas.openxmlformats.org/officeDocument/2006/relationships/hyperlink" Target="https://www.youtube.com/watch?v=mYAahN1G8Y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FV6h6MXQkI"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cdn.playbuzz.com/cdn/033e8fb5-7839-4f98-b6f7-1bd585e4eee0/b9929c27-8687-4b8e-9b22-79fcf6b659db.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v_N-B8FvfG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67544" y="4797152"/>
            <a:ext cx="8305800" cy="1143000"/>
          </a:xfrm>
        </p:spPr>
        <p:txBody>
          <a:bodyPr>
            <a:noAutofit/>
          </a:bodyPr>
          <a:lstStyle/>
          <a:p>
            <a:pPr algn="ctr"/>
            <a:r>
              <a:rPr lang="sl-SI" sz="8000" dirty="0" smtClean="0"/>
              <a:t>UČENJE UČENJA</a:t>
            </a:r>
            <a:endParaRPr lang="sl-SI" sz="8000" dirty="0"/>
          </a:p>
        </p:txBody>
      </p:sp>
      <p:sp>
        <p:nvSpPr>
          <p:cNvPr id="2" name="Ograda besedila 1"/>
          <p:cNvSpPr>
            <a:spLocks noGrp="1"/>
          </p:cNvSpPr>
          <p:nvPr>
            <p:ph type="body" idx="1"/>
          </p:nvPr>
        </p:nvSpPr>
        <p:spPr>
          <a:xfrm>
            <a:off x="107504" y="5949280"/>
            <a:ext cx="8928992" cy="414649"/>
          </a:xfrm>
        </p:spPr>
        <p:txBody>
          <a:bodyPr>
            <a:noAutofit/>
          </a:bodyPr>
          <a:lstStyle/>
          <a:p>
            <a:pPr algn="ctr"/>
            <a:r>
              <a:rPr lang="sl-SI" sz="1900" dirty="0" smtClean="0"/>
              <a:t>Mag. psih. Klara Vrbnjak (UN)</a:t>
            </a:r>
            <a:endParaRPr lang="sl-SI" sz="1900" dirty="0"/>
          </a:p>
        </p:txBody>
      </p:sp>
      <p:pic>
        <p:nvPicPr>
          <p:cNvPr id="8" name="Picture 5" descr="http://i.imgur.com/jbQ0cvZ.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8217" l="0" r="99649"/>
                    </a14:imgEffect>
                  </a14:imgLayer>
                </a14:imgProps>
              </a:ext>
              <a:ext uri="{28A0092B-C50C-407E-A947-70E740481C1C}">
                <a14:useLocalDpi xmlns:a14="http://schemas.microsoft.com/office/drawing/2010/main" val="0"/>
              </a:ext>
            </a:extLst>
          </a:blip>
          <a:srcRect/>
          <a:stretch>
            <a:fillRect/>
          </a:stretch>
        </p:blipFill>
        <p:spPr bwMode="auto">
          <a:xfrm>
            <a:off x="2411760" y="548680"/>
            <a:ext cx="3888432" cy="285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12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a:t>5.	PREVERJANJE ZNANJA</a:t>
            </a:r>
          </a:p>
        </p:txBody>
      </p:sp>
      <p:sp>
        <p:nvSpPr>
          <p:cNvPr id="3" name="Ograda vsebine 2"/>
          <p:cNvSpPr>
            <a:spLocks noGrp="1"/>
          </p:cNvSpPr>
          <p:nvPr>
            <p:ph idx="1"/>
          </p:nvPr>
        </p:nvSpPr>
        <p:spPr/>
        <p:txBody>
          <a:bodyPr/>
          <a:lstStyle/>
          <a:p>
            <a:r>
              <a:rPr lang="sl-SI" dirty="0"/>
              <a:t>Prehod iz osnovne v srednjo šolo je </a:t>
            </a:r>
            <a:r>
              <a:rPr lang="sl-SI" dirty="0" smtClean="0"/>
              <a:t>izziv</a:t>
            </a:r>
          </a:p>
          <a:p>
            <a:r>
              <a:rPr lang="sl-SI" dirty="0"/>
              <a:t>Za enake ocene morate vložiti več časa in truda</a:t>
            </a:r>
            <a:r>
              <a:rPr lang="sl-SI" dirty="0" smtClean="0"/>
              <a:t>.</a:t>
            </a:r>
          </a:p>
          <a:p>
            <a:r>
              <a:rPr lang="sl-SI" dirty="0" smtClean="0"/>
              <a:t>Predvidevanje zahtev učiteljev glede količine in kakovosti znanja</a:t>
            </a:r>
            <a:endParaRPr lang="sl-SI"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29000"/>
            <a:ext cx="53816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209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dirty="0"/>
              <a:t>6.	OBVLADOVANJE </a:t>
            </a:r>
            <a:r>
              <a:rPr lang="sl-SI" dirty="0" smtClean="0"/>
              <a:t>STRAHU</a:t>
            </a:r>
            <a:endParaRPr lang="sl-SI" dirty="0"/>
          </a:p>
        </p:txBody>
      </p:sp>
      <p:sp>
        <p:nvSpPr>
          <p:cNvPr id="3" name="Ograda vsebine 2"/>
          <p:cNvSpPr>
            <a:spLocks noGrp="1"/>
          </p:cNvSpPr>
          <p:nvPr>
            <p:ph idx="1"/>
          </p:nvPr>
        </p:nvSpPr>
        <p:spPr/>
        <p:txBody>
          <a:bodyPr/>
          <a:lstStyle/>
          <a:p>
            <a:r>
              <a:rPr lang="sl-SI" dirty="0" smtClean="0"/>
              <a:t>Neuspeh </a:t>
            </a:r>
            <a:r>
              <a:rPr lang="sl-SI" dirty="0" smtClean="0">
                <a:sym typeface="Wingdings" panose="05000000000000000000" pitchFamily="2" charset="2"/>
              </a:rPr>
              <a:t> učenje iz napak </a:t>
            </a:r>
          </a:p>
          <a:p>
            <a:r>
              <a:rPr lang="sl-SI" dirty="0" smtClean="0">
                <a:sym typeface="Wingdings" panose="05000000000000000000" pitchFamily="2" charset="2"/>
              </a:rPr>
              <a:t>Pomembno: </a:t>
            </a:r>
          </a:p>
          <a:p>
            <a:pPr lvl="1"/>
            <a:r>
              <a:rPr lang="sl-SI" sz="2400" dirty="0" smtClean="0">
                <a:sym typeface="Wingdings" panose="05000000000000000000" pitchFamily="2" charset="2"/>
              </a:rPr>
              <a:t>če dobite slabo oceno, </a:t>
            </a:r>
          </a:p>
          <a:p>
            <a:pPr marL="274320" lvl="1" indent="0">
              <a:buNone/>
            </a:pPr>
            <a:r>
              <a:rPr lang="sl-SI" sz="2400" dirty="0">
                <a:sym typeface="Wingdings" panose="05000000000000000000" pitchFamily="2" charset="2"/>
              </a:rPr>
              <a:t> </a:t>
            </a:r>
            <a:r>
              <a:rPr lang="sl-SI" sz="2400" dirty="0" smtClean="0">
                <a:sym typeface="Wingdings" panose="05000000000000000000" pitchFamily="2" charset="2"/>
              </a:rPr>
              <a:t> bodite do sebe iskreni in ugotovite</a:t>
            </a:r>
          </a:p>
          <a:p>
            <a:pPr marL="274320" lvl="1" indent="0">
              <a:buNone/>
            </a:pPr>
            <a:r>
              <a:rPr lang="sl-SI" sz="2400" dirty="0">
                <a:sym typeface="Wingdings" panose="05000000000000000000" pitchFamily="2" charset="2"/>
              </a:rPr>
              <a:t> </a:t>
            </a:r>
            <a:r>
              <a:rPr lang="sl-SI" sz="2400" dirty="0" smtClean="0">
                <a:sym typeface="Wingdings" panose="05000000000000000000" pitchFamily="2" charset="2"/>
              </a:rPr>
              <a:t> vzrok (npr. premalo učenja…)!</a:t>
            </a:r>
          </a:p>
          <a:p>
            <a:pPr lvl="1"/>
            <a:r>
              <a:rPr lang="sl-SI" sz="2400" dirty="0" smtClean="0">
                <a:sym typeface="Wingdings" panose="05000000000000000000" pitchFamily="2" charset="2"/>
              </a:rPr>
              <a:t>Pogumno začnite</a:t>
            </a:r>
          </a:p>
          <a:p>
            <a:pPr marL="274320" lvl="1" indent="0">
              <a:buNone/>
            </a:pPr>
            <a:r>
              <a:rPr lang="sl-SI" sz="2400" dirty="0">
                <a:sym typeface="Wingdings" panose="05000000000000000000" pitchFamily="2" charset="2"/>
              </a:rPr>
              <a:t> </a:t>
            </a:r>
            <a:r>
              <a:rPr lang="sl-SI" sz="2400" dirty="0" smtClean="0">
                <a:sym typeface="Wingdings" panose="05000000000000000000" pitchFamily="2" charset="2"/>
              </a:rPr>
              <a:t>  reševati problem</a:t>
            </a:r>
          </a:p>
          <a:p>
            <a:pPr lvl="1"/>
            <a:r>
              <a:rPr lang="sl-SI" sz="2400" dirty="0" smtClean="0">
                <a:sym typeface="Wingdings" panose="05000000000000000000" pitchFamily="2" charset="2"/>
              </a:rPr>
              <a:t>Osredotočite se na rešitev,</a:t>
            </a:r>
          </a:p>
          <a:p>
            <a:pPr marL="274320" lvl="1" indent="0">
              <a:buNone/>
            </a:pPr>
            <a:r>
              <a:rPr lang="sl-SI" sz="2400" dirty="0">
                <a:sym typeface="Wingdings" panose="05000000000000000000" pitchFamily="2" charset="2"/>
              </a:rPr>
              <a:t> </a:t>
            </a:r>
            <a:r>
              <a:rPr lang="sl-SI" sz="2400" dirty="0" smtClean="0">
                <a:sym typeface="Wingdings" panose="05000000000000000000" pitchFamily="2" charset="2"/>
              </a:rPr>
              <a:t>  ne na čustva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20888"/>
            <a:ext cx="327122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91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33400"/>
            <a:ext cx="8229600" cy="1815480"/>
          </a:xfrm>
        </p:spPr>
        <p:txBody>
          <a:bodyPr>
            <a:normAutofit/>
          </a:bodyPr>
          <a:lstStyle/>
          <a:p>
            <a:pPr algn="ctr"/>
            <a:r>
              <a:rPr lang="pl-PL" dirty="0"/>
              <a:t>7.	INTERES ZA ZNANJE – NOTRANJA MOTIVACIJA</a:t>
            </a:r>
            <a:endParaRPr lang="sl-SI" dirty="0"/>
          </a:p>
        </p:txBody>
      </p:sp>
      <p:sp>
        <p:nvSpPr>
          <p:cNvPr id="3" name="Ograda vsebine 2"/>
          <p:cNvSpPr>
            <a:spLocks noGrp="1"/>
          </p:cNvSpPr>
          <p:nvPr>
            <p:ph idx="1"/>
          </p:nvPr>
        </p:nvSpPr>
        <p:spPr>
          <a:xfrm>
            <a:off x="539552" y="2204864"/>
            <a:ext cx="8229600" cy="4876800"/>
          </a:xfrm>
        </p:spPr>
        <p:txBody>
          <a:bodyPr/>
          <a:lstStyle/>
          <a:p>
            <a:r>
              <a:rPr lang="sl-SI" dirty="0" smtClean="0"/>
              <a:t>Ohranjajte radovednost, vedoželjnost</a:t>
            </a:r>
          </a:p>
          <a:p>
            <a:r>
              <a:rPr lang="sl-SI" dirty="0" smtClean="0"/>
              <a:t>Ugotovite kateri predmeti vas bolj zanimajo (preberite dodatno poglavje, poglejte film…)  </a:t>
            </a:r>
          </a:p>
          <a:p>
            <a:endParaRPr lang="sl-SI" dirty="0"/>
          </a:p>
          <a:p>
            <a:pPr marL="0" indent="0">
              <a:buNone/>
            </a:pPr>
            <a:endParaRPr lang="sl-SI"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7" t="28527" r="37051" b="13305"/>
          <a:stretch/>
        </p:blipFill>
        <p:spPr bwMode="auto">
          <a:xfrm>
            <a:off x="2915816" y="3614161"/>
            <a:ext cx="3479913" cy="301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8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r>
              <a:rPr lang="sl-SI" dirty="0" smtClean="0"/>
              <a:t>Kakšna ideja za film na temo matematike?</a:t>
            </a:r>
          </a:p>
          <a:p>
            <a:endParaRPr lang="sl-SI" dirty="0"/>
          </a:p>
          <a:p>
            <a:pPr lvl="1"/>
            <a:r>
              <a:rPr lang="sl-SI" dirty="0" smtClean="0"/>
              <a:t>Čudoviti </a:t>
            </a:r>
            <a:r>
              <a:rPr lang="sl-SI" dirty="0"/>
              <a:t>um </a:t>
            </a:r>
            <a:r>
              <a:rPr lang="sl-SI" sz="1200" dirty="0">
                <a:hlinkClick r:id="rId2"/>
              </a:rPr>
              <a:t>https://</a:t>
            </a:r>
            <a:r>
              <a:rPr lang="sl-SI" sz="1200" dirty="0" smtClean="0">
                <a:hlinkClick r:id="rId2"/>
              </a:rPr>
              <a:t>www.youtube.com/watch?v=c2kbWtIF-tk</a:t>
            </a:r>
            <a:r>
              <a:rPr lang="sl-SI" sz="1200" dirty="0" smtClean="0"/>
              <a:t> </a:t>
            </a:r>
          </a:p>
          <a:p>
            <a:pPr lvl="1"/>
            <a:r>
              <a:rPr lang="sl-SI" dirty="0"/>
              <a:t>21  </a:t>
            </a:r>
            <a:r>
              <a:rPr lang="sl-SI" sz="1200" dirty="0">
                <a:hlinkClick r:id="rId3"/>
              </a:rPr>
              <a:t>https://</a:t>
            </a:r>
            <a:r>
              <a:rPr lang="sl-SI" sz="1200" dirty="0" smtClean="0">
                <a:hlinkClick r:id="rId3"/>
              </a:rPr>
              <a:t>www.youtube.com/watch?v=PsK1c9ZBpuw</a:t>
            </a:r>
            <a:r>
              <a:rPr lang="sl-SI" sz="1200" dirty="0" smtClean="0"/>
              <a:t> </a:t>
            </a:r>
          </a:p>
          <a:p>
            <a:pPr lvl="1"/>
            <a:r>
              <a:rPr lang="sl-SI" dirty="0" smtClean="0"/>
              <a:t>A </a:t>
            </a:r>
            <a:r>
              <a:rPr lang="sl-SI" dirty="0" err="1" smtClean="0"/>
              <a:t>brilliant</a:t>
            </a:r>
            <a:r>
              <a:rPr lang="sl-SI" dirty="0" smtClean="0"/>
              <a:t> </a:t>
            </a:r>
            <a:r>
              <a:rPr lang="sl-SI" dirty="0" err="1" smtClean="0"/>
              <a:t>young</a:t>
            </a:r>
            <a:r>
              <a:rPr lang="sl-SI" dirty="0" smtClean="0"/>
              <a:t> </a:t>
            </a:r>
            <a:r>
              <a:rPr lang="sl-SI" dirty="0" err="1" smtClean="0"/>
              <a:t>mind</a:t>
            </a:r>
            <a:r>
              <a:rPr lang="sl-SI" dirty="0"/>
              <a:t>  </a:t>
            </a:r>
            <a:r>
              <a:rPr lang="sl-SI" sz="1200" dirty="0">
                <a:hlinkClick r:id="rId4"/>
              </a:rPr>
              <a:t>https://</a:t>
            </a:r>
            <a:r>
              <a:rPr lang="sl-SI" sz="1200" dirty="0" smtClean="0">
                <a:hlinkClick r:id="rId4"/>
              </a:rPr>
              <a:t>www.youtube.com/watch?v=mYAahN1G8Y8</a:t>
            </a:r>
            <a:r>
              <a:rPr lang="sl-SI" sz="1200" dirty="0" smtClean="0"/>
              <a:t> </a:t>
            </a:r>
          </a:p>
          <a:p>
            <a:pPr lvl="1"/>
            <a:r>
              <a:rPr lang="sl-SI" sz="1800" dirty="0" smtClean="0"/>
              <a:t>…?</a:t>
            </a:r>
            <a:endParaRPr lang="sl-SI" sz="1800" dirty="0"/>
          </a:p>
        </p:txBody>
      </p:sp>
    </p:spTree>
    <p:extLst>
      <p:ext uri="{BB962C8B-B14F-4D97-AF65-F5344CB8AC3E}">
        <p14:creationId xmlns:p14="http://schemas.microsoft.com/office/powerpoint/2010/main" val="687155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33400"/>
            <a:ext cx="8229600" cy="1815480"/>
          </a:xfrm>
        </p:spPr>
        <p:txBody>
          <a:bodyPr>
            <a:normAutofit/>
          </a:bodyPr>
          <a:lstStyle/>
          <a:p>
            <a:pPr algn="ctr"/>
            <a:r>
              <a:rPr lang="es-ES" dirty="0"/>
              <a:t>8.	POMEN OCEN – </a:t>
            </a:r>
            <a:r>
              <a:rPr lang="sl-SI" dirty="0" smtClean="0"/>
              <a:t/>
            </a:r>
            <a:br>
              <a:rPr lang="sl-SI" dirty="0" smtClean="0"/>
            </a:br>
            <a:r>
              <a:rPr lang="es-ES" dirty="0" smtClean="0"/>
              <a:t>ZUNANJA </a:t>
            </a:r>
            <a:r>
              <a:rPr lang="es-ES" dirty="0"/>
              <a:t>MOTIVACIJA</a:t>
            </a:r>
            <a:endParaRPr lang="sl-SI" dirty="0"/>
          </a:p>
        </p:txBody>
      </p:sp>
      <p:sp>
        <p:nvSpPr>
          <p:cNvPr id="3" name="Ograda vsebine 2"/>
          <p:cNvSpPr>
            <a:spLocks noGrp="1"/>
          </p:cNvSpPr>
          <p:nvPr>
            <p:ph idx="1"/>
          </p:nvPr>
        </p:nvSpPr>
        <p:spPr>
          <a:xfrm>
            <a:off x="457200" y="2420888"/>
            <a:ext cx="8229600" cy="4056112"/>
          </a:xfrm>
        </p:spPr>
        <p:txBody>
          <a:bodyPr>
            <a:normAutofit/>
          </a:bodyPr>
          <a:lstStyle/>
          <a:p>
            <a:r>
              <a:rPr lang="sl-SI" dirty="0"/>
              <a:t>Za dobre ocene morate biti pripravljeni vložiti </a:t>
            </a:r>
            <a:r>
              <a:rPr lang="sl-SI" dirty="0" smtClean="0"/>
              <a:t>napor</a:t>
            </a:r>
          </a:p>
          <a:p>
            <a:pPr marL="0" indent="0">
              <a:buNone/>
            </a:pPr>
            <a:endParaRPr lang="sl-SI" dirty="0" smtClean="0"/>
          </a:p>
          <a:p>
            <a:pPr marL="0" indent="0" algn="ctr">
              <a:buNone/>
            </a:pPr>
            <a:r>
              <a:rPr lang="sl-SI" dirty="0" smtClean="0"/>
              <a:t>Koliko se je potrebno učiti za dobre ocene </a:t>
            </a:r>
          </a:p>
          <a:p>
            <a:pPr marL="0" indent="0" algn="ctr">
              <a:buNone/>
            </a:pPr>
            <a:r>
              <a:rPr lang="sl-SI" sz="6600" dirty="0">
                <a:solidFill>
                  <a:srgbClr val="FF0000"/>
                </a:solidFill>
              </a:rPr>
              <a:t>?</a:t>
            </a:r>
            <a:endParaRPr lang="sl-SI" sz="6600" dirty="0" smtClean="0">
              <a:solidFill>
                <a:srgbClr val="FF0000"/>
              </a:solidFill>
            </a:endParaRPr>
          </a:p>
          <a:p>
            <a:endParaRPr lang="sl-SI" dirty="0"/>
          </a:p>
          <a:p>
            <a:r>
              <a:rPr lang="sl-SI" dirty="0"/>
              <a:t>Šola in izobraževanje sta pomembna za osebni razvoj in uspešnost.</a:t>
            </a:r>
          </a:p>
          <a:p>
            <a:endParaRPr lang="sl-SI" dirty="0" smtClean="0"/>
          </a:p>
          <a:p>
            <a:endParaRPr lang="sl-SI" dirty="0"/>
          </a:p>
        </p:txBody>
      </p:sp>
    </p:spTree>
    <p:extLst>
      <p:ext uri="{BB962C8B-B14F-4D97-AF65-F5344CB8AC3E}">
        <p14:creationId xmlns:p14="http://schemas.microsoft.com/office/powerpoint/2010/main" val="190339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496" y="533400"/>
            <a:ext cx="9001000" cy="990600"/>
          </a:xfrm>
        </p:spPr>
        <p:txBody>
          <a:bodyPr>
            <a:normAutofit/>
          </a:bodyPr>
          <a:lstStyle/>
          <a:p>
            <a:r>
              <a:rPr lang="sl-SI" dirty="0"/>
              <a:t>9.	OHRANJANJE KONCENTRACIJE</a:t>
            </a:r>
          </a:p>
        </p:txBody>
      </p:sp>
      <p:sp>
        <p:nvSpPr>
          <p:cNvPr id="3" name="Ograda vsebine 2"/>
          <p:cNvSpPr>
            <a:spLocks noGrp="1"/>
          </p:cNvSpPr>
          <p:nvPr>
            <p:ph idx="1"/>
          </p:nvPr>
        </p:nvSpPr>
        <p:spPr>
          <a:xfrm>
            <a:off x="457200" y="1556792"/>
            <a:ext cx="8229600" cy="4920208"/>
          </a:xfrm>
        </p:spPr>
        <p:txBody>
          <a:bodyPr/>
          <a:lstStyle/>
          <a:p>
            <a:r>
              <a:rPr lang="sl-SI" dirty="0" smtClean="0"/>
              <a:t> Učenje: </a:t>
            </a:r>
          </a:p>
          <a:p>
            <a:pPr lvl="1"/>
            <a:r>
              <a:rPr lang="sl-SI" sz="2400" dirty="0" smtClean="0"/>
              <a:t>Za mizo</a:t>
            </a:r>
          </a:p>
          <a:p>
            <a:pPr lvl="1"/>
            <a:r>
              <a:rPr lang="sl-SI" sz="2400" dirty="0" smtClean="0"/>
              <a:t>Brez telefona/računalnika</a:t>
            </a:r>
          </a:p>
          <a:p>
            <a:pPr lvl="1"/>
            <a:r>
              <a:rPr lang="sl-SI" sz="2400" dirty="0" smtClean="0"/>
              <a:t>V prezračeni sobi, brez hrupa</a:t>
            </a:r>
          </a:p>
          <a:p>
            <a:pPr lvl="1"/>
            <a:endParaRPr lang="sl-SI" sz="2400" dirty="0"/>
          </a:p>
          <a:p>
            <a:pPr lvl="1"/>
            <a:endParaRPr lang="sl-SI" sz="2400" dirty="0" smtClean="0"/>
          </a:p>
          <a:p>
            <a:pPr lvl="1"/>
            <a:endParaRPr lang="sl-SI" sz="2400" dirty="0"/>
          </a:p>
          <a:p>
            <a:pPr lvl="1"/>
            <a:endParaRPr lang="sl-SI" sz="2400" dirty="0" smtClean="0"/>
          </a:p>
          <a:p>
            <a:pPr lvl="1"/>
            <a:r>
              <a:rPr lang="sl-SI" sz="2400" dirty="0" smtClean="0"/>
              <a:t>Domače prosite naj vas takrat ne motijo </a:t>
            </a:r>
          </a:p>
          <a:p>
            <a:pPr lvl="1"/>
            <a:r>
              <a:rPr lang="sl-SI" sz="2400" dirty="0" smtClean="0"/>
              <a:t>Delajte aktivne odmore</a:t>
            </a:r>
            <a:endParaRPr lang="sl-SI"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32856"/>
            <a:ext cx="3165127" cy="250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77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UČNI STILI </a:t>
            </a:r>
            <a:endParaRPr lang="sl-SI" dirty="0"/>
          </a:p>
        </p:txBody>
      </p:sp>
      <p:sp>
        <p:nvSpPr>
          <p:cNvPr id="3" name="Ograda vsebine 2"/>
          <p:cNvSpPr>
            <a:spLocks noGrp="1"/>
          </p:cNvSpPr>
          <p:nvPr>
            <p:ph idx="1"/>
          </p:nvPr>
        </p:nvSpPr>
        <p:spPr>
          <a:xfrm>
            <a:off x="457199" y="1600200"/>
            <a:ext cx="8446491" cy="4876800"/>
          </a:xfrm>
        </p:spPr>
        <p:txBody>
          <a:bodyPr/>
          <a:lstStyle/>
          <a:p>
            <a:pPr marL="0" indent="0">
              <a:buNone/>
            </a:pPr>
            <a:r>
              <a:rPr lang="sl-SI" dirty="0" smtClean="0"/>
              <a:t>= odraža </a:t>
            </a:r>
            <a:r>
              <a:rPr lang="sl-SI" dirty="0"/>
              <a:t>preference za način učenja (priprava, učenje</a:t>
            </a:r>
            <a:r>
              <a:rPr lang="sl-SI" dirty="0" smtClean="0"/>
              <a:t>).</a:t>
            </a:r>
          </a:p>
          <a:p>
            <a:pPr marL="0" indent="0">
              <a:buNone/>
            </a:pPr>
            <a:endParaRPr lang="sl-SI" dirty="0"/>
          </a:p>
          <a:p>
            <a:endParaRPr lang="sl-SI" dirty="0" smtClean="0"/>
          </a:p>
          <a:p>
            <a:endParaRPr lang="sl-SI" dirty="0" smtClean="0"/>
          </a:p>
          <a:p>
            <a:pPr marL="0" indent="0">
              <a:buNone/>
            </a:pPr>
            <a:endParaRPr lang="sl-SI" dirty="0" smtClean="0"/>
          </a:p>
          <a:p>
            <a:pPr marL="0" indent="0">
              <a:buNone/>
            </a:pPr>
            <a:endParaRPr lang="sl-SI" dirty="0"/>
          </a:p>
          <a:p>
            <a:pPr marL="0" indent="0">
              <a:buNone/>
            </a:pPr>
            <a:r>
              <a:rPr lang="sl-SI" dirty="0" smtClean="0"/>
              <a:t>     Vizualni                                        Avditivni</a:t>
            </a:r>
          </a:p>
          <a:p>
            <a:pPr marL="0" indent="0">
              <a:buNone/>
            </a:pPr>
            <a:endParaRPr lang="sl-SI" dirty="0"/>
          </a:p>
          <a:p>
            <a:pPr marL="0" indent="0">
              <a:buNone/>
            </a:pPr>
            <a:r>
              <a:rPr lang="sl-SI" dirty="0" smtClean="0"/>
              <a:t>		          Verbalni                                  Kinestetični</a:t>
            </a:r>
            <a:endParaRPr lang="sl-SI"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97152"/>
            <a:ext cx="2390272" cy="179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641792" y="3068959"/>
            <a:ext cx="2267428" cy="17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9220" y="4767069"/>
            <a:ext cx="1967036" cy="18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t="28983"/>
          <a:stretch/>
        </p:blipFill>
        <p:spPr bwMode="auto">
          <a:xfrm>
            <a:off x="6887467" y="3068959"/>
            <a:ext cx="2016224" cy="169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95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 </a:t>
            </a:r>
            <a:endParaRPr lang="sl-SI" dirty="0"/>
          </a:p>
        </p:txBody>
      </p:sp>
      <p:sp>
        <p:nvSpPr>
          <p:cNvPr id="3" name="Ograda vsebine 2"/>
          <p:cNvSpPr>
            <a:spLocks noGrp="1"/>
          </p:cNvSpPr>
          <p:nvPr>
            <p:ph idx="1"/>
          </p:nvPr>
        </p:nvSpPr>
        <p:spPr>
          <a:xfrm>
            <a:off x="457200" y="1484784"/>
            <a:ext cx="8229600" cy="4992216"/>
          </a:xfrm>
        </p:spPr>
        <p:txBody>
          <a:bodyPr>
            <a:normAutofit/>
          </a:bodyPr>
          <a:lstStyle/>
          <a:p>
            <a:r>
              <a:rPr lang="sl-SI" dirty="0"/>
              <a:t>Pri učenju vam </a:t>
            </a:r>
            <a:r>
              <a:rPr lang="sl-SI" dirty="0" smtClean="0"/>
              <a:t>je </a:t>
            </a:r>
            <a:r>
              <a:rPr lang="sl-SI" dirty="0"/>
              <a:t>v </a:t>
            </a:r>
            <a:r>
              <a:rPr lang="sl-SI" dirty="0" smtClean="0"/>
              <a:t>pomoč: </a:t>
            </a:r>
          </a:p>
          <a:p>
            <a:endParaRPr lang="sl-SI" dirty="0" smtClean="0"/>
          </a:p>
          <a:p>
            <a:pPr marL="0" indent="0">
              <a:buNone/>
            </a:pPr>
            <a:r>
              <a:rPr lang="sl-SI" dirty="0" smtClean="0"/>
              <a:t>a) podčrtovanje </a:t>
            </a:r>
            <a:r>
              <a:rPr lang="sl-SI" dirty="0"/>
              <a:t>z raznobarvnimi </a:t>
            </a:r>
            <a:r>
              <a:rPr lang="sl-SI" dirty="0" smtClean="0"/>
              <a:t>flomastri, uporaba </a:t>
            </a:r>
            <a:r>
              <a:rPr lang="sl-SI" dirty="0"/>
              <a:t>skic in simbolov, risanje miselnih vzorcev, </a:t>
            </a:r>
            <a:r>
              <a:rPr lang="sl-SI" dirty="0" smtClean="0"/>
              <a:t>slik, izdelava tabel, plakatov in kartončkov.</a:t>
            </a:r>
          </a:p>
          <a:p>
            <a:pPr marL="0" indent="0">
              <a:buNone/>
            </a:pPr>
            <a:endParaRPr lang="sl-SI" dirty="0"/>
          </a:p>
          <a:p>
            <a:pPr marL="0" indent="0">
              <a:buNone/>
            </a:pPr>
            <a:r>
              <a:rPr lang="sl-SI" dirty="0"/>
              <a:t>b) d</a:t>
            </a:r>
            <a:r>
              <a:rPr lang="sl-SI" dirty="0" smtClean="0"/>
              <a:t>elo v dvojicah, poslušanje kaset, igranje vlog </a:t>
            </a:r>
            <a:r>
              <a:rPr lang="sl-SI" dirty="0"/>
              <a:t>ali </a:t>
            </a:r>
            <a:r>
              <a:rPr lang="sl-SI" dirty="0" smtClean="0"/>
              <a:t>polglasno branje, petje, rime, šale...</a:t>
            </a:r>
          </a:p>
          <a:p>
            <a:pPr marL="0" indent="0">
              <a:buNone/>
            </a:pPr>
            <a:endParaRPr lang="sl-SI" dirty="0"/>
          </a:p>
          <a:p>
            <a:pPr marL="0" indent="0">
              <a:buNone/>
            </a:pPr>
            <a:r>
              <a:rPr lang="sl-SI" dirty="0"/>
              <a:t>c) </a:t>
            </a:r>
            <a:r>
              <a:rPr lang="sl-SI" dirty="0" smtClean="0"/>
              <a:t>sprehajanje, skiciranje, uporaba računalnika, izdelava zemljevida…</a:t>
            </a:r>
            <a:endParaRPr lang="sl-SI" dirty="0"/>
          </a:p>
        </p:txBody>
      </p:sp>
    </p:spTree>
    <p:extLst>
      <p:ext uri="{BB962C8B-B14F-4D97-AF65-F5344CB8AC3E}">
        <p14:creationId xmlns:p14="http://schemas.microsoft.com/office/powerpoint/2010/main" val="2129815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400679"/>
            <a:ext cx="648072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125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MOŽGANI </a:t>
            </a:r>
            <a:endParaRPr lang="sl-SI"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945891" cy="438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jeZBesedilom 3"/>
          <p:cNvSpPr txBox="1"/>
          <p:nvPr/>
        </p:nvSpPr>
        <p:spPr>
          <a:xfrm>
            <a:off x="611560" y="1412776"/>
            <a:ext cx="8136904" cy="938719"/>
          </a:xfrm>
          <a:prstGeom prst="rect">
            <a:avLst/>
          </a:prstGeom>
          <a:noFill/>
        </p:spPr>
        <p:txBody>
          <a:bodyPr wrap="square" rtlCol="0">
            <a:spAutoFit/>
          </a:bodyPr>
          <a:lstStyle/>
          <a:p>
            <a:pPr algn="ctr"/>
            <a:r>
              <a:rPr lang="sl-SI" sz="1100" dirty="0">
                <a:hlinkClick r:id="rId3"/>
              </a:rPr>
              <a:t>https://</a:t>
            </a:r>
            <a:r>
              <a:rPr lang="sl-SI" sz="1100" dirty="0" smtClean="0">
                <a:hlinkClick r:id="rId3"/>
              </a:rPr>
              <a:t>www.youtube.com/watch?v=SFV6h6MXQkI</a:t>
            </a:r>
            <a:endParaRPr lang="sl-SI" sz="1100" dirty="0" smtClean="0"/>
          </a:p>
          <a:p>
            <a:pPr algn="ctr"/>
            <a:r>
              <a:rPr lang="sl-SI" sz="1100" dirty="0">
                <a:hlinkClick r:id="rId4"/>
              </a:rPr>
              <a:t>http://cdn.playbuzz.com/cdn/033e8fb5-7839-4f98-b6f7-1bd585e4eee0/b9929c27-8687-4b8e-9b22-79fcf6b659db.gif</a:t>
            </a:r>
            <a:endParaRPr lang="sl-SI" sz="1100" dirty="0"/>
          </a:p>
          <a:p>
            <a:pPr algn="ctr"/>
            <a:endParaRPr lang="sl-SI" sz="1100" dirty="0" smtClean="0"/>
          </a:p>
          <a:p>
            <a:pPr algn="ctr"/>
            <a:endParaRPr lang="sl-SI" sz="1100" dirty="0"/>
          </a:p>
          <a:p>
            <a:pPr algn="ctr"/>
            <a:endParaRPr lang="sl-SI" sz="1100" dirty="0"/>
          </a:p>
        </p:txBody>
      </p:sp>
    </p:spTree>
    <p:extLst>
      <p:ext uri="{BB962C8B-B14F-4D97-AF65-F5344CB8AC3E}">
        <p14:creationId xmlns:p14="http://schemas.microsoft.com/office/powerpoint/2010/main" val="3059280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1. OBVLADOVANJE ČASA</a:t>
            </a:r>
            <a:endParaRPr lang="sl-SI" dirty="0"/>
          </a:p>
        </p:txBody>
      </p:sp>
      <p:sp>
        <p:nvSpPr>
          <p:cNvPr id="3" name="Ograda vsebine 2"/>
          <p:cNvSpPr>
            <a:spLocks noGrp="1"/>
          </p:cNvSpPr>
          <p:nvPr>
            <p:ph idx="1"/>
          </p:nvPr>
        </p:nvSpPr>
        <p:spPr/>
        <p:txBody>
          <a:bodyPr/>
          <a:lstStyle/>
          <a:p>
            <a:pPr marL="0" indent="0" algn="ctr">
              <a:buNone/>
            </a:pPr>
            <a:endParaRPr lang="sl-SI" dirty="0" smtClean="0"/>
          </a:p>
          <a:p>
            <a:pPr marL="0" indent="0" algn="ctr">
              <a:buNone/>
            </a:pPr>
            <a:r>
              <a:rPr lang="sl-SI" dirty="0" smtClean="0"/>
              <a:t>Načrtovanje dejavnosti tekom dneva</a:t>
            </a:r>
          </a:p>
          <a:p>
            <a:pPr marL="0" indent="0" algn="ctr">
              <a:buNone/>
            </a:pPr>
            <a:endParaRPr lang="sl-SI" dirty="0" smtClean="0"/>
          </a:p>
          <a:p>
            <a:pPr marL="0" indent="0" algn="ctr">
              <a:buNone/>
            </a:pPr>
            <a:endParaRPr lang="sl-SI" dirty="0" smtClean="0"/>
          </a:p>
          <a:p>
            <a:pPr marL="0" indent="0" algn="ctr">
              <a:buNone/>
            </a:pPr>
            <a:endParaRPr lang="sl-SI" dirty="0"/>
          </a:p>
          <a:p>
            <a:pPr marL="0" indent="0" algn="ctr">
              <a:buNone/>
            </a:pPr>
            <a:endParaRPr lang="sl-SI" dirty="0" smtClean="0"/>
          </a:p>
          <a:p>
            <a:pPr marL="0" indent="0" algn="ctr">
              <a:buNone/>
            </a:pPr>
            <a:endParaRPr lang="sl-SI" dirty="0"/>
          </a:p>
          <a:p>
            <a:pPr marL="0" indent="0" algn="ctr">
              <a:buNone/>
            </a:pPr>
            <a:endParaRPr lang="sl-SI" dirty="0" smtClean="0"/>
          </a:p>
          <a:p>
            <a:pPr marL="0" indent="0">
              <a:buNone/>
            </a:pPr>
            <a:r>
              <a:rPr lang="sl-SI" dirty="0" smtClean="0"/>
              <a:t>Uspešnost v šoli        		      Šport, druženje s 			</a:t>
            </a:r>
            <a:r>
              <a:rPr lang="sl-SI" dirty="0"/>
              <a:t> </a:t>
            </a:r>
            <a:r>
              <a:rPr lang="sl-SI" dirty="0" smtClean="0"/>
              <a:t>                            prijatelji, družino…</a:t>
            </a:r>
          </a:p>
          <a:p>
            <a:endParaRPr lang="sl-SI" dirty="0"/>
          </a:p>
          <a:p>
            <a:pPr marL="0" indent="0">
              <a:buNone/>
            </a:pPr>
            <a:endParaRPr lang="sl-SI" dirty="0" smtClean="0"/>
          </a:p>
          <a:p>
            <a:endParaRPr lang="sl-SI" dirty="0"/>
          </a:p>
        </p:txBody>
      </p:sp>
      <p:cxnSp>
        <p:nvCxnSpPr>
          <p:cNvPr id="5" name="Raven puščični povezovalnik 4"/>
          <p:cNvCxnSpPr/>
          <p:nvPr/>
        </p:nvCxnSpPr>
        <p:spPr>
          <a:xfrm flipH="1">
            <a:off x="2267744" y="2528900"/>
            <a:ext cx="1944216" cy="25922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Raven puščični povezovalnik 6"/>
          <p:cNvCxnSpPr/>
          <p:nvPr/>
        </p:nvCxnSpPr>
        <p:spPr>
          <a:xfrm>
            <a:off x="5004048" y="2528900"/>
            <a:ext cx="2088232" cy="25922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3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260648"/>
            <a:ext cx="8229600" cy="5865515"/>
          </a:xfrm>
        </p:spPr>
        <p:txBody>
          <a:bodyPr/>
          <a:lstStyle/>
          <a:p>
            <a:pPr marL="0" indent="0" algn="ctr">
              <a:buNone/>
            </a:pPr>
            <a:endParaRPr lang="sl-SI" dirty="0"/>
          </a:p>
          <a:p>
            <a:r>
              <a:rPr lang="sl-SI" dirty="0" smtClean="0"/>
              <a:t>Informacije procesirata drugače </a:t>
            </a:r>
          </a:p>
          <a:p>
            <a:r>
              <a:rPr lang="sl-SI" dirty="0" smtClean="0"/>
              <a:t>Obe enako pomembni</a:t>
            </a:r>
          </a:p>
          <a:p>
            <a:r>
              <a:rPr lang="sl-SI" dirty="0" smtClean="0"/>
              <a:t>Obe vpleteni v učne aktivnosti </a:t>
            </a:r>
          </a:p>
          <a:p>
            <a:endParaRPr lang="sl-SI" dirty="0"/>
          </a:p>
          <a:p>
            <a:pPr marL="0" indent="0">
              <a:buNone/>
            </a:pPr>
            <a:endParaRPr lang="sl-SI" dirty="0" smtClean="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45"/>
          <a:stretch/>
        </p:blipFill>
        <p:spPr bwMode="auto">
          <a:xfrm>
            <a:off x="2273382" y="2420888"/>
            <a:ext cx="6621182" cy="424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002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Naloga: </a:t>
            </a:r>
            <a:endParaRPr lang="sl-SI" dirty="0"/>
          </a:p>
        </p:txBody>
      </p:sp>
      <p:sp>
        <p:nvSpPr>
          <p:cNvPr id="3" name="Ograda vsebine 2"/>
          <p:cNvSpPr>
            <a:spLocks noGrp="1"/>
          </p:cNvSpPr>
          <p:nvPr>
            <p:ph idx="1"/>
          </p:nvPr>
        </p:nvSpPr>
        <p:spPr>
          <a:xfrm>
            <a:off x="457200" y="1484784"/>
            <a:ext cx="8229600" cy="5256584"/>
          </a:xfrm>
        </p:spPr>
        <p:txBody>
          <a:bodyPr/>
          <a:lstStyle/>
          <a:p>
            <a:pPr marL="0" indent="0">
              <a:buNone/>
            </a:pPr>
            <a:r>
              <a:rPr lang="sl-SI" dirty="0" smtClean="0"/>
              <a:t>Iz črk tvori novo besedo. Naloga ni težka, za vsako besedo boš potreboval okvirno 5 sekund. Če ti ne uspe, pojdi na naslednjo besedo. </a:t>
            </a:r>
          </a:p>
          <a:p>
            <a:endParaRPr lang="sl-SI" dirty="0"/>
          </a:p>
        </p:txBody>
      </p:sp>
    </p:spTree>
    <p:extLst>
      <p:ext uri="{BB962C8B-B14F-4D97-AF65-F5344CB8AC3E}">
        <p14:creationId xmlns:p14="http://schemas.microsoft.com/office/powerpoint/2010/main" val="266823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pPr marL="0" indent="0">
              <a:buNone/>
            </a:pPr>
            <a:endParaRPr lang="sl-SI" dirty="0"/>
          </a:p>
          <a:p>
            <a:pPr marL="457200" indent="-457200">
              <a:buAutoNum type="arabicPeriod"/>
            </a:pPr>
            <a:r>
              <a:rPr lang="sl-SI" dirty="0" smtClean="0"/>
              <a:t>ŽEBLRA</a:t>
            </a:r>
            <a:endParaRPr lang="sl-SI" dirty="0"/>
          </a:p>
          <a:p>
            <a:pPr marL="457200" indent="-457200">
              <a:buAutoNum type="arabicPeriod"/>
            </a:pPr>
            <a:endParaRPr lang="sl-SI" dirty="0"/>
          </a:p>
          <a:p>
            <a:pPr marL="457200" indent="-457200">
              <a:buAutoNum type="arabicPeriod"/>
            </a:pPr>
            <a:r>
              <a:rPr lang="sl-SI" dirty="0"/>
              <a:t>KONTROKTŠ</a:t>
            </a:r>
          </a:p>
          <a:p>
            <a:pPr marL="457200" indent="-457200">
              <a:buAutoNum type="arabicPeriod"/>
            </a:pPr>
            <a:endParaRPr lang="sl-SI" dirty="0"/>
          </a:p>
          <a:p>
            <a:pPr marL="457200" indent="-457200">
              <a:buAutoNum type="arabicPeriod"/>
            </a:pPr>
            <a:r>
              <a:rPr lang="sl-SI" dirty="0"/>
              <a:t>EIMAŠKRI</a:t>
            </a:r>
          </a:p>
          <a:p>
            <a:endParaRPr lang="sl-SI" dirty="0"/>
          </a:p>
        </p:txBody>
      </p:sp>
    </p:spTree>
    <p:extLst>
      <p:ext uri="{BB962C8B-B14F-4D97-AF65-F5344CB8AC3E}">
        <p14:creationId xmlns:p14="http://schemas.microsoft.com/office/powerpoint/2010/main" val="293961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07504" y="692696"/>
            <a:ext cx="9036496" cy="5976664"/>
          </a:xfrm>
        </p:spPr>
        <p:txBody>
          <a:bodyPr>
            <a:normAutofit/>
          </a:bodyPr>
          <a:lstStyle/>
          <a:p>
            <a:r>
              <a:rPr lang="sl-SI" dirty="0" smtClean="0">
                <a:solidFill>
                  <a:srgbClr val="FF0000"/>
                </a:solidFill>
              </a:rPr>
              <a:t>REŠITEV ?</a:t>
            </a:r>
          </a:p>
          <a:p>
            <a:endParaRPr lang="sl-SI" dirty="0"/>
          </a:p>
          <a:p>
            <a:pPr>
              <a:buFontTx/>
              <a:buChar char="-"/>
            </a:pPr>
            <a:r>
              <a:rPr lang="sl-SI" dirty="0" smtClean="0"/>
              <a:t>Prvi dve besedi prvega seznama sta nerešljivi</a:t>
            </a:r>
          </a:p>
          <a:p>
            <a:pPr>
              <a:buFontTx/>
              <a:buChar char="-"/>
            </a:pPr>
            <a:r>
              <a:rPr lang="sl-SI" dirty="0" smtClean="0"/>
              <a:t>Frustracija narašča pri drugi besedi</a:t>
            </a:r>
          </a:p>
          <a:p>
            <a:pPr>
              <a:buFontTx/>
              <a:buChar char="-"/>
            </a:pPr>
            <a:r>
              <a:rPr lang="sl-SI" dirty="0" smtClean="0"/>
              <a:t>Sledi vdaja. </a:t>
            </a:r>
          </a:p>
          <a:p>
            <a:pPr>
              <a:buFontTx/>
              <a:buChar char="-"/>
            </a:pPr>
            <a:r>
              <a:rPr lang="sl-SI" dirty="0"/>
              <a:t>‘‘Tega ne zmorem‘‘.</a:t>
            </a:r>
            <a:endParaRPr lang="sl-SI" dirty="0" smtClean="0"/>
          </a:p>
          <a:p>
            <a:pPr>
              <a:buFontTx/>
              <a:buChar char="-"/>
            </a:pPr>
            <a:r>
              <a:rPr lang="sl-SI" dirty="0" smtClean="0"/>
              <a:t>Kaj pa tretja beseda, jo je kdo od vas rešil? Beseda je rešljiva</a:t>
            </a:r>
            <a:r>
              <a:rPr lang="sl-SI" dirty="0"/>
              <a:t>. </a:t>
            </a:r>
            <a:r>
              <a:rPr lang="sl-SI" dirty="0" smtClean="0"/>
              <a:t>EIMAŠKRI</a:t>
            </a:r>
            <a:r>
              <a:rPr lang="sl-SI" dirty="0" smtClean="0">
                <a:sym typeface="Wingdings" panose="05000000000000000000" pitchFamily="2" charset="2"/>
              </a:rPr>
              <a:t> AMERIŠKI </a:t>
            </a:r>
            <a:endParaRPr lang="sl-SI" dirty="0" smtClean="0"/>
          </a:p>
          <a:p>
            <a:pPr>
              <a:buFontTx/>
              <a:buChar char="-"/>
            </a:pPr>
            <a:r>
              <a:rPr lang="sl-SI" dirty="0" smtClean="0"/>
              <a:t>Po navadi se je nihče niti ne loti…</a:t>
            </a:r>
            <a:endParaRPr lang="sl-SI" dirty="0" smtClean="0">
              <a:solidFill>
                <a:schemeClr val="bg1">
                  <a:lumMod val="85000"/>
                </a:schemeClr>
              </a:solidFill>
            </a:endParaRPr>
          </a:p>
          <a:p>
            <a:pPr>
              <a:buFontTx/>
              <a:buChar char="-"/>
            </a:pPr>
            <a:r>
              <a:rPr lang="sl-SI" dirty="0" smtClean="0"/>
              <a:t>Fenomen se imenuje: </a:t>
            </a:r>
            <a:r>
              <a:rPr lang="sl-SI" b="1" dirty="0" smtClean="0"/>
              <a:t>NAUČENA NEMOČ </a:t>
            </a:r>
          </a:p>
          <a:p>
            <a:pPr>
              <a:buFontTx/>
              <a:buChar char="-"/>
            </a:pPr>
            <a:endParaRPr lang="sl-SI" dirty="0" smtClean="0"/>
          </a:p>
          <a:p>
            <a:endParaRPr lang="sl-SI" dirty="0"/>
          </a:p>
        </p:txBody>
      </p:sp>
    </p:spTree>
    <p:extLst>
      <p:ext uri="{BB962C8B-B14F-4D97-AF65-F5344CB8AC3E}">
        <p14:creationId xmlns:p14="http://schemas.microsoft.com/office/powerpoint/2010/main" val="2634165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738"/>
          <a:stretch/>
        </p:blipFill>
        <p:spPr bwMode="auto">
          <a:xfrm>
            <a:off x="1475656" y="620688"/>
            <a:ext cx="6408712" cy="604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397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332656"/>
            <a:ext cx="9036496" cy="6408712"/>
          </a:xfrm>
        </p:spPr>
        <p:txBody>
          <a:bodyPr>
            <a:normAutofit lnSpcReduction="10000"/>
          </a:bodyPr>
          <a:lstStyle/>
          <a:p>
            <a:r>
              <a:rPr lang="sl-SI" dirty="0" smtClean="0"/>
              <a:t>Zgodba: </a:t>
            </a:r>
          </a:p>
          <a:p>
            <a:endParaRPr lang="sl-SI" dirty="0"/>
          </a:p>
          <a:p>
            <a:pPr algn="just"/>
            <a:r>
              <a:rPr lang="sl-SI" i="1" dirty="0" smtClean="0"/>
              <a:t>V cirkusu so mi bile najbolj všeč živali, še posebej slon. Med predstavo je velika žival razkazovala svojo spretnost in neverjetno moč…a po predstavi je imel slon eno nogo z verigo priklenjeno na količek, zabit v tla. Očitno je bilo, da bi lahko slon zlahka pobegnil. In zakaj ni? Ker je bil na količek priklenjen že vse od rane mladosti. Takrat je vlekel verigo in se trudil, da bi se osvobodil, a mu ni uspelo. Nekega dne pa je sprejel svojo nemoč in se vdal v usodo. Veliki in močni slon ne pobegne, ker verjame, da tega ne zmore. V spomin se mu je vtisnila tista nemoč iz mladosti. Nikoli več ni ponovno preizkusil svoje moči. </a:t>
            </a:r>
          </a:p>
          <a:p>
            <a:pPr algn="just"/>
            <a:endParaRPr lang="sl-SI" i="1" dirty="0"/>
          </a:p>
          <a:p>
            <a:pPr algn="just"/>
            <a:r>
              <a:rPr lang="sl-SI" dirty="0" smtClean="0"/>
              <a:t>Nauk: </a:t>
            </a:r>
            <a:endParaRPr lang="sl-SI" dirty="0"/>
          </a:p>
          <a:p>
            <a:pPr lvl="1" algn="just">
              <a:buFont typeface="Courier New" panose="02070309020205020404" pitchFamily="49" charset="0"/>
              <a:buChar char="o"/>
            </a:pPr>
            <a:r>
              <a:rPr lang="sl-SI" dirty="0" smtClean="0"/>
              <a:t>Če nam v preteklosti nekaj ni uspelo, živimo v prepričanju, da številnih stvari ne zmoremo. Zrasli smo s tem sporočilom in ga ponotranjili. </a:t>
            </a:r>
          </a:p>
          <a:p>
            <a:pPr lvl="1" algn="just">
              <a:buFont typeface="Courier New" panose="02070309020205020404" pitchFamily="49" charset="0"/>
              <a:buChar char="o"/>
            </a:pPr>
            <a:r>
              <a:rPr lang="sl-SI" b="1" u="sng" dirty="0" smtClean="0">
                <a:solidFill>
                  <a:srgbClr val="00B050"/>
                </a:solidFill>
              </a:rPr>
              <a:t>Edini način, da izveš ali zmoreš je, da znova poskusiš!!!</a:t>
            </a:r>
          </a:p>
        </p:txBody>
      </p:sp>
    </p:spTree>
    <p:extLst>
      <p:ext uri="{BB962C8B-B14F-4D97-AF65-F5344CB8AC3E}">
        <p14:creationId xmlns:p14="http://schemas.microsoft.com/office/powerpoint/2010/main" val="3254981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72875"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100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268760"/>
            <a:ext cx="8229600" cy="3903712"/>
          </a:xfrm>
        </p:spPr>
        <p:txBody>
          <a:bodyPr>
            <a:normAutofit/>
          </a:bodyPr>
          <a:lstStyle/>
          <a:p>
            <a:pPr algn="ctr"/>
            <a:r>
              <a:rPr lang="sl-SI" sz="7200" dirty="0" smtClean="0"/>
              <a:t>Hvala za pozornost!</a:t>
            </a:r>
            <a:endParaRPr lang="sl-SI" sz="7200" dirty="0"/>
          </a:p>
        </p:txBody>
      </p:sp>
    </p:spTree>
    <p:extLst>
      <p:ext uri="{BB962C8B-B14F-4D97-AF65-F5344CB8AC3E}">
        <p14:creationId xmlns:p14="http://schemas.microsoft.com/office/powerpoint/2010/main" val="428069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6" y="3646514"/>
            <a:ext cx="4817229" cy="321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3068960"/>
            <a:ext cx="4435332" cy="378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52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380"/>
            <a:ext cx="9126352" cy="533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37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a:t>2.	POMNJENJE INFORMACIJ</a:t>
            </a:r>
          </a:p>
        </p:txBody>
      </p:sp>
      <p:sp>
        <p:nvSpPr>
          <p:cNvPr id="3" name="Ograda vsebine 2"/>
          <p:cNvSpPr>
            <a:spLocks noGrp="1"/>
          </p:cNvSpPr>
          <p:nvPr>
            <p:ph idx="1"/>
          </p:nvPr>
        </p:nvSpPr>
        <p:spPr/>
        <p:txBody>
          <a:bodyPr>
            <a:normAutofit/>
          </a:bodyPr>
          <a:lstStyle/>
          <a:p>
            <a:pPr marL="0" indent="0" algn="ctr">
              <a:buNone/>
            </a:pPr>
            <a:endParaRPr lang="sl-SI" dirty="0" smtClean="0"/>
          </a:p>
          <a:p>
            <a:pPr marL="0" indent="0">
              <a:buNone/>
            </a:pPr>
            <a:endParaRPr lang="sl-SI" dirty="0"/>
          </a:p>
          <a:p>
            <a:pPr marL="0" indent="0">
              <a:buNone/>
            </a:pPr>
            <a:r>
              <a:rPr lang="sl-SI" dirty="0" smtClean="0"/>
              <a:t>    	Kratkotrajni </a:t>
            </a:r>
            <a:r>
              <a:rPr lang="sl-SI" dirty="0">
                <a:sym typeface="Wingdings" panose="05000000000000000000" pitchFamily="2" charset="2"/>
              </a:rPr>
              <a:t>	</a:t>
            </a:r>
            <a:r>
              <a:rPr lang="sl-SI" dirty="0" smtClean="0">
                <a:sym typeface="Wingdings" panose="05000000000000000000" pitchFamily="2" charset="2"/>
              </a:rPr>
              <a:t>		</a:t>
            </a:r>
            <a:r>
              <a:rPr lang="sl-SI" dirty="0">
                <a:sym typeface="Wingdings" panose="05000000000000000000" pitchFamily="2" charset="2"/>
              </a:rPr>
              <a:t> </a:t>
            </a:r>
            <a:r>
              <a:rPr lang="sl-SI" dirty="0" smtClean="0">
                <a:sym typeface="Wingdings" panose="05000000000000000000" pitchFamily="2" charset="2"/>
              </a:rPr>
              <a:t>        D</a:t>
            </a:r>
            <a:r>
              <a:rPr lang="sl-SI" dirty="0" smtClean="0"/>
              <a:t>olgotrajni spomin</a:t>
            </a:r>
          </a:p>
          <a:p>
            <a:pPr marL="0" indent="0">
              <a:buNone/>
            </a:pPr>
            <a:r>
              <a:rPr lang="sl-SI" dirty="0" smtClean="0"/>
              <a:t>                                      ponavljanje </a:t>
            </a:r>
          </a:p>
          <a:p>
            <a:endParaRPr lang="sl-SI" dirty="0" smtClean="0"/>
          </a:p>
          <a:p>
            <a:r>
              <a:rPr lang="sl-SI" dirty="0" smtClean="0"/>
              <a:t>Če je informacija shranjena v dolgotrajni spomin, jo lahko prikličemo na testu </a:t>
            </a:r>
          </a:p>
          <a:p>
            <a:r>
              <a:rPr lang="sl-SI" dirty="0" smtClean="0"/>
              <a:t>Kadar snov le preberemo, pa informacija ostane v kratkotrajnem spominu. Lahko je prepoznamo, ne moremo pa je priklicati. </a:t>
            </a:r>
            <a:endParaRPr lang="sl-SI" dirty="0"/>
          </a:p>
        </p:txBody>
      </p:sp>
      <p:cxnSp>
        <p:nvCxnSpPr>
          <p:cNvPr id="5" name="Raven puščični povezovalnik 4"/>
          <p:cNvCxnSpPr/>
          <p:nvPr/>
        </p:nvCxnSpPr>
        <p:spPr>
          <a:xfrm>
            <a:off x="3059832" y="2701800"/>
            <a:ext cx="273630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16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a:t>3.	UČENJE Z RAZUMEVANJEM</a:t>
            </a:r>
          </a:p>
        </p:txBody>
      </p:sp>
      <p:sp>
        <p:nvSpPr>
          <p:cNvPr id="3" name="Ograda vsebine 2"/>
          <p:cNvSpPr>
            <a:spLocks noGrp="1"/>
          </p:cNvSpPr>
          <p:nvPr>
            <p:ph idx="1"/>
          </p:nvPr>
        </p:nvSpPr>
        <p:spPr/>
        <p:txBody>
          <a:bodyPr/>
          <a:lstStyle/>
          <a:p>
            <a:r>
              <a:rPr lang="sl-SI" dirty="0" smtClean="0"/>
              <a:t>Težite k iskanju smisla svojega učenja</a:t>
            </a:r>
          </a:p>
          <a:p>
            <a:r>
              <a:rPr lang="sl-SI" dirty="0" smtClean="0"/>
              <a:t>Povežite s predznanjem</a:t>
            </a:r>
          </a:p>
          <a:p>
            <a:r>
              <a:rPr lang="sl-SI" dirty="0" smtClean="0"/>
              <a:t>Povežite z lastno izkušnjo</a:t>
            </a:r>
          </a:p>
          <a:p>
            <a:r>
              <a:rPr lang="sl-SI" dirty="0" smtClean="0"/>
              <a:t>Poiščite bistveno idejo </a:t>
            </a:r>
          </a:p>
          <a:p>
            <a:r>
              <a:rPr lang="sl-SI" dirty="0" smtClean="0"/>
              <a:t>Oglejte si film na to temo </a:t>
            </a:r>
          </a:p>
          <a:p>
            <a:endParaRPr lang="sl-SI" dirty="0" smtClean="0"/>
          </a:p>
          <a:p>
            <a:endParaRPr lang="sl-SI" dirty="0" smtClean="0"/>
          </a:p>
          <a:p>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36912"/>
            <a:ext cx="3515072" cy="353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32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6552" y="260648"/>
            <a:ext cx="9865096" cy="990600"/>
          </a:xfrm>
        </p:spPr>
        <p:txBody>
          <a:bodyPr>
            <a:normAutofit/>
          </a:bodyPr>
          <a:lstStyle/>
          <a:p>
            <a:pPr algn="ctr"/>
            <a:r>
              <a:rPr lang="sl-SI" dirty="0" smtClean="0"/>
              <a:t>4</a:t>
            </a:r>
            <a:r>
              <a:rPr lang="sl-SI" dirty="0"/>
              <a:t>.	</a:t>
            </a:r>
            <a:r>
              <a:rPr lang="sl-SI" dirty="0" smtClean="0"/>
              <a:t>ORGANIZIRANOST</a:t>
            </a:r>
            <a:endParaRPr lang="sl-SI" dirty="0"/>
          </a:p>
        </p:txBody>
      </p:sp>
      <p:sp>
        <p:nvSpPr>
          <p:cNvPr id="3" name="Ograda vsebine 2"/>
          <p:cNvSpPr>
            <a:spLocks noGrp="1"/>
          </p:cNvSpPr>
          <p:nvPr>
            <p:ph idx="1"/>
          </p:nvPr>
        </p:nvSpPr>
        <p:spPr>
          <a:xfrm>
            <a:off x="179512" y="1196752"/>
            <a:ext cx="8856984" cy="6048672"/>
          </a:xfrm>
        </p:spPr>
        <p:txBody>
          <a:bodyPr>
            <a:normAutofit fontScale="47500" lnSpcReduction="20000"/>
          </a:bodyPr>
          <a:lstStyle/>
          <a:p>
            <a:r>
              <a:rPr lang="sl-SI" sz="5100" b="1" dirty="0" smtClean="0"/>
              <a:t>MED UČENJEM: </a:t>
            </a:r>
          </a:p>
          <a:p>
            <a:pPr marL="0" indent="0">
              <a:buNone/>
            </a:pPr>
            <a:endParaRPr lang="sl-SI" sz="5100" dirty="0" smtClean="0"/>
          </a:p>
          <a:p>
            <a:pPr lvl="1"/>
            <a:r>
              <a:rPr lang="sl-SI" sz="5100" dirty="0" smtClean="0"/>
              <a:t>dvojna </a:t>
            </a:r>
            <a:r>
              <a:rPr lang="sl-SI" sz="5100" dirty="0"/>
              <a:t>črta za glavne ideje </a:t>
            </a:r>
            <a:endParaRPr lang="sl-SI" sz="5100" dirty="0" smtClean="0"/>
          </a:p>
          <a:p>
            <a:pPr lvl="1"/>
            <a:endParaRPr lang="sl-SI" sz="5100" dirty="0" smtClean="0"/>
          </a:p>
          <a:p>
            <a:pPr lvl="1"/>
            <a:r>
              <a:rPr lang="sl-SI" sz="5100" dirty="0" smtClean="0"/>
              <a:t>dvojna </a:t>
            </a:r>
            <a:r>
              <a:rPr lang="sl-SI" sz="5100" dirty="0"/>
              <a:t>navpična črta za dolge, obsežne glavne </a:t>
            </a:r>
            <a:r>
              <a:rPr lang="sl-SI" sz="5100" dirty="0" smtClean="0"/>
              <a:t>ideje</a:t>
            </a:r>
          </a:p>
          <a:p>
            <a:pPr lvl="1"/>
            <a:r>
              <a:rPr lang="sl-SI" sz="5100" dirty="0" smtClean="0"/>
              <a:t> </a:t>
            </a:r>
            <a:endParaRPr lang="sl-SI" sz="5100" dirty="0"/>
          </a:p>
          <a:p>
            <a:pPr lvl="1"/>
            <a:r>
              <a:rPr lang="sl-SI" sz="5100" dirty="0" smtClean="0"/>
              <a:t>enojna </a:t>
            </a:r>
            <a:r>
              <a:rPr lang="sl-SI" sz="5100" dirty="0"/>
              <a:t>črta za </a:t>
            </a:r>
            <a:r>
              <a:rPr lang="sl-SI" sz="5100" u="sng" dirty="0" smtClean="0"/>
              <a:t>podrobnosti</a:t>
            </a:r>
          </a:p>
          <a:p>
            <a:pPr lvl="1"/>
            <a:endParaRPr lang="sl-SI" sz="5100" u="sng" dirty="0"/>
          </a:p>
          <a:p>
            <a:pPr lvl="1"/>
            <a:r>
              <a:rPr lang="sl-SI" sz="5100" dirty="0" smtClean="0"/>
              <a:t>puščica </a:t>
            </a:r>
            <a:r>
              <a:rPr lang="sl-SI" sz="5100" dirty="0"/>
              <a:t>kot pokazatelj povezanosti med </a:t>
            </a:r>
            <a:r>
              <a:rPr lang="sl-SI" sz="5100" dirty="0" smtClean="0"/>
              <a:t>informacijami</a:t>
            </a:r>
          </a:p>
          <a:p>
            <a:pPr marL="274320" lvl="1" indent="0">
              <a:buNone/>
            </a:pPr>
            <a:endParaRPr lang="sl-SI" sz="5100" dirty="0"/>
          </a:p>
          <a:p>
            <a:pPr lvl="1"/>
            <a:r>
              <a:rPr lang="sl-SI" sz="5100" dirty="0" smtClean="0"/>
              <a:t>obrobne </a:t>
            </a:r>
            <a:r>
              <a:rPr lang="sl-SI" sz="5100" dirty="0"/>
              <a:t>razlage: ključne </a:t>
            </a:r>
            <a:r>
              <a:rPr lang="sl-SI" sz="5100" dirty="0" smtClean="0"/>
              <a:t>besede</a:t>
            </a:r>
          </a:p>
          <a:p>
            <a:pPr lvl="1"/>
            <a:endParaRPr lang="sl-SI" sz="5100" dirty="0"/>
          </a:p>
          <a:p>
            <a:pPr lvl="1"/>
            <a:r>
              <a:rPr lang="sl-SI" sz="5100" dirty="0" smtClean="0"/>
              <a:t>vprašaji </a:t>
            </a:r>
            <a:r>
              <a:rPr lang="sl-SI" sz="5100" dirty="0"/>
              <a:t>kot oznake nejasnosti v besedilu </a:t>
            </a:r>
            <a:endParaRPr lang="sl-SI" sz="5100" dirty="0" smtClean="0"/>
          </a:p>
          <a:p>
            <a:pPr lvl="1"/>
            <a:endParaRPr lang="sl-SI" sz="5100" dirty="0"/>
          </a:p>
          <a:p>
            <a:pPr lvl="1"/>
            <a:r>
              <a:rPr lang="sl-SI" sz="5100" dirty="0" smtClean="0"/>
              <a:t>krogi </a:t>
            </a:r>
            <a:r>
              <a:rPr lang="sl-SI" sz="5100" dirty="0"/>
              <a:t>za oznako pomembnih izrazov, </a:t>
            </a:r>
            <a:r>
              <a:rPr lang="sl-SI" sz="5100" dirty="0" smtClean="0"/>
              <a:t>strokovnih  </a:t>
            </a:r>
            <a:r>
              <a:rPr lang="sl-SI" sz="5100" dirty="0"/>
              <a:t>terminov</a:t>
            </a:r>
          </a:p>
          <a:p>
            <a:pPr lvl="1"/>
            <a:endParaRPr lang="sl-SI" dirty="0"/>
          </a:p>
          <a:p>
            <a:endParaRPr lang="sl-SI" dirty="0" smtClean="0"/>
          </a:p>
          <a:p>
            <a:endParaRPr lang="sl-SI" dirty="0"/>
          </a:p>
          <a:p>
            <a:endParaRPr lang="sl-SI" dirty="0" smtClean="0"/>
          </a:p>
          <a:p>
            <a:endParaRPr lang="sl-SI" dirty="0" smtClean="0"/>
          </a:p>
          <a:p>
            <a:endParaRPr lang="sl-SI" dirty="0"/>
          </a:p>
        </p:txBody>
      </p:sp>
      <p:cxnSp>
        <p:nvCxnSpPr>
          <p:cNvPr id="5" name="Raven povezovalnik 4"/>
          <p:cNvCxnSpPr/>
          <p:nvPr/>
        </p:nvCxnSpPr>
        <p:spPr>
          <a:xfrm>
            <a:off x="2731150" y="2420888"/>
            <a:ext cx="1512168" cy="0"/>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 name="Raven povezovalnik 6"/>
          <p:cNvCxnSpPr/>
          <p:nvPr/>
        </p:nvCxnSpPr>
        <p:spPr>
          <a:xfrm>
            <a:off x="2731150" y="2348880"/>
            <a:ext cx="15121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Raven puščični povezovalnik 8"/>
          <p:cNvCxnSpPr/>
          <p:nvPr/>
        </p:nvCxnSpPr>
        <p:spPr>
          <a:xfrm>
            <a:off x="3563888" y="4581128"/>
            <a:ext cx="2106234" cy="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7164288" y="6165198"/>
            <a:ext cx="1368152" cy="6480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5" name="Raven povezovalnik 14"/>
          <p:cNvCxnSpPr/>
          <p:nvPr/>
        </p:nvCxnSpPr>
        <p:spPr>
          <a:xfrm>
            <a:off x="8100392" y="1628800"/>
            <a:ext cx="0" cy="136815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91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1520" y="620688"/>
            <a:ext cx="8435280" cy="6120680"/>
          </a:xfrm>
        </p:spPr>
        <p:txBody>
          <a:bodyPr>
            <a:normAutofit lnSpcReduction="10000"/>
          </a:bodyPr>
          <a:lstStyle/>
          <a:p>
            <a:r>
              <a:rPr lang="sl-SI" b="1" dirty="0" smtClean="0"/>
              <a:t>PO UČENJU: </a:t>
            </a:r>
          </a:p>
          <a:p>
            <a:endParaRPr lang="sl-SI" dirty="0"/>
          </a:p>
          <a:p>
            <a:r>
              <a:rPr lang="sl-SI" dirty="0" smtClean="0"/>
              <a:t>Miselni vzorec (aplikacija: </a:t>
            </a:r>
            <a:r>
              <a:rPr lang="sl-SI" dirty="0" err="1" smtClean="0"/>
              <a:t>simple</a:t>
            </a:r>
            <a:r>
              <a:rPr lang="sl-SI" dirty="0" smtClean="0"/>
              <a:t> </a:t>
            </a:r>
            <a:r>
              <a:rPr lang="sl-SI" dirty="0" err="1" smtClean="0"/>
              <a:t>mind</a:t>
            </a:r>
            <a:r>
              <a:rPr lang="sl-SI" dirty="0" smtClean="0"/>
              <a:t>) </a:t>
            </a:r>
            <a:r>
              <a:rPr lang="sl-SI" sz="1400" dirty="0" smtClean="0">
                <a:hlinkClick r:id="rId2"/>
              </a:rPr>
              <a:t>https</a:t>
            </a:r>
            <a:r>
              <a:rPr lang="sl-SI" sz="1400" dirty="0">
                <a:hlinkClick r:id="rId2"/>
              </a:rPr>
              <a:t>://</a:t>
            </a:r>
            <a:r>
              <a:rPr lang="sl-SI" sz="1400" dirty="0" smtClean="0">
                <a:hlinkClick r:id="rId2"/>
              </a:rPr>
              <a:t>www.youtube.com/watch?v=v_N-B8FvfGM</a:t>
            </a:r>
            <a:r>
              <a:rPr lang="sl-SI" sz="1400" dirty="0" smtClean="0"/>
              <a:t> </a:t>
            </a:r>
          </a:p>
          <a:p>
            <a:endParaRPr lang="sl-SI" sz="1400" dirty="0" smtClean="0"/>
          </a:p>
          <a:p>
            <a:r>
              <a:rPr lang="sl-SI" dirty="0" smtClean="0"/>
              <a:t>Hierarhična pojmovna mreža</a:t>
            </a:r>
          </a:p>
          <a:p>
            <a:endParaRPr lang="sl-SI" dirty="0"/>
          </a:p>
          <a:p>
            <a:endParaRPr lang="sl-SI" dirty="0" smtClean="0"/>
          </a:p>
          <a:p>
            <a:pPr marL="0" indent="0">
              <a:buNone/>
            </a:pPr>
            <a:endParaRPr lang="sl-SI" dirty="0" smtClean="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r>
              <a:rPr lang="sl-SI" dirty="0" smtClean="0"/>
              <a:t>Venov diagram </a:t>
            </a:r>
          </a:p>
          <a:p>
            <a:pPr marL="0" indent="0">
              <a:buNone/>
            </a:pPr>
            <a:endParaRPr lang="sl-SI" dirty="0" smtClean="0"/>
          </a:p>
          <a:p>
            <a:pPr marL="0" indent="0">
              <a:buNone/>
            </a:pPr>
            <a:r>
              <a:rPr lang="sl-SI" dirty="0" smtClean="0"/>
              <a:t> </a:t>
            </a:r>
            <a:endParaRPr lang="sl-SI" dirty="0"/>
          </a:p>
        </p:txBody>
      </p:sp>
      <p:pic>
        <p:nvPicPr>
          <p:cNvPr id="4099" name="Picture 3"/>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b="14681"/>
          <a:stretch/>
        </p:blipFill>
        <p:spPr bwMode="auto">
          <a:xfrm>
            <a:off x="539552" y="2581359"/>
            <a:ext cx="3672408" cy="234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Rezultat iskanja slik za mind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392" y="620688"/>
            <a:ext cx="4310608" cy="431060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131840" y="5085184"/>
            <a:ext cx="2160240" cy="132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32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928320"/>
          </a:xfrm>
        </p:spPr>
        <p:txBody>
          <a:bodyPr/>
          <a:lstStyle/>
          <a:p>
            <a:r>
              <a:rPr lang="sl-SI" dirty="0"/>
              <a:t>Primerjalna </a:t>
            </a:r>
            <a:r>
              <a:rPr lang="sl-SI" dirty="0" smtClean="0"/>
              <a:t>matrika</a:t>
            </a:r>
          </a:p>
          <a:p>
            <a:endParaRPr lang="sl-SI" dirty="0"/>
          </a:p>
          <a:p>
            <a:endParaRPr lang="sl-SI" dirty="0"/>
          </a:p>
          <a:p>
            <a:endParaRPr lang="sl-SI" dirty="0"/>
          </a:p>
          <a:p>
            <a:endParaRPr lang="sl-SI" dirty="0" smtClean="0"/>
          </a:p>
          <a:p>
            <a:r>
              <a:rPr lang="sl-SI" dirty="0" smtClean="0"/>
              <a:t>Časovni </a:t>
            </a:r>
            <a:r>
              <a:rPr lang="sl-SI" dirty="0"/>
              <a:t>trak </a:t>
            </a:r>
            <a:endParaRPr lang="sl-SI" dirty="0" smtClean="0"/>
          </a:p>
          <a:p>
            <a:pPr marL="0" indent="0">
              <a:buNone/>
            </a:pPr>
            <a:endParaRPr lang="sl-SI" dirty="0"/>
          </a:p>
          <a:p>
            <a:endParaRPr lang="sl-SI" dirty="0" smtClean="0"/>
          </a:p>
          <a:p>
            <a:r>
              <a:rPr lang="sl-SI" dirty="0" smtClean="0"/>
              <a:t>Zaporedje </a:t>
            </a:r>
            <a:r>
              <a:rPr lang="sl-SI" dirty="0"/>
              <a:t>dogodkov </a:t>
            </a:r>
            <a:endParaRPr lang="sl-SI" dirty="0" smtClean="0"/>
          </a:p>
          <a:p>
            <a:pPr marL="0" indent="0">
              <a:buNone/>
            </a:pPr>
            <a:endParaRPr lang="sl-SI" dirty="0"/>
          </a:p>
          <a:p>
            <a:endParaRPr lang="sl-SI" dirty="0" smtClean="0"/>
          </a:p>
          <a:p>
            <a:r>
              <a:rPr lang="sl-SI" dirty="0" smtClean="0"/>
              <a:t>Ribja </a:t>
            </a:r>
            <a:r>
              <a:rPr lang="sl-SI" dirty="0"/>
              <a:t>kost </a:t>
            </a:r>
          </a:p>
          <a:p>
            <a:endParaRPr lang="sl-S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912768" cy="118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48829" y="3365376"/>
            <a:ext cx="6053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396" y="4149080"/>
            <a:ext cx="297475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2484" y="4149079"/>
            <a:ext cx="1947988" cy="100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7" b="92458" l="3226" r="97581"/>
                    </a14:imgEffect>
                  </a14:imgLayer>
                </a14:imgProps>
              </a:ext>
              <a:ext uri="{28A0092B-C50C-407E-A947-70E740481C1C}">
                <a14:useLocalDpi xmlns:a14="http://schemas.microsoft.com/office/drawing/2010/main" val="0"/>
              </a:ext>
            </a:extLst>
          </a:blip>
          <a:srcRect/>
          <a:stretch>
            <a:fillRect/>
          </a:stretch>
        </p:blipFill>
        <p:spPr bwMode="auto">
          <a:xfrm>
            <a:off x="2278308" y="5085184"/>
            <a:ext cx="2708176" cy="195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69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snost">
  <a:themeElements>
    <a:clrScheme name="Jasnost">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Pisarna – klasičn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as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843</TotalTime>
  <Words>775</Words>
  <Application>Microsoft Office PowerPoint</Application>
  <PresentationFormat>Diaprojekcija na zaslonu (4:3)</PresentationFormat>
  <Paragraphs>172</Paragraphs>
  <Slides>27</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27</vt:i4>
      </vt:variant>
    </vt:vector>
  </HeadingPairs>
  <TitlesOfParts>
    <vt:vector size="32" baseType="lpstr">
      <vt:lpstr>Arial</vt:lpstr>
      <vt:lpstr>Calibri</vt:lpstr>
      <vt:lpstr>Courier New</vt:lpstr>
      <vt:lpstr>Wingdings</vt:lpstr>
      <vt:lpstr>Jasnost</vt:lpstr>
      <vt:lpstr>UČENJE UČENJA</vt:lpstr>
      <vt:lpstr>1. OBVLADOVANJE ČASA</vt:lpstr>
      <vt:lpstr>PowerPointova predstavitev</vt:lpstr>
      <vt:lpstr>PowerPointova predstavitev</vt:lpstr>
      <vt:lpstr>2. POMNJENJE INFORMACIJ</vt:lpstr>
      <vt:lpstr>3. UČENJE Z RAZUMEVANJEM</vt:lpstr>
      <vt:lpstr>4. ORGANIZIRANOST</vt:lpstr>
      <vt:lpstr>PowerPointova predstavitev</vt:lpstr>
      <vt:lpstr>PowerPointova predstavitev</vt:lpstr>
      <vt:lpstr>5. PREVERJANJE ZNANJA</vt:lpstr>
      <vt:lpstr>6. OBVLADOVANJE STRAHU</vt:lpstr>
      <vt:lpstr>7. INTERES ZA ZNANJE – NOTRANJA MOTIVACIJA</vt:lpstr>
      <vt:lpstr>PowerPointova predstavitev</vt:lpstr>
      <vt:lpstr>8. POMEN OCEN –  ZUNANJA MOTIVACIJA</vt:lpstr>
      <vt:lpstr>9. OHRANJANJE KONCENTRACIJE</vt:lpstr>
      <vt:lpstr>UČNI STILI </vt:lpstr>
      <vt:lpstr>Primer: </vt:lpstr>
      <vt:lpstr>PowerPointova predstavitev</vt:lpstr>
      <vt:lpstr>MOŽGANI </vt:lpstr>
      <vt:lpstr>PowerPointova predstavitev</vt:lpstr>
      <vt:lpstr>Naloga: </vt:lpstr>
      <vt:lpstr>PowerPointova predstavitev</vt:lpstr>
      <vt:lpstr>PowerPointova predstavitev</vt:lpstr>
      <vt:lpstr>PowerPointova predstavitev</vt:lpstr>
      <vt:lpstr>PowerPointova predstavitev</vt:lpstr>
      <vt:lpstr>PowerPointova predstavitev</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NEKATERI LJUDJE SO SAMO LEVO, DRUGI PA SAMO DESNO HEMISFERNI</dc:title>
  <dc:creator>Klara</dc:creator>
  <cp:lastModifiedBy>viz15</cp:lastModifiedBy>
  <cp:revision>68</cp:revision>
  <dcterms:created xsi:type="dcterms:W3CDTF">2015-10-26T16:14:41Z</dcterms:created>
  <dcterms:modified xsi:type="dcterms:W3CDTF">2020-03-19T09:33:38Z</dcterms:modified>
</cp:coreProperties>
</file>