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6B6C37-FDCF-4DFF-8DA9-B1EBC3F2711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584219D4-B1CA-4572-A22E-88F63B405149}">
      <dgm:prSet phldrT="[Text]"/>
      <dgm:spPr/>
      <dgm:t>
        <a:bodyPr/>
        <a:lstStyle/>
        <a:p>
          <a:r>
            <a:rPr lang="sl-SI" dirty="0" smtClean="0">
              <a:solidFill>
                <a:schemeClr val="accent3">
                  <a:lumMod val="50000"/>
                </a:schemeClr>
              </a:solidFill>
            </a:rPr>
            <a:t>OPIS</a:t>
          </a:r>
          <a:r>
            <a:rPr lang="sl-SI" dirty="0" smtClean="0"/>
            <a:t> </a:t>
          </a:r>
          <a:endParaRPr lang="sl-SI" dirty="0"/>
        </a:p>
      </dgm:t>
    </dgm:pt>
    <dgm:pt modelId="{27C5A384-6227-4ACB-945A-3F7E5AD069F1}" type="parTrans" cxnId="{7340E5E5-3642-408D-8DD0-9A42BAFE819E}">
      <dgm:prSet/>
      <dgm:spPr/>
      <dgm:t>
        <a:bodyPr/>
        <a:lstStyle/>
        <a:p>
          <a:endParaRPr lang="sl-SI"/>
        </a:p>
      </dgm:t>
    </dgm:pt>
    <dgm:pt modelId="{0EB7669F-BD62-4AB8-8033-16362EB95547}" type="sibTrans" cxnId="{7340E5E5-3642-408D-8DD0-9A42BAFE819E}">
      <dgm:prSet/>
      <dgm:spPr/>
      <dgm:t>
        <a:bodyPr/>
        <a:lstStyle/>
        <a:p>
          <a:endParaRPr lang="sl-SI"/>
        </a:p>
      </dgm:t>
    </dgm:pt>
    <dgm:pt modelId="{C4EC38F3-6DD5-4FAA-89EE-7D10BB8CF6A5}">
      <dgm:prSet phldrT="[Text]" custT="1"/>
      <dgm:spPr>
        <a:solidFill>
          <a:srgbClr val="92D050"/>
        </a:solidFill>
      </dgm:spPr>
      <dgm:t>
        <a:bodyPr/>
        <a:lstStyle/>
        <a:p>
          <a:r>
            <a:rPr lang="sl-SI" sz="2000" dirty="0" smtClean="0">
              <a:solidFill>
                <a:srgbClr val="FF0000"/>
              </a:solidFill>
            </a:rPr>
            <a:t>OBJEKTIVNI </a:t>
          </a:r>
          <a:r>
            <a:rPr lang="sl-SI" sz="2000" dirty="0" smtClean="0"/>
            <a:t>(preverljivi podatki): </a:t>
          </a:r>
          <a:r>
            <a:rPr lang="sl-SI" sz="2000" dirty="0" smtClean="0">
              <a:solidFill>
                <a:schemeClr val="tx1"/>
              </a:solidFill>
            </a:rPr>
            <a:t>upravni status, lega, geografske značilnosti, število prebivalcev in njihove dejavnosti, kulturne znamenitosti, prometne povezave, ljudski običaji in navade </a:t>
          </a:r>
          <a:endParaRPr lang="sl-SI" sz="2000" dirty="0">
            <a:solidFill>
              <a:schemeClr val="tx1"/>
            </a:solidFill>
          </a:endParaRPr>
        </a:p>
      </dgm:t>
    </dgm:pt>
    <dgm:pt modelId="{E038B8BA-EB29-44F1-A8DD-9BAD0C5CC0EE}" type="parTrans" cxnId="{5A0DF4D4-C25B-4B8C-A055-FA1AFCAAA0E6}">
      <dgm:prSet/>
      <dgm:spPr/>
      <dgm:t>
        <a:bodyPr/>
        <a:lstStyle/>
        <a:p>
          <a:endParaRPr lang="sl-SI"/>
        </a:p>
      </dgm:t>
    </dgm:pt>
    <dgm:pt modelId="{6B2E9D07-C499-43AE-87A1-AAEC8E158FDD}" type="sibTrans" cxnId="{5A0DF4D4-C25B-4B8C-A055-FA1AFCAAA0E6}">
      <dgm:prSet/>
      <dgm:spPr/>
      <dgm:t>
        <a:bodyPr/>
        <a:lstStyle/>
        <a:p>
          <a:endParaRPr lang="sl-SI"/>
        </a:p>
      </dgm:t>
    </dgm:pt>
    <dgm:pt modelId="{91F574F8-C417-405D-808C-99230179E38C}">
      <dgm:prSet phldrT="[Text]"/>
      <dgm:spPr/>
      <dgm:t>
        <a:bodyPr/>
        <a:lstStyle/>
        <a:p>
          <a:r>
            <a:rPr lang="sl-SI" b="1" dirty="0" smtClean="0">
              <a:solidFill>
                <a:srgbClr val="FF0000"/>
              </a:solidFill>
            </a:rPr>
            <a:t>SUBJEKTIVNI</a:t>
          </a:r>
          <a:r>
            <a:rPr lang="sl-SI" dirty="0" smtClean="0">
              <a:solidFill>
                <a:schemeClr val="tx1"/>
              </a:solidFill>
            </a:rPr>
            <a:t>: predstavitev svojega odnosa do navedenih značilnosti in navad</a:t>
          </a:r>
          <a:endParaRPr lang="sl-SI" dirty="0">
            <a:solidFill>
              <a:srgbClr val="FF0000"/>
            </a:solidFill>
          </a:endParaRPr>
        </a:p>
      </dgm:t>
    </dgm:pt>
    <dgm:pt modelId="{59F997FD-440E-475A-99DE-AC381055DBF4}" type="parTrans" cxnId="{BFDEE313-15A9-4CAB-8CCE-D83EA45455EF}">
      <dgm:prSet/>
      <dgm:spPr/>
      <dgm:t>
        <a:bodyPr/>
        <a:lstStyle/>
        <a:p>
          <a:endParaRPr lang="sl-SI"/>
        </a:p>
      </dgm:t>
    </dgm:pt>
    <dgm:pt modelId="{60667E48-C23B-468E-8B42-91CBA70C6626}" type="sibTrans" cxnId="{BFDEE313-15A9-4CAB-8CCE-D83EA45455EF}">
      <dgm:prSet/>
      <dgm:spPr/>
      <dgm:t>
        <a:bodyPr/>
        <a:lstStyle/>
        <a:p>
          <a:endParaRPr lang="sl-SI"/>
        </a:p>
      </dgm:t>
    </dgm:pt>
    <dgm:pt modelId="{8966A125-C7D4-4A18-AE66-53D189B9082F}">
      <dgm:prSet phldrT="[Text]"/>
      <dgm:spPr>
        <a:solidFill>
          <a:srgbClr val="92D050"/>
        </a:solidFill>
      </dgm:spPr>
      <dgm:t>
        <a:bodyPr/>
        <a:lstStyle/>
        <a:p>
          <a:r>
            <a:rPr lang="sl-SI" dirty="0" smtClean="0">
              <a:solidFill>
                <a:schemeClr val="tx1"/>
              </a:solidFill>
            </a:rPr>
            <a:t>DRUGE ZNAČILNOSTI:  raba </a:t>
          </a:r>
          <a:r>
            <a:rPr lang="sl-SI" b="1" dirty="0" smtClean="0">
              <a:solidFill>
                <a:schemeClr val="tx1"/>
              </a:solidFill>
            </a:rPr>
            <a:t>sedanjika</a:t>
          </a:r>
          <a:r>
            <a:rPr lang="sl-SI" dirty="0" smtClean="0">
              <a:solidFill>
                <a:schemeClr val="tx1"/>
              </a:solidFill>
            </a:rPr>
            <a:t>, raba </a:t>
          </a:r>
          <a:r>
            <a:rPr lang="sl-SI" b="1" dirty="0" smtClean="0">
              <a:solidFill>
                <a:schemeClr val="tx1"/>
              </a:solidFill>
            </a:rPr>
            <a:t>pridevnikov</a:t>
          </a:r>
          <a:r>
            <a:rPr lang="sl-SI" dirty="0" smtClean="0">
              <a:solidFill>
                <a:schemeClr val="tx1"/>
              </a:solidFill>
            </a:rPr>
            <a:t>. </a:t>
          </a:r>
        </a:p>
        <a:p>
          <a:r>
            <a:rPr lang="sl-SI" dirty="0" smtClean="0">
              <a:solidFill>
                <a:schemeClr val="tx1"/>
              </a:solidFill>
            </a:rPr>
            <a:t>Pri SUBJEKTIVNEM čim bolj zanimivo in živahno, pri OBJEKTIVNEM čim bolj natančni.</a:t>
          </a:r>
          <a:endParaRPr lang="sl-SI" dirty="0">
            <a:solidFill>
              <a:schemeClr val="tx1"/>
            </a:solidFill>
          </a:endParaRPr>
        </a:p>
      </dgm:t>
    </dgm:pt>
    <dgm:pt modelId="{9BBC89F5-B124-4E40-ABCF-1B2437BE4E8D}" type="parTrans" cxnId="{F215C522-2EAA-4EDF-8939-F147D725D19C}">
      <dgm:prSet/>
      <dgm:spPr/>
      <dgm:t>
        <a:bodyPr/>
        <a:lstStyle/>
        <a:p>
          <a:endParaRPr lang="sl-SI"/>
        </a:p>
      </dgm:t>
    </dgm:pt>
    <dgm:pt modelId="{4DF8C6D0-CFF7-4A8F-AF83-9D2BEA0FBA97}" type="sibTrans" cxnId="{F215C522-2EAA-4EDF-8939-F147D725D19C}">
      <dgm:prSet/>
      <dgm:spPr/>
      <dgm:t>
        <a:bodyPr/>
        <a:lstStyle/>
        <a:p>
          <a:endParaRPr lang="sl-SI"/>
        </a:p>
      </dgm:t>
    </dgm:pt>
    <dgm:pt modelId="{6463E5DA-D85A-4446-ABBC-835F505145F6}" type="pres">
      <dgm:prSet presAssocID="{8B6B6C37-FDCF-4DFF-8DA9-B1EBC3F2711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B50BDD6-F382-4B39-AB69-24381A26ED26}" type="pres">
      <dgm:prSet presAssocID="{584219D4-B1CA-4572-A22E-88F63B405149}" presName="root1" presStyleCnt="0"/>
      <dgm:spPr/>
    </dgm:pt>
    <dgm:pt modelId="{F53CDDCD-AA7E-4171-8870-117623620065}" type="pres">
      <dgm:prSet presAssocID="{584219D4-B1CA-4572-A22E-88F63B405149}" presName="LevelOneTextNode" presStyleLbl="node0" presStyleIdx="0" presStyleCnt="1" custScaleX="192632" custScaleY="114525" custLinFactX="-95866" custLinFactNeighborX="-100000" custLinFactNeighborY="18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3B73DCD-70E4-4130-BBF4-B4A76D18283E}" type="pres">
      <dgm:prSet presAssocID="{584219D4-B1CA-4572-A22E-88F63B405149}" presName="level2hierChild" presStyleCnt="0"/>
      <dgm:spPr/>
    </dgm:pt>
    <dgm:pt modelId="{2B500C74-5ABA-4C38-BC54-36665FBD182F}" type="pres">
      <dgm:prSet presAssocID="{E038B8BA-EB29-44F1-A8DD-9BAD0C5CC0EE}" presName="conn2-1" presStyleLbl="parChTrans1D2" presStyleIdx="0" presStyleCnt="3"/>
      <dgm:spPr/>
    </dgm:pt>
    <dgm:pt modelId="{18306C8C-9CE1-4C18-A0DE-7A1BC7B63E7F}" type="pres">
      <dgm:prSet presAssocID="{E038B8BA-EB29-44F1-A8DD-9BAD0C5CC0EE}" presName="connTx" presStyleLbl="parChTrans1D2" presStyleIdx="0" presStyleCnt="3"/>
      <dgm:spPr/>
    </dgm:pt>
    <dgm:pt modelId="{CC1B2AD5-3C75-417A-A99C-04BDD675A83B}" type="pres">
      <dgm:prSet presAssocID="{C4EC38F3-6DD5-4FAA-89EE-7D10BB8CF6A5}" presName="root2" presStyleCnt="0"/>
      <dgm:spPr/>
    </dgm:pt>
    <dgm:pt modelId="{38DA88AB-CD5F-43A6-AAE5-DC93DB5873C4}" type="pres">
      <dgm:prSet presAssocID="{C4EC38F3-6DD5-4FAA-89EE-7D10BB8CF6A5}" presName="LevelTwoTextNode" presStyleLbl="node2" presStyleIdx="0" presStyleCnt="3" custScaleX="244257" custScaleY="24945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8921DB6-C1CA-45B3-85F0-83D98A92FAD6}" type="pres">
      <dgm:prSet presAssocID="{C4EC38F3-6DD5-4FAA-89EE-7D10BB8CF6A5}" presName="level3hierChild" presStyleCnt="0"/>
      <dgm:spPr/>
    </dgm:pt>
    <dgm:pt modelId="{96BD32C7-241C-4531-A873-6207F68EE608}" type="pres">
      <dgm:prSet presAssocID="{59F997FD-440E-475A-99DE-AC381055DBF4}" presName="conn2-1" presStyleLbl="parChTrans1D2" presStyleIdx="1" presStyleCnt="3"/>
      <dgm:spPr/>
    </dgm:pt>
    <dgm:pt modelId="{B808C413-3E48-47AD-A9AA-746FD63D02E7}" type="pres">
      <dgm:prSet presAssocID="{59F997FD-440E-475A-99DE-AC381055DBF4}" presName="connTx" presStyleLbl="parChTrans1D2" presStyleIdx="1" presStyleCnt="3"/>
      <dgm:spPr/>
    </dgm:pt>
    <dgm:pt modelId="{E9578391-0AFE-4085-BACE-6B692E613B38}" type="pres">
      <dgm:prSet presAssocID="{91F574F8-C417-405D-808C-99230179E38C}" presName="root2" presStyleCnt="0"/>
      <dgm:spPr/>
    </dgm:pt>
    <dgm:pt modelId="{4C5DE094-6B67-42F3-A4E4-EBCE242EC36E}" type="pres">
      <dgm:prSet presAssocID="{91F574F8-C417-405D-808C-99230179E38C}" presName="LevelTwoTextNode" presStyleLbl="node2" presStyleIdx="1" presStyleCnt="3" custScaleX="228113" custScaleY="137115" custLinFactNeighborX="724" custLinFactNeighborY="-644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009FF82-DB92-4BF1-B07F-EF57D0AE2AA4}" type="pres">
      <dgm:prSet presAssocID="{91F574F8-C417-405D-808C-99230179E38C}" presName="level3hierChild" presStyleCnt="0"/>
      <dgm:spPr/>
    </dgm:pt>
    <dgm:pt modelId="{27B11F33-0B16-425D-8CCA-5EDFF7E23860}" type="pres">
      <dgm:prSet presAssocID="{9BBC89F5-B124-4E40-ABCF-1B2437BE4E8D}" presName="conn2-1" presStyleLbl="parChTrans1D2" presStyleIdx="2" presStyleCnt="3"/>
      <dgm:spPr/>
    </dgm:pt>
    <dgm:pt modelId="{E95C4F6B-D8C9-4007-877C-28735330DD46}" type="pres">
      <dgm:prSet presAssocID="{9BBC89F5-B124-4E40-ABCF-1B2437BE4E8D}" presName="connTx" presStyleLbl="parChTrans1D2" presStyleIdx="2" presStyleCnt="3"/>
      <dgm:spPr/>
    </dgm:pt>
    <dgm:pt modelId="{B628A427-DFF4-479E-823E-956F1D0E7725}" type="pres">
      <dgm:prSet presAssocID="{8966A125-C7D4-4A18-AE66-53D189B9082F}" presName="root2" presStyleCnt="0"/>
      <dgm:spPr/>
    </dgm:pt>
    <dgm:pt modelId="{D32CE259-D682-41A9-9E21-8F03A168539F}" type="pres">
      <dgm:prSet presAssocID="{8966A125-C7D4-4A18-AE66-53D189B9082F}" presName="LevelTwoTextNode" presStyleLbl="node2" presStyleIdx="2" presStyleCnt="3" custScaleX="151633" custScaleY="164984" custLinFactNeighborX="3553" custLinFactNeighborY="-2937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E93FDB8-1865-446C-9124-EECA6A8C473A}" type="pres">
      <dgm:prSet presAssocID="{8966A125-C7D4-4A18-AE66-53D189B9082F}" presName="level3hierChild" presStyleCnt="0"/>
      <dgm:spPr/>
    </dgm:pt>
  </dgm:ptLst>
  <dgm:cxnLst>
    <dgm:cxn modelId="{BFDEE313-15A9-4CAB-8CCE-D83EA45455EF}" srcId="{584219D4-B1CA-4572-A22E-88F63B405149}" destId="{91F574F8-C417-405D-808C-99230179E38C}" srcOrd="1" destOrd="0" parTransId="{59F997FD-440E-475A-99DE-AC381055DBF4}" sibTransId="{60667E48-C23B-468E-8B42-91CBA70C6626}"/>
    <dgm:cxn modelId="{5A0DF4D4-C25B-4B8C-A055-FA1AFCAAA0E6}" srcId="{584219D4-B1CA-4572-A22E-88F63B405149}" destId="{C4EC38F3-6DD5-4FAA-89EE-7D10BB8CF6A5}" srcOrd="0" destOrd="0" parTransId="{E038B8BA-EB29-44F1-A8DD-9BAD0C5CC0EE}" sibTransId="{6B2E9D07-C499-43AE-87A1-AAEC8E158FDD}"/>
    <dgm:cxn modelId="{7F7ABF8D-2841-4688-8656-7907D926E840}" type="presOf" srcId="{59F997FD-440E-475A-99DE-AC381055DBF4}" destId="{96BD32C7-241C-4531-A873-6207F68EE608}" srcOrd="0" destOrd="0" presId="urn:microsoft.com/office/officeart/2008/layout/HorizontalMultiLevelHierarchy"/>
    <dgm:cxn modelId="{AAF680A6-090E-4E70-8CAA-27F8491A86AA}" type="presOf" srcId="{8966A125-C7D4-4A18-AE66-53D189B9082F}" destId="{D32CE259-D682-41A9-9E21-8F03A168539F}" srcOrd="0" destOrd="0" presId="urn:microsoft.com/office/officeart/2008/layout/HorizontalMultiLevelHierarchy"/>
    <dgm:cxn modelId="{7340E5E5-3642-408D-8DD0-9A42BAFE819E}" srcId="{8B6B6C37-FDCF-4DFF-8DA9-B1EBC3F2711F}" destId="{584219D4-B1CA-4572-A22E-88F63B405149}" srcOrd="0" destOrd="0" parTransId="{27C5A384-6227-4ACB-945A-3F7E5AD069F1}" sibTransId="{0EB7669F-BD62-4AB8-8033-16362EB95547}"/>
    <dgm:cxn modelId="{6AE898C0-992B-46A9-A9DA-4D72AE641303}" type="presOf" srcId="{E038B8BA-EB29-44F1-A8DD-9BAD0C5CC0EE}" destId="{18306C8C-9CE1-4C18-A0DE-7A1BC7B63E7F}" srcOrd="1" destOrd="0" presId="urn:microsoft.com/office/officeart/2008/layout/HorizontalMultiLevelHierarchy"/>
    <dgm:cxn modelId="{057A9EBD-A916-4286-9631-36F16D9616DA}" type="presOf" srcId="{9BBC89F5-B124-4E40-ABCF-1B2437BE4E8D}" destId="{E95C4F6B-D8C9-4007-877C-28735330DD46}" srcOrd="1" destOrd="0" presId="urn:microsoft.com/office/officeart/2008/layout/HorizontalMultiLevelHierarchy"/>
    <dgm:cxn modelId="{A815D095-1ED6-4B86-97D2-9B2EF087355D}" type="presOf" srcId="{8B6B6C37-FDCF-4DFF-8DA9-B1EBC3F2711F}" destId="{6463E5DA-D85A-4446-ABBC-835F505145F6}" srcOrd="0" destOrd="0" presId="urn:microsoft.com/office/officeart/2008/layout/HorizontalMultiLevelHierarchy"/>
    <dgm:cxn modelId="{00E208D0-8F32-44E7-91A5-AF64A5EC7840}" type="presOf" srcId="{C4EC38F3-6DD5-4FAA-89EE-7D10BB8CF6A5}" destId="{38DA88AB-CD5F-43A6-AAE5-DC93DB5873C4}" srcOrd="0" destOrd="0" presId="urn:microsoft.com/office/officeart/2008/layout/HorizontalMultiLevelHierarchy"/>
    <dgm:cxn modelId="{0E898F01-E42A-4A62-9685-B081E2349326}" type="presOf" srcId="{584219D4-B1CA-4572-A22E-88F63B405149}" destId="{F53CDDCD-AA7E-4171-8870-117623620065}" srcOrd="0" destOrd="0" presId="urn:microsoft.com/office/officeart/2008/layout/HorizontalMultiLevelHierarchy"/>
    <dgm:cxn modelId="{EB03799B-6BC3-4A5B-818A-AA48B00A7806}" type="presOf" srcId="{9BBC89F5-B124-4E40-ABCF-1B2437BE4E8D}" destId="{27B11F33-0B16-425D-8CCA-5EDFF7E23860}" srcOrd="0" destOrd="0" presId="urn:microsoft.com/office/officeart/2008/layout/HorizontalMultiLevelHierarchy"/>
    <dgm:cxn modelId="{F215C522-2EAA-4EDF-8939-F147D725D19C}" srcId="{584219D4-B1CA-4572-A22E-88F63B405149}" destId="{8966A125-C7D4-4A18-AE66-53D189B9082F}" srcOrd="2" destOrd="0" parTransId="{9BBC89F5-B124-4E40-ABCF-1B2437BE4E8D}" sibTransId="{4DF8C6D0-CFF7-4A8F-AF83-9D2BEA0FBA97}"/>
    <dgm:cxn modelId="{7735D929-FBB5-48A2-8B7D-8CF1976A1647}" type="presOf" srcId="{59F997FD-440E-475A-99DE-AC381055DBF4}" destId="{B808C413-3E48-47AD-A9AA-746FD63D02E7}" srcOrd="1" destOrd="0" presId="urn:microsoft.com/office/officeart/2008/layout/HorizontalMultiLevelHierarchy"/>
    <dgm:cxn modelId="{26094ECB-5E8A-4D80-8B35-93A4667E5814}" type="presOf" srcId="{E038B8BA-EB29-44F1-A8DD-9BAD0C5CC0EE}" destId="{2B500C74-5ABA-4C38-BC54-36665FBD182F}" srcOrd="0" destOrd="0" presId="urn:microsoft.com/office/officeart/2008/layout/HorizontalMultiLevelHierarchy"/>
    <dgm:cxn modelId="{89AF165B-A49B-4FDA-8EE2-0E4BBFE93E0C}" type="presOf" srcId="{91F574F8-C417-405D-808C-99230179E38C}" destId="{4C5DE094-6B67-42F3-A4E4-EBCE242EC36E}" srcOrd="0" destOrd="0" presId="urn:microsoft.com/office/officeart/2008/layout/HorizontalMultiLevelHierarchy"/>
    <dgm:cxn modelId="{4BCA8D7F-DB92-47F1-B137-08319D8E6B8F}" type="presParOf" srcId="{6463E5DA-D85A-4446-ABBC-835F505145F6}" destId="{DB50BDD6-F382-4B39-AB69-24381A26ED26}" srcOrd="0" destOrd="0" presId="urn:microsoft.com/office/officeart/2008/layout/HorizontalMultiLevelHierarchy"/>
    <dgm:cxn modelId="{DE1FB7BB-5FC6-430F-8D3A-D82F271363A0}" type="presParOf" srcId="{DB50BDD6-F382-4B39-AB69-24381A26ED26}" destId="{F53CDDCD-AA7E-4171-8870-117623620065}" srcOrd="0" destOrd="0" presId="urn:microsoft.com/office/officeart/2008/layout/HorizontalMultiLevelHierarchy"/>
    <dgm:cxn modelId="{5158372A-7473-4CF6-B595-D33FC43EAA61}" type="presParOf" srcId="{DB50BDD6-F382-4B39-AB69-24381A26ED26}" destId="{63B73DCD-70E4-4130-BBF4-B4A76D18283E}" srcOrd="1" destOrd="0" presId="urn:microsoft.com/office/officeart/2008/layout/HorizontalMultiLevelHierarchy"/>
    <dgm:cxn modelId="{2AC4C7D9-BA46-4A7F-A3A5-E594C4789644}" type="presParOf" srcId="{63B73DCD-70E4-4130-BBF4-B4A76D18283E}" destId="{2B500C74-5ABA-4C38-BC54-36665FBD182F}" srcOrd="0" destOrd="0" presId="urn:microsoft.com/office/officeart/2008/layout/HorizontalMultiLevelHierarchy"/>
    <dgm:cxn modelId="{C32D22A9-F142-4B61-BED8-34BFDB356FAF}" type="presParOf" srcId="{2B500C74-5ABA-4C38-BC54-36665FBD182F}" destId="{18306C8C-9CE1-4C18-A0DE-7A1BC7B63E7F}" srcOrd="0" destOrd="0" presId="urn:microsoft.com/office/officeart/2008/layout/HorizontalMultiLevelHierarchy"/>
    <dgm:cxn modelId="{AF304B03-2C72-4EA9-8642-9781746F9D79}" type="presParOf" srcId="{63B73DCD-70E4-4130-BBF4-B4A76D18283E}" destId="{CC1B2AD5-3C75-417A-A99C-04BDD675A83B}" srcOrd="1" destOrd="0" presId="urn:microsoft.com/office/officeart/2008/layout/HorizontalMultiLevelHierarchy"/>
    <dgm:cxn modelId="{385BB74B-B036-475D-B48F-785B4B456D52}" type="presParOf" srcId="{CC1B2AD5-3C75-417A-A99C-04BDD675A83B}" destId="{38DA88AB-CD5F-43A6-AAE5-DC93DB5873C4}" srcOrd="0" destOrd="0" presId="urn:microsoft.com/office/officeart/2008/layout/HorizontalMultiLevelHierarchy"/>
    <dgm:cxn modelId="{A9B188B5-E10D-487C-86BF-F8EA271E2C88}" type="presParOf" srcId="{CC1B2AD5-3C75-417A-A99C-04BDD675A83B}" destId="{F8921DB6-C1CA-45B3-85F0-83D98A92FAD6}" srcOrd="1" destOrd="0" presId="urn:microsoft.com/office/officeart/2008/layout/HorizontalMultiLevelHierarchy"/>
    <dgm:cxn modelId="{4B2774CD-265F-466F-9AD1-FC00D869047B}" type="presParOf" srcId="{63B73DCD-70E4-4130-BBF4-B4A76D18283E}" destId="{96BD32C7-241C-4531-A873-6207F68EE608}" srcOrd="2" destOrd="0" presId="urn:microsoft.com/office/officeart/2008/layout/HorizontalMultiLevelHierarchy"/>
    <dgm:cxn modelId="{0E8531F9-4761-476B-B51B-33D2462AB9A9}" type="presParOf" srcId="{96BD32C7-241C-4531-A873-6207F68EE608}" destId="{B808C413-3E48-47AD-A9AA-746FD63D02E7}" srcOrd="0" destOrd="0" presId="urn:microsoft.com/office/officeart/2008/layout/HorizontalMultiLevelHierarchy"/>
    <dgm:cxn modelId="{A00B5AC2-658C-4E37-9C15-D8E8D0BB926B}" type="presParOf" srcId="{63B73DCD-70E4-4130-BBF4-B4A76D18283E}" destId="{E9578391-0AFE-4085-BACE-6B692E613B38}" srcOrd="3" destOrd="0" presId="urn:microsoft.com/office/officeart/2008/layout/HorizontalMultiLevelHierarchy"/>
    <dgm:cxn modelId="{29A16E34-57CA-418F-89D0-8BB7DF445EFE}" type="presParOf" srcId="{E9578391-0AFE-4085-BACE-6B692E613B38}" destId="{4C5DE094-6B67-42F3-A4E4-EBCE242EC36E}" srcOrd="0" destOrd="0" presId="urn:microsoft.com/office/officeart/2008/layout/HorizontalMultiLevelHierarchy"/>
    <dgm:cxn modelId="{E87EC93B-E769-4F40-8E12-0E4D029C3966}" type="presParOf" srcId="{E9578391-0AFE-4085-BACE-6B692E613B38}" destId="{6009FF82-DB92-4BF1-B07F-EF57D0AE2AA4}" srcOrd="1" destOrd="0" presId="urn:microsoft.com/office/officeart/2008/layout/HorizontalMultiLevelHierarchy"/>
    <dgm:cxn modelId="{7B79A6C9-1575-4DF4-BA6B-2383A41E6468}" type="presParOf" srcId="{63B73DCD-70E4-4130-BBF4-B4A76D18283E}" destId="{27B11F33-0B16-425D-8CCA-5EDFF7E23860}" srcOrd="4" destOrd="0" presId="urn:microsoft.com/office/officeart/2008/layout/HorizontalMultiLevelHierarchy"/>
    <dgm:cxn modelId="{37AA6540-9940-429E-90A7-EECD22897961}" type="presParOf" srcId="{27B11F33-0B16-425D-8CCA-5EDFF7E23860}" destId="{E95C4F6B-D8C9-4007-877C-28735330DD46}" srcOrd="0" destOrd="0" presId="urn:microsoft.com/office/officeart/2008/layout/HorizontalMultiLevelHierarchy"/>
    <dgm:cxn modelId="{1175C2F7-1B70-4EA9-A7AC-36B9E1F5C113}" type="presParOf" srcId="{63B73DCD-70E4-4130-BBF4-B4A76D18283E}" destId="{B628A427-DFF4-479E-823E-956F1D0E7725}" srcOrd="5" destOrd="0" presId="urn:microsoft.com/office/officeart/2008/layout/HorizontalMultiLevelHierarchy"/>
    <dgm:cxn modelId="{676A364C-DD31-4485-9C26-816A305B6759}" type="presParOf" srcId="{B628A427-DFF4-479E-823E-956F1D0E7725}" destId="{D32CE259-D682-41A9-9E21-8F03A168539F}" srcOrd="0" destOrd="0" presId="urn:microsoft.com/office/officeart/2008/layout/HorizontalMultiLevelHierarchy"/>
    <dgm:cxn modelId="{AD75F13A-0A10-4349-A4A0-B7B7CE9AD1F3}" type="presParOf" srcId="{B628A427-DFF4-479E-823E-956F1D0E7725}" destId="{6E93FDB8-1865-446C-9124-EECA6A8C473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11F33-0B16-425D-8CCA-5EDFF7E23860}">
      <dsp:nvSpPr>
        <dsp:cNvPr id="0" name=""/>
        <dsp:cNvSpPr/>
      </dsp:nvSpPr>
      <dsp:spPr>
        <a:xfrm>
          <a:off x="1444795" y="2265514"/>
          <a:ext cx="721343" cy="1414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0671" y="0"/>
              </a:lnTo>
              <a:lnTo>
                <a:pt x="360671" y="1414338"/>
              </a:lnTo>
              <a:lnTo>
                <a:pt x="721343" y="14143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1765775" y="2932992"/>
        <a:ext cx="79383" cy="79383"/>
      </dsp:txXfrm>
    </dsp:sp>
    <dsp:sp modelId="{96BD32C7-241C-4531-A873-6207F68EE608}">
      <dsp:nvSpPr>
        <dsp:cNvPr id="0" name=""/>
        <dsp:cNvSpPr/>
      </dsp:nvSpPr>
      <dsp:spPr>
        <a:xfrm>
          <a:off x="1444795" y="2265514"/>
          <a:ext cx="651747" cy="265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5873" y="0"/>
              </a:lnTo>
              <a:lnTo>
                <a:pt x="325873" y="265905"/>
              </a:lnTo>
              <a:lnTo>
                <a:pt x="651747" y="2659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1753071" y="2380870"/>
        <a:ext cx="35195" cy="35195"/>
      </dsp:txXfrm>
    </dsp:sp>
    <dsp:sp modelId="{2B500C74-5ABA-4C38-BC54-36665FBD182F}">
      <dsp:nvSpPr>
        <dsp:cNvPr id="0" name=""/>
        <dsp:cNvSpPr/>
      </dsp:nvSpPr>
      <dsp:spPr>
        <a:xfrm>
          <a:off x="1444795" y="942559"/>
          <a:ext cx="633936" cy="1322955"/>
        </a:xfrm>
        <a:custGeom>
          <a:avLst/>
          <a:gdLst/>
          <a:ahLst/>
          <a:cxnLst/>
          <a:rect l="0" t="0" r="0" b="0"/>
          <a:pathLst>
            <a:path>
              <a:moveTo>
                <a:pt x="0" y="1322955"/>
              </a:moveTo>
              <a:lnTo>
                <a:pt x="316968" y="1322955"/>
              </a:lnTo>
              <a:lnTo>
                <a:pt x="316968" y="0"/>
              </a:lnTo>
              <a:lnTo>
                <a:pt x="63393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1725088" y="1567362"/>
        <a:ext cx="73349" cy="73349"/>
      </dsp:txXfrm>
    </dsp:sp>
    <dsp:sp modelId="{F53CDDCD-AA7E-4171-8870-117623620065}">
      <dsp:nvSpPr>
        <dsp:cNvPr id="0" name=""/>
        <dsp:cNvSpPr/>
      </dsp:nvSpPr>
      <dsp:spPr>
        <a:xfrm rot="16200000">
          <a:off x="-1538050" y="1543117"/>
          <a:ext cx="4520896" cy="14447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6300" kern="1200" dirty="0" smtClean="0">
              <a:solidFill>
                <a:schemeClr val="accent3">
                  <a:lumMod val="50000"/>
                </a:schemeClr>
              </a:solidFill>
            </a:rPr>
            <a:t>OPIS</a:t>
          </a:r>
          <a:r>
            <a:rPr lang="sl-SI" sz="6300" kern="1200" dirty="0" smtClean="0"/>
            <a:t> </a:t>
          </a:r>
          <a:endParaRPr lang="sl-SI" sz="6300" kern="1200" dirty="0"/>
        </a:p>
      </dsp:txBody>
      <dsp:txXfrm>
        <a:off x="-1538050" y="1543117"/>
        <a:ext cx="4520896" cy="1444795"/>
      </dsp:txXfrm>
    </dsp:sp>
    <dsp:sp modelId="{38DA88AB-CD5F-43A6-AAE5-DC93DB5873C4}">
      <dsp:nvSpPr>
        <dsp:cNvPr id="0" name=""/>
        <dsp:cNvSpPr/>
      </dsp:nvSpPr>
      <dsp:spPr>
        <a:xfrm>
          <a:off x="2078731" y="7082"/>
          <a:ext cx="6008951" cy="1870953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FF0000"/>
              </a:solidFill>
            </a:rPr>
            <a:t>OBJEKTIVNI </a:t>
          </a:r>
          <a:r>
            <a:rPr lang="sl-SI" sz="2000" kern="1200" dirty="0" smtClean="0"/>
            <a:t>(preverljivi podatki): </a:t>
          </a:r>
          <a:r>
            <a:rPr lang="sl-SI" sz="2000" kern="1200" dirty="0" smtClean="0">
              <a:solidFill>
                <a:schemeClr val="tx1"/>
              </a:solidFill>
            </a:rPr>
            <a:t>upravni status, lega, geografske značilnosti, število prebivalcev in njihove dejavnosti, kulturne znamenitosti, prometne povezave, ljudski običaji in navade </a:t>
          </a:r>
          <a:endParaRPr lang="sl-SI" sz="2000" kern="1200" dirty="0">
            <a:solidFill>
              <a:schemeClr val="tx1"/>
            </a:solidFill>
          </a:endParaRPr>
        </a:p>
      </dsp:txBody>
      <dsp:txXfrm>
        <a:off x="2078731" y="7082"/>
        <a:ext cx="6008951" cy="1870953"/>
      </dsp:txXfrm>
    </dsp:sp>
    <dsp:sp modelId="{4C5DE094-6B67-42F3-A4E4-EBCE242EC36E}">
      <dsp:nvSpPr>
        <dsp:cNvPr id="0" name=""/>
        <dsp:cNvSpPr/>
      </dsp:nvSpPr>
      <dsp:spPr>
        <a:xfrm>
          <a:off x="2096542" y="2017219"/>
          <a:ext cx="5611793" cy="1028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b="1" kern="1200" dirty="0" smtClean="0">
              <a:solidFill>
                <a:srgbClr val="FF0000"/>
              </a:solidFill>
            </a:rPr>
            <a:t>SUBJEKTIVNI</a:t>
          </a:r>
          <a:r>
            <a:rPr lang="sl-SI" sz="1500" kern="1200" dirty="0" smtClean="0">
              <a:solidFill>
                <a:schemeClr val="tx1"/>
              </a:solidFill>
            </a:rPr>
            <a:t>: predstavitev svojega odnosa do navedenih značilnosti in navad</a:t>
          </a:r>
          <a:endParaRPr lang="sl-SI" sz="1500" kern="1200" dirty="0">
            <a:solidFill>
              <a:srgbClr val="FF0000"/>
            </a:solidFill>
          </a:endParaRPr>
        </a:p>
      </dsp:txBody>
      <dsp:txXfrm>
        <a:off x="2096542" y="2017219"/>
        <a:ext cx="5611793" cy="1028401"/>
      </dsp:txXfrm>
    </dsp:sp>
    <dsp:sp modelId="{D32CE259-D682-41A9-9E21-8F03A168539F}">
      <dsp:nvSpPr>
        <dsp:cNvPr id="0" name=""/>
        <dsp:cNvSpPr/>
      </dsp:nvSpPr>
      <dsp:spPr>
        <a:xfrm>
          <a:off x="2166138" y="3061139"/>
          <a:ext cx="3730314" cy="123742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 dirty="0" smtClean="0">
              <a:solidFill>
                <a:schemeClr val="tx1"/>
              </a:solidFill>
            </a:rPr>
            <a:t>DRUGE ZNAČILNOSTI:  raba </a:t>
          </a:r>
          <a:r>
            <a:rPr lang="sl-SI" sz="1500" b="1" kern="1200" dirty="0" smtClean="0">
              <a:solidFill>
                <a:schemeClr val="tx1"/>
              </a:solidFill>
            </a:rPr>
            <a:t>sedanjika</a:t>
          </a:r>
          <a:r>
            <a:rPr lang="sl-SI" sz="1500" kern="1200" dirty="0" smtClean="0">
              <a:solidFill>
                <a:schemeClr val="tx1"/>
              </a:solidFill>
            </a:rPr>
            <a:t>, raba </a:t>
          </a:r>
          <a:r>
            <a:rPr lang="sl-SI" sz="1500" b="1" kern="1200" dirty="0" smtClean="0">
              <a:solidFill>
                <a:schemeClr val="tx1"/>
              </a:solidFill>
            </a:rPr>
            <a:t>pridevnikov</a:t>
          </a:r>
          <a:r>
            <a:rPr lang="sl-SI" sz="1500" kern="1200" dirty="0" smtClean="0">
              <a:solidFill>
                <a:schemeClr val="tx1"/>
              </a:solidFill>
            </a:rPr>
            <a:t>.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 dirty="0" smtClean="0">
              <a:solidFill>
                <a:schemeClr val="tx1"/>
              </a:solidFill>
            </a:rPr>
            <a:t>Pri SUBJEKTIVNEM čim bolj zanimivo in živahno, pri OBJEKTIVNEM čim bolj natančni.</a:t>
          </a:r>
          <a:endParaRPr lang="sl-SI" sz="1500" kern="1200" dirty="0">
            <a:solidFill>
              <a:schemeClr val="tx1"/>
            </a:solidFill>
          </a:endParaRPr>
        </a:p>
      </dsp:txBody>
      <dsp:txXfrm>
        <a:off x="2166138" y="3061139"/>
        <a:ext cx="3730314" cy="1237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2666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993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528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728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9522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278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543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881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957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86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2869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2C1C7-8016-4E15-B471-CB4A86179A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90528-4D83-4C4A-A02A-B284ED6F6C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440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sl-SI" dirty="0" smtClean="0"/>
              <a:t>PREDSTAVITEV KRAJA ALI DRŽAVE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Predstavite v kraja ali države vključuje:</a:t>
            </a:r>
          </a:p>
          <a:p>
            <a:pPr marL="0" indent="0">
              <a:buNone/>
            </a:pPr>
            <a:endParaRPr lang="sl-SI" dirty="0" smtClean="0"/>
          </a:p>
          <a:p>
            <a:pPr>
              <a:buFontTx/>
              <a:buChar char="-"/>
            </a:pPr>
            <a:r>
              <a:rPr lang="sl-SI" dirty="0" smtClean="0"/>
              <a:t>LEGO</a:t>
            </a:r>
          </a:p>
          <a:p>
            <a:pPr>
              <a:buFontTx/>
              <a:buChar char="-"/>
            </a:pPr>
            <a:r>
              <a:rPr lang="sl-SI" dirty="0" smtClean="0"/>
              <a:t>ZNAČILNOSTI</a:t>
            </a:r>
          </a:p>
          <a:p>
            <a:pPr>
              <a:buFontTx/>
              <a:buChar char="-"/>
            </a:pPr>
            <a:r>
              <a:rPr lang="sl-SI" dirty="0" smtClean="0"/>
              <a:t>ZGODOVINO</a:t>
            </a:r>
          </a:p>
          <a:p>
            <a:pPr>
              <a:buFontTx/>
              <a:buChar char="-"/>
            </a:pPr>
            <a:r>
              <a:rPr lang="sl-SI" sz="2400" dirty="0" smtClean="0"/>
              <a:t>MNENJA IN DOŽIVETJA (če gre za </a:t>
            </a:r>
          </a:p>
          <a:p>
            <a:pPr marL="0" indent="0">
              <a:buNone/>
            </a:pPr>
            <a:r>
              <a:rPr lang="sl-SI" sz="2400" dirty="0" smtClean="0"/>
              <a:t>subjektivno predstavitev) </a:t>
            </a:r>
            <a:endParaRPr lang="sl-SI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900" y="3140968"/>
            <a:ext cx="3228975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257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l-SI" sz="3600" dirty="0" smtClean="0"/>
              <a:t>Predstavitev  vsebuje </a:t>
            </a:r>
            <a:r>
              <a:rPr lang="sl-SI" sz="3600" b="1" dirty="0" smtClean="0"/>
              <a:t>opis in pripoved </a:t>
            </a:r>
            <a:r>
              <a:rPr lang="sl-SI" sz="3600" dirty="0" smtClean="0"/>
              <a:t>o kraju/državi.</a:t>
            </a:r>
            <a:endParaRPr lang="sl-SI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0656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9508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sl-SI" b="1" dirty="0" smtClean="0"/>
              <a:t>PRIPOVED</a:t>
            </a:r>
            <a:r>
              <a:rPr lang="sl-SI" dirty="0" smtClean="0"/>
              <a:t> </a:t>
            </a:r>
            <a:r>
              <a:rPr lang="sl-SI" sz="3600" dirty="0" smtClean="0"/>
              <a:t>(</a:t>
            </a:r>
            <a:r>
              <a:rPr lang="sl-SI" sz="3100" dirty="0" smtClean="0"/>
              <a:t>ki je del predstavitve kraja/države)</a:t>
            </a:r>
            <a:endParaRPr lang="sl-SI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raba glagolov  v </a:t>
            </a:r>
            <a:r>
              <a:rPr lang="sl-SI" b="1" dirty="0" smtClean="0"/>
              <a:t>pretekliku</a:t>
            </a:r>
          </a:p>
          <a:p>
            <a:r>
              <a:rPr lang="sl-SI" dirty="0" smtClean="0"/>
              <a:t>v urejenem </a:t>
            </a:r>
            <a:r>
              <a:rPr lang="sl-SI" b="1" dirty="0" smtClean="0"/>
              <a:t>časovnem zaporedju </a:t>
            </a:r>
            <a:r>
              <a:rPr lang="sl-SI" dirty="0" smtClean="0"/>
              <a:t>so navedeni pomembni dogodki in ljudje, povezani s krajem, npr: ustanovitev ali prva omemba kraja, pomembni vladarji, obdobje razcveta, vojne in krizni dogodki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/>
              <a:t>p</a:t>
            </a:r>
            <a:r>
              <a:rPr lang="sl-SI" dirty="0" smtClean="0"/>
              <a:t>ripoved je lahko </a:t>
            </a:r>
            <a:r>
              <a:rPr lang="sl-SI" b="1" dirty="0" smtClean="0"/>
              <a:t>subjektivna </a:t>
            </a:r>
            <a:r>
              <a:rPr lang="sl-SI" dirty="0" smtClean="0"/>
              <a:t>ali </a:t>
            </a:r>
            <a:r>
              <a:rPr lang="sl-SI" b="1" dirty="0" smtClean="0"/>
              <a:t>objektivna </a:t>
            </a:r>
          </a:p>
        </p:txBody>
      </p:sp>
    </p:spTree>
    <p:extLst>
      <p:ext uri="{BB962C8B-B14F-4D97-AF65-F5344CB8AC3E}">
        <p14:creationId xmlns:p14="http://schemas.microsoft.com/office/powerpoint/2010/main" val="2587170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7030A0"/>
                </a:solidFill>
              </a:rPr>
              <a:t>SUBJEKTIVNA </a:t>
            </a:r>
            <a:r>
              <a:rPr lang="sl-SI" dirty="0" smtClean="0"/>
              <a:t>PREDSTAVITEV KRAJA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85000" lnSpcReduction="20000"/>
          </a:bodyPr>
          <a:lstStyle/>
          <a:p>
            <a:r>
              <a:rPr lang="sl-SI" sz="2800" dirty="0" smtClean="0"/>
              <a:t>v ospredju je, kar je zanimivo, privlačno, posebno, četudi ni najbolj značilno za ta kraj</a:t>
            </a:r>
          </a:p>
          <a:p>
            <a:pPr marL="0" indent="0">
              <a:buNone/>
            </a:pPr>
            <a:endParaRPr lang="sl-SI" sz="2800" dirty="0" smtClean="0"/>
          </a:p>
          <a:p>
            <a:r>
              <a:rPr lang="sl-SI" sz="2800" dirty="0"/>
              <a:t>v</a:t>
            </a:r>
            <a:r>
              <a:rPr lang="sl-SI" sz="2800" dirty="0" smtClean="0"/>
              <a:t>eliko je vrednostnih pridevnikov  </a:t>
            </a:r>
            <a:r>
              <a:rPr lang="sl-SI" sz="2200" dirty="0" smtClean="0"/>
              <a:t>(npr. očarljivo,  dolgočasno), </a:t>
            </a:r>
            <a:r>
              <a:rPr lang="sl-SI" sz="2800" dirty="0" smtClean="0"/>
              <a:t>poosebitev, metafor, prvoosebnih glagolov </a:t>
            </a:r>
          </a:p>
          <a:p>
            <a:pPr marL="0" indent="0">
              <a:buNone/>
            </a:pPr>
            <a:endParaRPr lang="sl-SI" sz="2200" dirty="0" smtClean="0"/>
          </a:p>
          <a:p>
            <a:r>
              <a:rPr lang="sl-SI" sz="2800" dirty="0"/>
              <a:t>p</a:t>
            </a:r>
            <a:r>
              <a:rPr lang="sl-SI" sz="2800" dirty="0" smtClean="0"/>
              <a:t>redstavitev lastnih mnenj in občutkov </a:t>
            </a:r>
            <a:r>
              <a:rPr lang="sl-SI" sz="2600" dirty="0" smtClean="0"/>
              <a:t>(npr. me vznemiri)</a:t>
            </a:r>
          </a:p>
          <a:p>
            <a:r>
              <a:rPr lang="sl-SI" sz="2800" dirty="0"/>
              <a:t>t</a:t>
            </a:r>
            <a:r>
              <a:rPr lang="sl-SI" sz="2800" dirty="0" smtClean="0"/>
              <a:t>vorec želi vplivati na naslovnikovo mnenje, ga pritegniti</a:t>
            </a:r>
          </a:p>
          <a:p>
            <a:pPr marL="0" indent="0">
              <a:buNone/>
            </a:pPr>
            <a:endParaRPr lang="sl-SI" sz="2800" dirty="0" smtClean="0"/>
          </a:p>
          <a:p>
            <a:r>
              <a:rPr lang="sl-SI" sz="2800" dirty="0"/>
              <a:t>g</a:t>
            </a:r>
            <a:r>
              <a:rPr lang="sl-SI" sz="2800" dirty="0" smtClean="0"/>
              <a:t>ovorjeno ali zapisano </a:t>
            </a:r>
          </a:p>
          <a:p>
            <a:pPr marL="0" indent="0">
              <a:buNone/>
            </a:pPr>
            <a:r>
              <a:rPr lang="sl-SI" sz="2800" dirty="0" smtClean="0"/>
              <a:t>besedilo</a:t>
            </a:r>
          </a:p>
          <a:p>
            <a:endParaRPr lang="sl-SI" sz="2800" dirty="0" smtClean="0"/>
          </a:p>
          <a:p>
            <a:r>
              <a:rPr lang="sl-SI" sz="2800" dirty="0"/>
              <a:t>z</a:t>
            </a:r>
            <a:r>
              <a:rPr lang="sl-SI" sz="2800" dirty="0" smtClean="0"/>
              <a:t>načilno za revije, oglase,</a:t>
            </a:r>
          </a:p>
          <a:p>
            <a:pPr marL="0" indent="0">
              <a:buNone/>
            </a:pPr>
            <a:r>
              <a:rPr lang="sl-SI" sz="2400" dirty="0"/>
              <a:t>t</a:t>
            </a:r>
            <a:r>
              <a:rPr lang="sl-SI" sz="2400" dirty="0" smtClean="0"/>
              <a:t>uristične vodiče, TV- oddaje</a:t>
            </a:r>
          </a:p>
          <a:p>
            <a:pPr marL="0" indent="0">
              <a:buNone/>
            </a:pPr>
            <a:endParaRPr lang="sl-SI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113" y="4149080"/>
            <a:ext cx="4165079" cy="2227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9373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sl-SI" dirty="0" smtClean="0"/>
              <a:t>OBJEKTIVNA PREDSTAVITEV KRAJA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</a:t>
            </a:r>
            <a:r>
              <a:rPr lang="sl-SI" dirty="0" smtClean="0"/>
              <a:t>načilna za leksikone, enciklopedije, učbenike</a:t>
            </a:r>
          </a:p>
          <a:p>
            <a:r>
              <a:rPr lang="sl-SI" dirty="0" smtClean="0"/>
              <a:t>je zapisano besedilo</a:t>
            </a:r>
          </a:p>
          <a:p>
            <a:r>
              <a:rPr lang="sl-SI" dirty="0" smtClean="0"/>
              <a:t>je objektivni opis kraja</a:t>
            </a:r>
          </a:p>
          <a:p>
            <a:r>
              <a:rPr lang="sl-SI" dirty="0"/>
              <a:t>p</a:t>
            </a:r>
            <a:r>
              <a:rPr lang="sl-SI" dirty="0" smtClean="0"/>
              <a:t>oročanje o zgodovini kraja</a:t>
            </a:r>
          </a:p>
          <a:p>
            <a:r>
              <a:rPr lang="sl-SI" dirty="0"/>
              <a:t>v</a:t>
            </a:r>
            <a:r>
              <a:rPr lang="sl-SI" dirty="0" smtClean="0"/>
              <a:t>ključuje številčne, statistične podatke</a:t>
            </a:r>
          </a:p>
          <a:p>
            <a:pPr marL="0" indent="0">
              <a:buNone/>
            </a:pPr>
            <a:r>
              <a:rPr lang="sl-SI" sz="2800" dirty="0" smtClean="0"/>
              <a:t>Preberi si primer:</a:t>
            </a:r>
          </a:p>
          <a:p>
            <a:pPr marL="0" indent="0">
              <a:buNone/>
            </a:pPr>
            <a:r>
              <a:rPr lang="sl-SI" sz="2800" dirty="0" smtClean="0"/>
              <a:t>https://sl.wikipedia.org/wiki/Bovec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645002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253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PREDSTAVITEV KRAJA ALI DRŽAVE</vt:lpstr>
      <vt:lpstr>Predstavitev  vsebuje opis in pripoved o kraju/državi.</vt:lpstr>
      <vt:lpstr>PRIPOVED (ki je del predstavitve kraja/države)</vt:lpstr>
      <vt:lpstr>SUBJEKTIVNA PREDSTAVITEV KRAJA</vt:lpstr>
      <vt:lpstr>OBJEKTIVNA PREDSTAVITEV KRAJA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PREDSTAVITEV KRAJA ALI DRŽAVE</dc:title>
  <dc:creator>PC</dc:creator>
  <cp:lastModifiedBy>PC</cp:lastModifiedBy>
  <cp:revision>7</cp:revision>
  <dcterms:created xsi:type="dcterms:W3CDTF">2020-03-25T18:48:13Z</dcterms:created>
  <dcterms:modified xsi:type="dcterms:W3CDTF">2020-03-25T20:01:11Z</dcterms:modified>
</cp:coreProperties>
</file>