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7A697-84B1-4BC4-BE57-0CA74BAE3D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3204D0E-E2C0-4C63-BF88-B0B763E4BD67}">
      <dgm:prSet/>
      <dgm:spPr/>
      <dgm:t>
        <a:bodyPr/>
        <a:lstStyle/>
        <a:p>
          <a:r>
            <a:rPr lang="sl-SI"/>
            <a:t>nastajanje in izumiranje vrst je naraven proces, ki poteka neprestano</a:t>
          </a:r>
          <a:endParaRPr lang="en-US"/>
        </a:p>
      </dgm:t>
    </dgm:pt>
    <dgm:pt modelId="{80A3DBBD-A01F-46DA-B039-C94582AA512F}" type="parTrans" cxnId="{4D63D58B-ABCF-44D7-8DF0-5FC9CCE8671E}">
      <dgm:prSet/>
      <dgm:spPr/>
      <dgm:t>
        <a:bodyPr/>
        <a:lstStyle/>
        <a:p>
          <a:endParaRPr lang="en-US"/>
        </a:p>
      </dgm:t>
    </dgm:pt>
    <dgm:pt modelId="{91511755-DBF7-499E-AC07-9D374A7D504C}" type="sibTrans" cxnId="{4D63D58B-ABCF-44D7-8DF0-5FC9CCE8671E}">
      <dgm:prSet/>
      <dgm:spPr/>
      <dgm:t>
        <a:bodyPr/>
        <a:lstStyle/>
        <a:p>
          <a:endParaRPr lang="en-US"/>
        </a:p>
      </dgm:t>
    </dgm:pt>
    <dgm:pt modelId="{475B26A2-ED77-4AB7-A001-95A8FD42EDB3}">
      <dgm:prSet/>
      <dgm:spPr/>
      <dgm:t>
        <a:bodyPr/>
        <a:lstStyle/>
        <a:p>
          <a:r>
            <a:rPr lang="sl-SI" b="1"/>
            <a:t>vrsta izumre, ko propade zadnji osebek</a:t>
          </a:r>
          <a:endParaRPr lang="en-US"/>
        </a:p>
      </dgm:t>
    </dgm:pt>
    <dgm:pt modelId="{693C46F3-275A-467D-9C8B-C0D008CEF6C0}" type="parTrans" cxnId="{0845AF69-B5B3-47CF-BAD7-66F27B4D9F89}">
      <dgm:prSet/>
      <dgm:spPr/>
      <dgm:t>
        <a:bodyPr/>
        <a:lstStyle/>
        <a:p>
          <a:endParaRPr lang="en-US"/>
        </a:p>
      </dgm:t>
    </dgm:pt>
    <dgm:pt modelId="{03F355D0-2E01-49E5-BC11-CF2DAE516F66}" type="sibTrans" cxnId="{0845AF69-B5B3-47CF-BAD7-66F27B4D9F89}">
      <dgm:prSet/>
      <dgm:spPr/>
      <dgm:t>
        <a:bodyPr/>
        <a:lstStyle/>
        <a:p>
          <a:endParaRPr lang="en-US"/>
        </a:p>
      </dgm:t>
    </dgm:pt>
    <dgm:pt modelId="{E8BCC6E4-95F7-4D63-84DD-E4B1FF9259A3}">
      <dgm:prSet/>
      <dgm:spPr/>
      <dgm:t>
        <a:bodyPr/>
        <a:lstStyle/>
        <a:p>
          <a:r>
            <a:rPr lang="sl-SI"/>
            <a:t>izumiranje je del evolucijske usode vsake vrste in se dogaja od nastanka življenja na Zemlji</a:t>
          </a:r>
          <a:endParaRPr lang="en-US"/>
        </a:p>
      </dgm:t>
    </dgm:pt>
    <dgm:pt modelId="{368B6D28-A7A6-4A60-A5B6-99E048D1B2D6}" type="parTrans" cxnId="{260F167E-2852-4F71-9E9E-ED636C476F93}">
      <dgm:prSet/>
      <dgm:spPr/>
      <dgm:t>
        <a:bodyPr/>
        <a:lstStyle/>
        <a:p>
          <a:endParaRPr lang="en-US"/>
        </a:p>
      </dgm:t>
    </dgm:pt>
    <dgm:pt modelId="{F9695726-1D83-4B4E-8547-9193F61E36BC}" type="sibTrans" cxnId="{260F167E-2852-4F71-9E9E-ED636C476F93}">
      <dgm:prSet/>
      <dgm:spPr/>
      <dgm:t>
        <a:bodyPr/>
        <a:lstStyle/>
        <a:p>
          <a:endParaRPr lang="en-US"/>
        </a:p>
      </dgm:t>
    </dgm:pt>
    <dgm:pt modelId="{3F228235-D3A8-4E1C-B99A-6CBBF4855526}" type="pres">
      <dgm:prSet presAssocID="{7A77A697-84B1-4BC4-BE57-0CA74BAE3DBC}" presName="linear" presStyleCnt="0">
        <dgm:presLayoutVars>
          <dgm:animLvl val="lvl"/>
          <dgm:resizeHandles val="exact"/>
        </dgm:presLayoutVars>
      </dgm:prSet>
      <dgm:spPr/>
    </dgm:pt>
    <dgm:pt modelId="{90FFC6E6-12EB-4EA4-84EB-51AF28172FB2}" type="pres">
      <dgm:prSet presAssocID="{B3204D0E-E2C0-4C63-BF88-B0B763E4BD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813C56-7C64-4B48-90B7-0659EC59F0B2}" type="pres">
      <dgm:prSet presAssocID="{91511755-DBF7-499E-AC07-9D374A7D504C}" presName="spacer" presStyleCnt="0"/>
      <dgm:spPr/>
    </dgm:pt>
    <dgm:pt modelId="{6A6BDE5E-0AC1-4BD9-9384-F38C45841090}" type="pres">
      <dgm:prSet presAssocID="{475B26A2-ED77-4AB7-A001-95A8FD42ED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5E2C1F-0785-4E57-8BA5-468DAC0B1B3F}" type="pres">
      <dgm:prSet presAssocID="{03F355D0-2E01-49E5-BC11-CF2DAE516F66}" presName="spacer" presStyleCnt="0"/>
      <dgm:spPr/>
    </dgm:pt>
    <dgm:pt modelId="{1072741E-AE85-4CF2-B087-C20BEDFE1E2F}" type="pres">
      <dgm:prSet presAssocID="{E8BCC6E4-95F7-4D63-84DD-E4B1FF9259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0F6D3A-EEB2-4059-B4E4-A7D8166457E6}" type="presOf" srcId="{E8BCC6E4-95F7-4D63-84DD-E4B1FF9259A3}" destId="{1072741E-AE85-4CF2-B087-C20BEDFE1E2F}" srcOrd="0" destOrd="0" presId="urn:microsoft.com/office/officeart/2005/8/layout/vList2"/>
    <dgm:cxn modelId="{0845AF69-B5B3-47CF-BAD7-66F27B4D9F89}" srcId="{7A77A697-84B1-4BC4-BE57-0CA74BAE3DBC}" destId="{475B26A2-ED77-4AB7-A001-95A8FD42EDB3}" srcOrd="1" destOrd="0" parTransId="{693C46F3-275A-467D-9C8B-C0D008CEF6C0}" sibTransId="{03F355D0-2E01-49E5-BC11-CF2DAE516F66}"/>
    <dgm:cxn modelId="{C68E767A-5C73-4CCE-8A9B-B6393520873E}" type="presOf" srcId="{475B26A2-ED77-4AB7-A001-95A8FD42EDB3}" destId="{6A6BDE5E-0AC1-4BD9-9384-F38C45841090}" srcOrd="0" destOrd="0" presId="urn:microsoft.com/office/officeart/2005/8/layout/vList2"/>
    <dgm:cxn modelId="{260F167E-2852-4F71-9E9E-ED636C476F93}" srcId="{7A77A697-84B1-4BC4-BE57-0CA74BAE3DBC}" destId="{E8BCC6E4-95F7-4D63-84DD-E4B1FF9259A3}" srcOrd="2" destOrd="0" parTransId="{368B6D28-A7A6-4A60-A5B6-99E048D1B2D6}" sibTransId="{F9695726-1D83-4B4E-8547-9193F61E36BC}"/>
    <dgm:cxn modelId="{4D63D58B-ABCF-44D7-8DF0-5FC9CCE8671E}" srcId="{7A77A697-84B1-4BC4-BE57-0CA74BAE3DBC}" destId="{B3204D0E-E2C0-4C63-BF88-B0B763E4BD67}" srcOrd="0" destOrd="0" parTransId="{80A3DBBD-A01F-46DA-B039-C94582AA512F}" sibTransId="{91511755-DBF7-499E-AC07-9D374A7D504C}"/>
    <dgm:cxn modelId="{8B15BD8C-00D6-4F0B-8D5F-C68FE6A0D0D6}" type="presOf" srcId="{B3204D0E-E2C0-4C63-BF88-B0B763E4BD67}" destId="{90FFC6E6-12EB-4EA4-84EB-51AF28172FB2}" srcOrd="0" destOrd="0" presId="urn:microsoft.com/office/officeart/2005/8/layout/vList2"/>
    <dgm:cxn modelId="{817E9FA3-536F-403A-B894-08857B3EBDE3}" type="presOf" srcId="{7A77A697-84B1-4BC4-BE57-0CA74BAE3DBC}" destId="{3F228235-D3A8-4E1C-B99A-6CBBF4855526}" srcOrd="0" destOrd="0" presId="urn:microsoft.com/office/officeart/2005/8/layout/vList2"/>
    <dgm:cxn modelId="{6CF22848-53AA-4B6B-A5DD-8FC9DD15E8E9}" type="presParOf" srcId="{3F228235-D3A8-4E1C-B99A-6CBBF4855526}" destId="{90FFC6E6-12EB-4EA4-84EB-51AF28172FB2}" srcOrd="0" destOrd="0" presId="urn:microsoft.com/office/officeart/2005/8/layout/vList2"/>
    <dgm:cxn modelId="{8AF4DBAF-57A4-415F-8CFE-9EBDEAB9012F}" type="presParOf" srcId="{3F228235-D3A8-4E1C-B99A-6CBBF4855526}" destId="{9B813C56-7C64-4B48-90B7-0659EC59F0B2}" srcOrd="1" destOrd="0" presId="urn:microsoft.com/office/officeart/2005/8/layout/vList2"/>
    <dgm:cxn modelId="{98EA6563-8411-4044-9BF5-E16CD14D98FF}" type="presParOf" srcId="{3F228235-D3A8-4E1C-B99A-6CBBF4855526}" destId="{6A6BDE5E-0AC1-4BD9-9384-F38C45841090}" srcOrd="2" destOrd="0" presId="urn:microsoft.com/office/officeart/2005/8/layout/vList2"/>
    <dgm:cxn modelId="{4314DBA3-0CEC-45C7-B677-6DFC755F7CBC}" type="presParOf" srcId="{3F228235-D3A8-4E1C-B99A-6CBBF4855526}" destId="{9B5E2C1F-0785-4E57-8BA5-468DAC0B1B3F}" srcOrd="3" destOrd="0" presId="urn:microsoft.com/office/officeart/2005/8/layout/vList2"/>
    <dgm:cxn modelId="{C3E0EBF2-33F9-439B-A7BD-97F6987B1A5B}" type="presParOf" srcId="{3F228235-D3A8-4E1C-B99A-6CBBF4855526}" destId="{1072741E-AE85-4CF2-B087-C20BEDFE1E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48CC4-B60B-46B1-9007-A905C99F2232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0ACB50-00E9-48B2-B528-927DFA5335CA}">
      <dgm:prSet/>
      <dgm:spPr/>
      <dgm:t>
        <a:bodyPr/>
        <a:lstStyle/>
        <a:p>
          <a:r>
            <a:rPr lang="sl-SI" b="1" dirty="0"/>
            <a:t>V preteklosti so na izumiranje vplivale globalne katastrofe, ki so povzročile izumrtje večjih skupin organizmov.</a:t>
          </a:r>
          <a:endParaRPr lang="en-US" dirty="0"/>
        </a:p>
      </dgm:t>
    </dgm:pt>
    <dgm:pt modelId="{97CE140F-BD7A-4431-B753-CE91B64F425F}" type="parTrans" cxnId="{BE06452C-CCF8-43C4-B269-34E9DF58E1FF}">
      <dgm:prSet/>
      <dgm:spPr/>
      <dgm:t>
        <a:bodyPr/>
        <a:lstStyle/>
        <a:p>
          <a:endParaRPr lang="en-US"/>
        </a:p>
      </dgm:t>
    </dgm:pt>
    <dgm:pt modelId="{4B5B474C-8FB9-43C8-8706-CAFC63890120}" type="sibTrans" cxnId="{BE06452C-CCF8-43C4-B269-34E9DF58E1FF}">
      <dgm:prSet/>
      <dgm:spPr/>
      <dgm:t>
        <a:bodyPr/>
        <a:lstStyle/>
        <a:p>
          <a:endParaRPr lang="en-US"/>
        </a:p>
      </dgm:t>
    </dgm:pt>
    <dgm:pt modelId="{3B5335AC-EF64-4255-BDDD-5FCC7E1E94B0}">
      <dgm:prSet/>
      <dgm:spPr/>
      <dgm:t>
        <a:bodyPr/>
        <a:lstStyle/>
        <a:p>
          <a:r>
            <a:rPr lang="sl-SI" dirty="0"/>
            <a:t>Največje izumrtje v zgodovini zemlje se je zgodilo pred 250 milijoni let (prehod iz perma v trias)</a:t>
          </a:r>
          <a:endParaRPr lang="en-US" dirty="0"/>
        </a:p>
      </dgm:t>
    </dgm:pt>
    <dgm:pt modelId="{8A56A3CC-BDFC-46C4-AD57-13A4E2866EB8}" type="parTrans" cxnId="{ABED5721-9F09-4E72-9F11-23FFEF28A7E6}">
      <dgm:prSet/>
      <dgm:spPr/>
      <dgm:t>
        <a:bodyPr/>
        <a:lstStyle/>
        <a:p>
          <a:endParaRPr lang="en-US"/>
        </a:p>
      </dgm:t>
    </dgm:pt>
    <dgm:pt modelId="{D38E36D8-AFA8-4D1F-855C-FD0A52E32E47}" type="sibTrans" cxnId="{ABED5721-9F09-4E72-9F11-23FFEF28A7E6}">
      <dgm:prSet/>
      <dgm:spPr/>
      <dgm:t>
        <a:bodyPr/>
        <a:lstStyle/>
        <a:p>
          <a:endParaRPr lang="en-US"/>
        </a:p>
      </dgm:t>
    </dgm:pt>
    <dgm:pt modelId="{11B26DEA-240C-4952-A442-0CF073AE4C81}">
      <dgm:prSet/>
      <dgm:spPr/>
      <dgm:t>
        <a:bodyPr/>
        <a:lstStyle/>
        <a:p>
          <a:r>
            <a:rPr lang="sl-SI" dirty="0"/>
            <a:t>izginilo naj bi 54 % kopenskih vrst in 96 % vseh morskih vrst iz plitvega obalnega pasu: orjaški morski škorpijoni, iglokožci, mehkužci… skoraj povsem so izginili tudi gozdovi</a:t>
          </a:r>
          <a:endParaRPr lang="en-US" dirty="0"/>
        </a:p>
      </dgm:t>
    </dgm:pt>
    <dgm:pt modelId="{C1903FFF-FAD4-4215-9C3B-A9701285564F}" type="parTrans" cxnId="{6A9F90AD-A85D-4647-86E2-B06E6B1FCAFF}">
      <dgm:prSet/>
      <dgm:spPr/>
      <dgm:t>
        <a:bodyPr/>
        <a:lstStyle/>
        <a:p>
          <a:endParaRPr lang="en-US"/>
        </a:p>
      </dgm:t>
    </dgm:pt>
    <dgm:pt modelId="{E0B33D3D-2535-408C-9574-55C5207CF47A}" type="sibTrans" cxnId="{6A9F90AD-A85D-4647-86E2-B06E6B1FCAFF}">
      <dgm:prSet/>
      <dgm:spPr/>
      <dgm:t>
        <a:bodyPr/>
        <a:lstStyle/>
        <a:p>
          <a:endParaRPr lang="en-US"/>
        </a:p>
      </dgm:t>
    </dgm:pt>
    <dgm:pt modelId="{555EEC26-1193-4407-8692-DFFEC65FBF8A}" type="pres">
      <dgm:prSet presAssocID="{37A48CC4-B60B-46B1-9007-A905C99F2232}" presName="diagram" presStyleCnt="0">
        <dgm:presLayoutVars>
          <dgm:dir/>
          <dgm:resizeHandles val="exact"/>
        </dgm:presLayoutVars>
      </dgm:prSet>
      <dgm:spPr/>
    </dgm:pt>
    <dgm:pt modelId="{786AF8FF-430A-4868-9666-BE16AB2FBF0E}" type="pres">
      <dgm:prSet presAssocID="{CD0ACB50-00E9-48B2-B528-927DFA5335CA}" presName="node" presStyleLbl="node1" presStyleIdx="0" presStyleCnt="3" custScaleY="141897">
        <dgm:presLayoutVars>
          <dgm:bulletEnabled val="1"/>
        </dgm:presLayoutVars>
      </dgm:prSet>
      <dgm:spPr/>
    </dgm:pt>
    <dgm:pt modelId="{97FC68AE-9DC1-4E9B-8639-2A2BE311FFEC}" type="pres">
      <dgm:prSet presAssocID="{4B5B474C-8FB9-43C8-8706-CAFC63890120}" presName="sibTrans" presStyleLbl="sibTrans2D1" presStyleIdx="0" presStyleCnt="2"/>
      <dgm:spPr/>
    </dgm:pt>
    <dgm:pt modelId="{DA8E11B3-1E78-4F34-B363-873E1B4244EE}" type="pres">
      <dgm:prSet presAssocID="{4B5B474C-8FB9-43C8-8706-CAFC63890120}" presName="connectorText" presStyleLbl="sibTrans2D1" presStyleIdx="0" presStyleCnt="2"/>
      <dgm:spPr/>
    </dgm:pt>
    <dgm:pt modelId="{16FAAF94-E094-4B98-B98C-A67DC8E8768C}" type="pres">
      <dgm:prSet presAssocID="{3B5335AC-EF64-4255-BDDD-5FCC7E1E94B0}" presName="node" presStyleLbl="node1" presStyleIdx="1" presStyleCnt="3" custScaleY="162551">
        <dgm:presLayoutVars>
          <dgm:bulletEnabled val="1"/>
        </dgm:presLayoutVars>
      </dgm:prSet>
      <dgm:spPr/>
    </dgm:pt>
    <dgm:pt modelId="{C4A5804F-25AF-4915-A004-B15683881426}" type="pres">
      <dgm:prSet presAssocID="{D38E36D8-AFA8-4D1F-855C-FD0A52E32E47}" presName="sibTrans" presStyleLbl="sibTrans2D1" presStyleIdx="1" presStyleCnt="2"/>
      <dgm:spPr/>
    </dgm:pt>
    <dgm:pt modelId="{D0B6F1D4-C475-4CE8-A6C8-9B73357963E1}" type="pres">
      <dgm:prSet presAssocID="{D38E36D8-AFA8-4D1F-855C-FD0A52E32E47}" presName="connectorText" presStyleLbl="sibTrans2D1" presStyleIdx="1" presStyleCnt="2"/>
      <dgm:spPr/>
    </dgm:pt>
    <dgm:pt modelId="{5A00D867-74DC-455E-957D-E8279F3E47AA}" type="pres">
      <dgm:prSet presAssocID="{11B26DEA-240C-4952-A442-0CF073AE4C81}" presName="node" presStyleLbl="node1" presStyleIdx="2" presStyleCnt="3" custScaleX="215865">
        <dgm:presLayoutVars>
          <dgm:bulletEnabled val="1"/>
        </dgm:presLayoutVars>
      </dgm:prSet>
      <dgm:spPr/>
    </dgm:pt>
  </dgm:ptLst>
  <dgm:cxnLst>
    <dgm:cxn modelId="{C07F5A0F-FCBC-49A3-858D-F4B7D3903807}" type="presOf" srcId="{CD0ACB50-00E9-48B2-B528-927DFA5335CA}" destId="{786AF8FF-430A-4868-9666-BE16AB2FBF0E}" srcOrd="0" destOrd="0" presId="urn:microsoft.com/office/officeart/2005/8/layout/process5"/>
    <dgm:cxn modelId="{ABED5721-9F09-4E72-9F11-23FFEF28A7E6}" srcId="{37A48CC4-B60B-46B1-9007-A905C99F2232}" destId="{3B5335AC-EF64-4255-BDDD-5FCC7E1E94B0}" srcOrd="1" destOrd="0" parTransId="{8A56A3CC-BDFC-46C4-AD57-13A4E2866EB8}" sibTransId="{D38E36D8-AFA8-4D1F-855C-FD0A52E32E47}"/>
    <dgm:cxn modelId="{BE06452C-CCF8-43C4-B269-34E9DF58E1FF}" srcId="{37A48CC4-B60B-46B1-9007-A905C99F2232}" destId="{CD0ACB50-00E9-48B2-B528-927DFA5335CA}" srcOrd="0" destOrd="0" parTransId="{97CE140F-BD7A-4431-B753-CE91B64F425F}" sibTransId="{4B5B474C-8FB9-43C8-8706-CAFC63890120}"/>
    <dgm:cxn modelId="{01829966-ED4D-4229-9CC8-888858D65277}" type="presOf" srcId="{D38E36D8-AFA8-4D1F-855C-FD0A52E32E47}" destId="{D0B6F1D4-C475-4CE8-A6C8-9B73357963E1}" srcOrd="1" destOrd="0" presId="urn:microsoft.com/office/officeart/2005/8/layout/process5"/>
    <dgm:cxn modelId="{66202376-80CA-4671-ACDE-4CA583677BA8}" type="presOf" srcId="{4B5B474C-8FB9-43C8-8706-CAFC63890120}" destId="{DA8E11B3-1E78-4F34-B363-873E1B4244EE}" srcOrd="1" destOrd="0" presId="urn:microsoft.com/office/officeart/2005/8/layout/process5"/>
    <dgm:cxn modelId="{6028EF97-862A-49F2-89FB-87308A292B50}" type="presOf" srcId="{D38E36D8-AFA8-4D1F-855C-FD0A52E32E47}" destId="{C4A5804F-25AF-4915-A004-B15683881426}" srcOrd="0" destOrd="0" presId="urn:microsoft.com/office/officeart/2005/8/layout/process5"/>
    <dgm:cxn modelId="{6A9F90AD-A85D-4647-86E2-B06E6B1FCAFF}" srcId="{37A48CC4-B60B-46B1-9007-A905C99F2232}" destId="{11B26DEA-240C-4952-A442-0CF073AE4C81}" srcOrd="2" destOrd="0" parTransId="{C1903FFF-FAD4-4215-9C3B-A9701285564F}" sibTransId="{E0B33D3D-2535-408C-9574-55C5207CF47A}"/>
    <dgm:cxn modelId="{1DA672BF-EF6C-4EA2-8F43-AE54624418BD}" type="presOf" srcId="{3B5335AC-EF64-4255-BDDD-5FCC7E1E94B0}" destId="{16FAAF94-E094-4B98-B98C-A67DC8E8768C}" srcOrd="0" destOrd="0" presId="urn:microsoft.com/office/officeart/2005/8/layout/process5"/>
    <dgm:cxn modelId="{95D093C0-6A38-422C-B55D-B7516A586DF0}" type="presOf" srcId="{4B5B474C-8FB9-43C8-8706-CAFC63890120}" destId="{97FC68AE-9DC1-4E9B-8639-2A2BE311FFEC}" srcOrd="0" destOrd="0" presId="urn:microsoft.com/office/officeart/2005/8/layout/process5"/>
    <dgm:cxn modelId="{493146D0-18DD-4D57-9CCB-355592C80FFF}" type="presOf" srcId="{37A48CC4-B60B-46B1-9007-A905C99F2232}" destId="{555EEC26-1193-4407-8692-DFFEC65FBF8A}" srcOrd="0" destOrd="0" presId="urn:microsoft.com/office/officeart/2005/8/layout/process5"/>
    <dgm:cxn modelId="{1042B5EF-0789-49C1-972E-F5EC1B74F040}" type="presOf" srcId="{11B26DEA-240C-4952-A442-0CF073AE4C81}" destId="{5A00D867-74DC-455E-957D-E8279F3E47AA}" srcOrd="0" destOrd="0" presId="urn:microsoft.com/office/officeart/2005/8/layout/process5"/>
    <dgm:cxn modelId="{B20DEBB9-2943-4396-A407-4AA377A62175}" type="presParOf" srcId="{555EEC26-1193-4407-8692-DFFEC65FBF8A}" destId="{786AF8FF-430A-4868-9666-BE16AB2FBF0E}" srcOrd="0" destOrd="0" presId="urn:microsoft.com/office/officeart/2005/8/layout/process5"/>
    <dgm:cxn modelId="{CC95437B-D28E-4E19-B926-3A3D5CC8E19B}" type="presParOf" srcId="{555EEC26-1193-4407-8692-DFFEC65FBF8A}" destId="{97FC68AE-9DC1-4E9B-8639-2A2BE311FFEC}" srcOrd="1" destOrd="0" presId="urn:microsoft.com/office/officeart/2005/8/layout/process5"/>
    <dgm:cxn modelId="{D87A8E99-09EC-4EA8-9B9E-75440CC9A9C5}" type="presParOf" srcId="{97FC68AE-9DC1-4E9B-8639-2A2BE311FFEC}" destId="{DA8E11B3-1E78-4F34-B363-873E1B4244EE}" srcOrd="0" destOrd="0" presId="urn:microsoft.com/office/officeart/2005/8/layout/process5"/>
    <dgm:cxn modelId="{CD33FFD6-CFB6-4AF8-BE80-478118D3C617}" type="presParOf" srcId="{555EEC26-1193-4407-8692-DFFEC65FBF8A}" destId="{16FAAF94-E094-4B98-B98C-A67DC8E8768C}" srcOrd="2" destOrd="0" presId="urn:microsoft.com/office/officeart/2005/8/layout/process5"/>
    <dgm:cxn modelId="{39C0DA32-D9C6-45A9-8B89-864EA66EB15E}" type="presParOf" srcId="{555EEC26-1193-4407-8692-DFFEC65FBF8A}" destId="{C4A5804F-25AF-4915-A004-B15683881426}" srcOrd="3" destOrd="0" presId="urn:microsoft.com/office/officeart/2005/8/layout/process5"/>
    <dgm:cxn modelId="{406C5D0E-AE34-4FEF-BE10-01112CC0B3A4}" type="presParOf" srcId="{C4A5804F-25AF-4915-A004-B15683881426}" destId="{D0B6F1D4-C475-4CE8-A6C8-9B73357963E1}" srcOrd="0" destOrd="0" presId="urn:microsoft.com/office/officeart/2005/8/layout/process5"/>
    <dgm:cxn modelId="{2EF720B3-CB33-47BB-B63E-2BA0610C32F6}" type="presParOf" srcId="{555EEC26-1193-4407-8692-DFFEC65FBF8A}" destId="{5A00D867-74DC-455E-957D-E8279F3E47A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73595-824A-4F08-AF14-F831131448F6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8DEED5-2D28-44D1-BC62-37217C20C28B}">
      <dgm:prSet custT="1"/>
      <dgm:spPr/>
      <dgm:t>
        <a:bodyPr/>
        <a:lstStyle/>
        <a:p>
          <a:r>
            <a:rPr lang="sl-SI" sz="2400" dirty="0"/>
            <a:t>v današnjem času so številne vrste razdrobljene na majhne populacije (le nekaj osebkov)</a:t>
          </a:r>
        </a:p>
      </dgm:t>
    </dgm:pt>
    <dgm:pt modelId="{4CE682D8-2A22-4EE9-B901-E9589B280C4B}" type="parTrans" cxnId="{F30E8F3E-C6EF-4DA4-80A7-FBFEA53CA8FA}">
      <dgm:prSet/>
      <dgm:spPr/>
      <dgm:t>
        <a:bodyPr/>
        <a:lstStyle/>
        <a:p>
          <a:endParaRPr lang="en-US"/>
        </a:p>
      </dgm:t>
    </dgm:pt>
    <dgm:pt modelId="{DE2358DC-6861-49DC-B4AC-C44AF568FEAF}" type="sibTrans" cxnId="{F30E8F3E-C6EF-4DA4-80A7-FBFEA53CA8FA}">
      <dgm:prSet/>
      <dgm:spPr/>
      <dgm:t>
        <a:bodyPr/>
        <a:lstStyle/>
        <a:p>
          <a:endParaRPr lang="en-US"/>
        </a:p>
      </dgm:t>
    </dgm:pt>
    <dgm:pt modelId="{00B4AD5D-8B89-447D-8C3A-4F93682A7B27}">
      <dgm:prSet custT="1"/>
      <dgm:spPr/>
      <dgm:t>
        <a:bodyPr/>
        <a:lstStyle/>
        <a:p>
          <a:r>
            <a:rPr lang="sl-SI" sz="2400" dirty="0"/>
            <a:t>vzrok je človekovo poseganje v okolje</a:t>
          </a:r>
          <a:endParaRPr lang="en-US" sz="2400" dirty="0"/>
        </a:p>
      </dgm:t>
    </dgm:pt>
    <dgm:pt modelId="{6660A5A9-3BD8-437A-B63E-4CCC65977A24}" type="parTrans" cxnId="{F4ED867B-E5CF-4EFE-B618-30EAB7AA2E88}">
      <dgm:prSet/>
      <dgm:spPr/>
      <dgm:t>
        <a:bodyPr/>
        <a:lstStyle/>
        <a:p>
          <a:endParaRPr lang="en-US"/>
        </a:p>
      </dgm:t>
    </dgm:pt>
    <dgm:pt modelId="{35955D4A-28E7-4EB2-BB0F-B8B3C2A3D153}" type="sibTrans" cxnId="{F4ED867B-E5CF-4EFE-B618-30EAB7AA2E88}">
      <dgm:prSet/>
      <dgm:spPr/>
      <dgm:t>
        <a:bodyPr/>
        <a:lstStyle/>
        <a:p>
          <a:endParaRPr lang="en-US"/>
        </a:p>
      </dgm:t>
    </dgm:pt>
    <dgm:pt modelId="{CD6613D1-E0E5-4D70-ADB4-07566B0B4A37}">
      <dgm:prSet custT="1"/>
      <dgm:spPr/>
      <dgm:t>
        <a:bodyPr/>
        <a:lstStyle/>
        <a:p>
          <a:r>
            <a:rPr lang="sl-SI" sz="2400" dirty="0"/>
            <a:t>obstoj takšnih populacij je ogrožen, ker pride do izgube genetske pestrosti (pomembna za prilagajanje spremembam v okolju)</a:t>
          </a:r>
          <a:endParaRPr lang="en-US" sz="2400" dirty="0"/>
        </a:p>
      </dgm:t>
    </dgm:pt>
    <dgm:pt modelId="{D67CA709-D83F-47BD-9F9B-CF3A83BE8371}" type="parTrans" cxnId="{CDC1C375-ABFF-416E-88FA-112826B78937}">
      <dgm:prSet/>
      <dgm:spPr/>
      <dgm:t>
        <a:bodyPr/>
        <a:lstStyle/>
        <a:p>
          <a:endParaRPr lang="en-US"/>
        </a:p>
      </dgm:t>
    </dgm:pt>
    <dgm:pt modelId="{64322269-F632-4712-BF9D-DA063B19540F}" type="sibTrans" cxnId="{CDC1C375-ABFF-416E-88FA-112826B78937}">
      <dgm:prSet/>
      <dgm:spPr/>
      <dgm:t>
        <a:bodyPr/>
        <a:lstStyle/>
        <a:p>
          <a:endParaRPr lang="en-US"/>
        </a:p>
      </dgm:t>
    </dgm:pt>
    <dgm:pt modelId="{18F17D2B-B4E2-49B1-8614-C33E08023C3E}">
      <dgm:prSet custT="1"/>
      <dgm:spPr/>
      <dgm:t>
        <a:bodyPr/>
        <a:lstStyle/>
        <a:p>
          <a:r>
            <a:rPr lang="sl-SI" sz="2400" b="1" dirty="0"/>
            <a:t>majhne populacije so izpostavljene številnim boleznim, zmanjšani plodnosti, parjenju v sorodstvu in imajo slabše možnosti za preživetje</a:t>
          </a:r>
          <a:endParaRPr lang="en-US" sz="2400" dirty="0"/>
        </a:p>
      </dgm:t>
    </dgm:pt>
    <dgm:pt modelId="{B328A001-CBC0-49F5-8064-E3D036AB84F9}" type="parTrans" cxnId="{4848864A-60F9-49E1-8979-7EF120D44603}">
      <dgm:prSet/>
      <dgm:spPr/>
      <dgm:t>
        <a:bodyPr/>
        <a:lstStyle/>
        <a:p>
          <a:endParaRPr lang="en-US"/>
        </a:p>
      </dgm:t>
    </dgm:pt>
    <dgm:pt modelId="{0C4FC1F9-6314-4F4A-8743-BD087FB6D966}" type="sibTrans" cxnId="{4848864A-60F9-49E1-8979-7EF120D44603}">
      <dgm:prSet/>
      <dgm:spPr/>
      <dgm:t>
        <a:bodyPr/>
        <a:lstStyle/>
        <a:p>
          <a:endParaRPr lang="en-US"/>
        </a:p>
      </dgm:t>
    </dgm:pt>
    <dgm:pt modelId="{DB2D7FB6-D586-41A2-B150-1DC211F3814E}" type="pres">
      <dgm:prSet presAssocID="{B2A73595-824A-4F08-AF14-F831131448F6}" presName="Name0" presStyleCnt="0">
        <dgm:presLayoutVars>
          <dgm:dir/>
          <dgm:resizeHandles val="exact"/>
        </dgm:presLayoutVars>
      </dgm:prSet>
      <dgm:spPr/>
    </dgm:pt>
    <dgm:pt modelId="{A87D99A5-34E0-419A-B7BE-57E574380B18}" type="pres">
      <dgm:prSet presAssocID="{488DEED5-2D28-44D1-BC62-37217C20C28B}" presName="node" presStyleLbl="node1" presStyleIdx="0" presStyleCnt="4" custScaleY="324641">
        <dgm:presLayoutVars>
          <dgm:bulletEnabled val="1"/>
        </dgm:presLayoutVars>
      </dgm:prSet>
      <dgm:spPr/>
    </dgm:pt>
    <dgm:pt modelId="{0594367F-27F4-4A49-9019-4493FC27441F}" type="pres">
      <dgm:prSet presAssocID="{DE2358DC-6861-49DC-B4AC-C44AF568FEAF}" presName="sibTrans" presStyleLbl="sibTrans1D1" presStyleIdx="0" presStyleCnt="3"/>
      <dgm:spPr/>
    </dgm:pt>
    <dgm:pt modelId="{FE83DC8D-B7E2-4CAC-AF38-809CA3D47B36}" type="pres">
      <dgm:prSet presAssocID="{DE2358DC-6861-49DC-B4AC-C44AF568FEAF}" presName="connectorText" presStyleLbl="sibTrans1D1" presStyleIdx="0" presStyleCnt="3"/>
      <dgm:spPr/>
    </dgm:pt>
    <dgm:pt modelId="{48AC584C-CA70-497D-945B-908B60ADE8D5}" type="pres">
      <dgm:prSet presAssocID="{00B4AD5D-8B89-447D-8C3A-4F93682A7B27}" presName="node" presStyleLbl="node1" presStyleIdx="1" presStyleCnt="4" custScaleY="235184">
        <dgm:presLayoutVars>
          <dgm:bulletEnabled val="1"/>
        </dgm:presLayoutVars>
      </dgm:prSet>
      <dgm:spPr/>
    </dgm:pt>
    <dgm:pt modelId="{B852E439-0122-4AFA-8ADB-C936E35D2AF8}" type="pres">
      <dgm:prSet presAssocID="{35955D4A-28E7-4EB2-BB0F-B8B3C2A3D153}" presName="sibTrans" presStyleLbl="sibTrans1D1" presStyleIdx="1" presStyleCnt="3"/>
      <dgm:spPr/>
    </dgm:pt>
    <dgm:pt modelId="{D5292DAA-40E4-4136-BFF3-6BD15629122B}" type="pres">
      <dgm:prSet presAssocID="{35955D4A-28E7-4EB2-BB0F-B8B3C2A3D153}" presName="connectorText" presStyleLbl="sibTrans1D1" presStyleIdx="1" presStyleCnt="3"/>
      <dgm:spPr/>
    </dgm:pt>
    <dgm:pt modelId="{FAD99049-90E2-4EE2-8966-15CA0068284A}" type="pres">
      <dgm:prSet presAssocID="{CD6613D1-E0E5-4D70-ADB4-07566B0B4A37}" presName="node" presStyleLbl="node1" presStyleIdx="2" presStyleCnt="4" custScaleY="323897">
        <dgm:presLayoutVars>
          <dgm:bulletEnabled val="1"/>
        </dgm:presLayoutVars>
      </dgm:prSet>
      <dgm:spPr/>
    </dgm:pt>
    <dgm:pt modelId="{DC22A3C9-FC82-4416-81A0-36FFEBC738CD}" type="pres">
      <dgm:prSet presAssocID="{64322269-F632-4712-BF9D-DA063B19540F}" presName="sibTrans" presStyleLbl="sibTrans1D1" presStyleIdx="2" presStyleCnt="3"/>
      <dgm:spPr/>
    </dgm:pt>
    <dgm:pt modelId="{CB05A5E5-4C84-427C-80B1-026BF6D177EB}" type="pres">
      <dgm:prSet presAssocID="{64322269-F632-4712-BF9D-DA063B19540F}" presName="connectorText" presStyleLbl="sibTrans1D1" presStyleIdx="2" presStyleCnt="3"/>
      <dgm:spPr/>
    </dgm:pt>
    <dgm:pt modelId="{118F0C89-F0A8-401A-AC7A-4FB33CDF5476}" type="pres">
      <dgm:prSet presAssocID="{18F17D2B-B4E2-49B1-8614-C33E08023C3E}" presName="node" presStyleLbl="node1" presStyleIdx="3" presStyleCnt="4" custScaleY="324269">
        <dgm:presLayoutVars>
          <dgm:bulletEnabled val="1"/>
        </dgm:presLayoutVars>
      </dgm:prSet>
      <dgm:spPr/>
    </dgm:pt>
  </dgm:ptLst>
  <dgm:cxnLst>
    <dgm:cxn modelId="{AD73CC00-DF94-485A-A77A-CF9F1B97F33B}" type="presOf" srcId="{35955D4A-28E7-4EB2-BB0F-B8B3C2A3D153}" destId="{D5292DAA-40E4-4136-BFF3-6BD15629122B}" srcOrd="1" destOrd="0" presId="urn:microsoft.com/office/officeart/2016/7/layout/RepeatingBendingProcessNew"/>
    <dgm:cxn modelId="{386AA005-B907-4CD6-84A5-4AF0F3AD5DA6}" type="presOf" srcId="{00B4AD5D-8B89-447D-8C3A-4F93682A7B27}" destId="{48AC584C-CA70-497D-945B-908B60ADE8D5}" srcOrd="0" destOrd="0" presId="urn:microsoft.com/office/officeart/2016/7/layout/RepeatingBendingProcessNew"/>
    <dgm:cxn modelId="{5B265E06-4D5D-4500-9F11-53B6A0F8C418}" type="presOf" srcId="{64322269-F632-4712-BF9D-DA063B19540F}" destId="{CB05A5E5-4C84-427C-80B1-026BF6D177EB}" srcOrd="1" destOrd="0" presId="urn:microsoft.com/office/officeart/2016/7/layout/RepeatingBendingProcessNew"/>
    <dgm:cxn modelId="{F30E8F3E-C6EF-4DA4-80A7-FBFEA53CA8FA}" srcId="{B2A73595-824A-4F08-AF14-F831131448F6}" destId="{488DEED5-2D28-44D1-BC62-37217C20C28B}" srcOrd="0" destOrd="0" parTransId="{4CE682D8-2A22-4EE9-B901-E9589B280C4B}" sibTransId="{DE2358DC-6861-49DC-B4AC-C44AF568FEAF}"/>
    <dgm:cxn modelId="{2C41FE42-6141-45A1-88D3-75F7CB582C0E}" type="presOf" srcId="{B2A73595-824A-4F08-AF14-F831131448F6}" destId="{DB2D7FB6-D586-41A2-B150-1DC211F3814E}" srcOrd="0" destOrd="0" presId="urn:microsoft.com/office/officeart/2016/7/layout/RepeatingBendingProcessNew"/>
    <dgm:cxn modelId="{E5930665-250E-46A4-A2E4-8CABE7DC9A34}" type="presOf" srcId="{DE2358DC-6861-49DC-B4AC-C44AF568FEAF}" destId="{FE83DC8D-B7E2-4CAC-AF38-809CA3D47B36}" srcOrd="1" destOrd="0" presId="urn:microsoft.com/office/officeart/2016/7/layout/RepeatingBendingProcessNew"/>
    <dgm:cxn modelId="{7D419765-D76A-4010-9F7E-D3643FC5287C}" type="presOf" srcId="{DE2358DC-6861-49DC-B4AC-C44AF568FEAF}" destId="{0594367F-27F4-4A49-9019-4493FC27441F}" srcOrd="0" destOrd="0" presId="urn:microsoft.com/office/officeart/2016/7/layout/RepeatingBendingProcessNew"/>
    <dgm:cxn modelId="{4848864A-60F9-49E1-8979-7EF120D44603}" srcId="{B2A73595-824A-4F08-AF14-F831131448F6}" destId="{18F17D2B-B4E2-49B1-8614-C33E08023C3E}" srcOrd="3" destOrd="0" parTransId="{B328A001-CBC0-49F5-8064-E3D036AB84F9}" sibTransId="{0C4FC1F9-6314-4F4A-8743-BD087FB6D966}"/>
    <dgm:cxn modelId="{A054ED6C-DA92-425E-9DB3-21E17A1B25A1}" type="presOf" srcId="{CD6613D1-E0E5-4D70-ADB4-07566B0B4A37}" destId="{FAD99049-90E2-4EE2-8966-15CA0068284A}" srcOrd="0" destOrd="0" presId="urn:microsoft.com/office/officeart/2016/7/layout/RepeatingBendingProcessNew"/>
    <dgm:cxn modelId="{299AFD50-D7F0-4728-96BC-769FBB206A37}" type="presOf" srcId="{18F17D2B-B4E2-49B1-8614-C33E08023C3E}" destId="{118F0C89-F0A8-401A-AC7A-4FB33CDF5476}" srcOrd="0" destOrd="0" presId="urn:microsoft.com/office/officeart/2016/7/layout/RepeatingBendingProcessNew"/>
    <dgm:cxn modelId="{177A2752-BC40-4044-ADD1-3E6DC1E2B27C}" type="presOf" srcId="{35955D4A-28E7-4EB2-BB0F-B8B3C2A3D153}" destId="{B852E439-0122-4AFA-8ADB-C936E35D2AF8}" srcOrd="0" destOrd="0" presId="urn:microsoft.com/office/officeart/2016/7/layout/RepeatingBendingProcessNew"/>
    <dgm:cxn modelId="{CDC1C375-ABFF-416E-88FA-112826B78937}" srcId="{B2A73595-824A-4F08-AF14-F831131448F6}" destId="{CD6613D1-E0E5-4D70-ADB4-07566B0B4A37}" srcOrd="2" destOrd="0" parTransId="{D67CA709-D83F-47BD-9F9B-CF3A83BE8371}" sibTransId="{64322269-F632-4712-BF9D-DA063B19540F}"/>
    <dgm:cxn modelId="{F4ED867B-E5CF-4EFE-B618-30EAB7AA2E88}" srcId="{B2A73595-824A-4F08-AF14-F831131448F6}" destId="{00B4AD5D-8B89-447D-8C3A-4F93682A7B27}" srcOrd="1" destOrd="0" parTransId="{6660A5A9-3BD8-437A-B63E-4CCC65977A24}" sibTransId="{35955D4A-28E7-4EB2-BB0F-B8B3C2A3D153}"/>
    <dgm:cxn modelId="{CD77D7B5-EC0B-4D9E-A1BF-3E7A2808C185}" type="presOf" srcId="{64322269-F632-4712-BF9D-DA063B19540F}" destId="{DC22A3C9-FC82-4416-81A0-36FFEBC738CD}" srcOrd="0" destOrd="0" presId="urn:microsoft.com/office/officeart/2016/7/layout/RepeatingBendingProcessNew"/>
    <dgm:cxn modelId="{ABD5EAB8-841E-459D-AC84-D720C1825E5D}" type="presOf" srcId="{488DEED5-2D28-44D1-BC62-37217C20C28B}" destId="{A87D99A5-34E0-419A-B7BE-57E574380B18}" srcOrd="0" destOrd="0" presId="urn:microsoft.com/office/officeart/2016/7/layout/RepeatingBendingProcessNew"/>
    <dgm:cxn modelId="{825A21E3-7AF7-4EC3-9A36-713CEBA8C6A2}" type="presParOf" srcId="{DB2D7FB6-D586-41A2-B150-1DC211F3814E}" destId="{A87D99A5-34E0-419A-B7BE-57E574380B18}" srcOrd="0" destOrd="0" presId="urn:microsoft.com/office/officeart/2016/7/layout/RepeatingBendingProcessNew"/>
    <dgm:cxn modelId="{C8FBF84C-0D4C-4A7F-97A2-16A5AE5C8558}" type="presParOf" srcId="{DB2D7FB6-D586-41A2-B150-1DC211F3814E}" destId="{0594367F-27F4-4A49-9019-4493FC27441F}" srcOrd="1" destOrd="0" presId="urn:microsoft.com/office/officeart/2016/7/layout/RepeatingBendingProcessNew"/>
    <dgm:cxn modelId="{FDD9296D-67F3-41B2-874A-C1F66D4657B3}" type="presParOf" srcId="{0594367F-27F4-4A49-9019-4493FC27441F}" destId="{FE83DC8D-B7E2-4CAC-AF38-809CA3D47B36}" srcOrd="0" destOrd="0" presId="urn:microsoft.com/office/officeart/2016/7/layout/RepeatingBendingProcessNew"/>
    <dgm:cxn modelId="{B7384739-E199-4F89-BDBE-58BD2CDAF497}" type="presParOf" srcId="{DB2D7FB6-D586-41A2-B150-1DC211F3814E}" destId="{48AC584C-CA70-497D-945B-908B60ADE8D5}" srcOrd="2" destOrd="0" presId="urn:microsoft.com/office/officeart/2016/7/layout/RepeatingBendingProcessNew"/>
    <dgm:cxn modelId="{3B970D11-ABE0-4D79-9F4A-6C69F6191ACC}" type="presParOf" srcId="{DB2D7FB6-D586-41A2-B150-1DC211F3814E}" destId="{B852E439-0122-4AFA-8ADB-C936E35D2AF8}" srcOrd="3" destOrd="0" presId="urn:microsoft.com/office/officeart/2016/7/layout/RepeatingBendingProcessNew"/>
    <dgm:cxn modelId="{ACB81201-47CB-4759-934E-5BBD3F65C75F}" type="presParOf" srcId="{B852E439-0122-4AFA-8ADB-C936E35D2AF8}" destId="{D5292DAA-40E4-4136-BFF3-6BD15629122B}" srcOrd="0" destOrd="0" presId="urn:microsoft.com/office/officeart/2016/7/layout/RepeatingBendingProcessNew"/>
    <dgm:cxn modelId="{67EEB4E7-382F-4F84-93EE-5766E7DE0A5E}" type="presParOf" srcId="{DB2D7FB6-D586-41A2-B150-1DC211F3814E}" destId="{FAD99049-90E2-4EE2-8966-15CA0068284A}" srcOrd="4" destOrd="0" presId="urn:microsoft.com/office/officeart/2016/7/layout/RepeatingBendingProcessNew"/>
    <dgm:cxn modelId="{AE3A5222-E624-4741-8C5F-C7EAFD881028}" type="presParOf" srcId="{DB2D7FB6-D586-41A2-B150-1DC211F3814E}" destId="{DC22A3C9-FC82-4416-81A0-36FFEBC738CD}" srcOrd="5" destOrd="0" presId="urn:microsoft.com/office/officeart/2016/7/layout/RepeatingBendingProcessNew"/>
    <dgm:cxn modelId="{C9194ABD-C915-402D-ADD4-F2A851CA4C2C}" type="presParOf" srcId="{DC22A3C9-FC82-4416-81A0-36FFEBC738CD}" destId="{CB05A5E5-4C84-427C-80B1-026BF6D177EB}" srcOrd="0" destOrd="0" presId="urn:microsoft.com/office/officeart/2016/7/layout/RepeatingBendingProcessNew"/>
    <dgm:cxn modelId="{BF9F6A82-3AA2-4EA5-BAD7-B3AD47083401}" type="presParOf" srcId="{DB2D7FB6-D586-41A2-B150-1DC211F3814E}" destId="{118F0C89-F0A8-401A-AC7A-4FB33CDF5476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FC6E6-12EB-4EA4-84EB-51AF28172FB2}">
      <dsp:nvSpPr>
        <dsp:cNvPr id="0" name=""/>
        <dsp:cNvSpPr/>
      </dsp:nvSpPr>
      <dsp:spPr>
        <a:xfrm>
          <a:off x="0" y="11147"/>
          <a:ext cx="6253721" cy="1622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/>
            <a:t>nastajanje in izumiranje vrst je naraven proces, ki poteka neprestano</a:t>
          </a:r>
          <a:endParaRPr lang="en-US" sz="2900" kern="1200"/>
        </a:p>
      </dsp:txBody>
      <dsp:txXfrm>
        <a:off x="79193" y="90340"/>
        <a:ext cx="6095335" cy="1463892"/>
      </dsp:txXfrm>
    </dsp:sp>
    <dsp:sp modelId="{6A6BDE5E-0AC1-4BD9-9384-F38C45841090}">
      <dsp:nvSpPr>
        <dsp:cNvPr id="0" name=""/>
        <dsp:cNvSpPr/>
      </dsp:nvSpPr>
      <dsp:spPr>
        <a:xfrm>
          <a:off x="0" y="1716945"/>
          <a:ext cx="6253721" cy="16222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b="1" kern="1200"/>
            <a:t>vrsta izumre, ko propade zadnji osebek</a:t>
          </a:r>
          <a:endParaRPr lang="en-US" sz="2900" kern="1200"/>
        </a:p>
      </dsp:txBody>
      <dsp:txXfrm>
        <a:off x="79193" y="1796138"/>
        <a:ext cx="6095335" cy="1463892"/>
      </dsp:txXfrm>
    </dsp:sp>
    <dsp:sp modelId="{1072741E-AE85-4CF2-B087-C20BEDFE1E2F}">
      <dsp:nvSpPr>
        <dsp:cNvPr id="0" name=""/>
        <dsp:cNvSpPr/>
      </dsp:nvSpPr>
      <dsp:spPr>
        <a:xfrm>
          <a:off x="0" y="3422744"/>
          <a:ext cx="6253721" cy="16222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900" kern="1200"/>
            <a:t>izumiranje je del evolucijske usode vsake vrste in se dogaja od nastanka življenja na Zemlji</a:t>
          </a:r>
          <a:endParaRPr lang="en-US" sz="2900" kern="1200"/>
        </a:p>
      </dsp:txBody>
      <dsp:txXfrm>
        <a:off x="79193" y="3501937"/>
        <a:ext cx="6095335" cy="146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AF8FF-430A-4868-9666-BE16AB2FBF0E}">
      <dsp:nvSpPr>
        <dsp:cNvPr id="0" name=""/>
        <dsp:cNvSpPr/>
      </dsp:nvSpPr>
      <dsp:spPr>
        <a:xfrm>
          <a:off x="1436" y="458586"/>
          <a:ext cx="3063911" cy="260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V preteklosti so na izumiranje vplivale globalne katastrofe, ki so povzročile izumrtje večjih skupin organizmov.</a:t>
          </a:r>
          <a:endParaRPr lang="en-US" sz="2400" kern="1200" dirty="0"/>
        </a:p>
      </dsp:txBody>
      <dsp:txXfrm>
        <a:off x="77838" y="534988"/>
        <a:ext cx="2911107" cy="2455755"/>
      </dsp:txXfrm>
    </dsp:sp>
    <dsp:sp modelId="{97FC68AE-9DC1-4E9B-8639-2A2BE311FFEC}">
      <dsp:nvSpPr>
        <dsp:cNvPr id="0" name=""/>
        <dsp:cNvSpPr/>
      </dsp:nvSpPr>
      <dsp:spPr>
        <a:xfrm>
          <a:off x="3334972" y="1382940"/>
          <a:ext cx="649549" cy="7598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34972" y="1534910"/>
        <a:ext cx="454684" cy="455910"/>
      </dsp:txXfrm>
    </dsp:sp>
    <dsp:sp modelId="{16FAAF94-E094-4B98-B98C-A67DC8E8768C}">
      <dsp:nvSpPr>
        <dsp:cNvPr id="0" name=""/>
        <dsp:cNvSpPr/>
      </dsp:nvSpPr>
      <dsp:spPr>
        <a:xfrm>
          <a:off x="4290912" y="268740"/>
          <a:ext cx="3063911" cy="298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/>
            <a:t>Največje izumrtje v zgodovini zemlje se je zgodilo pred 250 milijoni let (prehod iz perma v trias)</a:t>
          </a:r>
          <a:endParaRPr lang="en-US" sz="2300" kern="1200" dirty="0"/>
        </a:p>
      </dsp:txBody>
      <dsp:txXfrm>
        <a:off x="4378435" y="356263"/>
        <a:ext cx="2888865" cy="2813205"/>
      </dsp:txXfrm>
    </dsp:sp>
    <dsp:sp modelId="{C4A5804F-25AF-4915-A004-B15683881426}">
      <dsp:nvSpPr>
        <dsp:cNvPr id="0" name=""/>
        <dsp:cNvSpPr/>
      </dsp:nvSpPr>
      <dsp:spPr>
        <a:xfrm rot="6960159">
          <a:off x="4442754" y="3471465"/>
          <a:ext cx="722706" cy="7598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4623679" y="3501011"/>
        <a:ext cx="455910" cy="505894"/>
      </dsp:txXfrm>
    </dsp:sp>
    <dsp:sp modelId="{5A00D867-74DC-455E-957D-E8279F3E47AA}">
      <dsp:nvSpPr>
        <dsp:cNvPr id="0" name=""/>
        <dsp:cNvSpPr/>
      </dsp:nvSpPr>
      <dsp:spPr>
        <a:xfrm>
          <a:off x="740911" y="4482555"/>
          <a:ext cx="6613912" cy="1838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/>
            <a:t>izginilo naj bi 54 % kopenskih vrst in 96 % vseh morskih vrst iz plitvega obalnega pasu: orjaški morski škorpijoni, iglokožci, mehkužci… skoraj povsem so izginili tudi gozdovi</a:t>
          </a:r>
          <a:endParaRPr lang="en-US" sz="2300" kern="1200" dirty="0"/>
        </a:p>
      </dsp:txBody>
      <dsp:txXfrm>
        <a:off x="794754" y="4536398"/>
        <a:ext cx="6506226" cy="173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4367F-27F4-4A49-9019-4493FC27441F}">
      <dsp:nvSpPr>
        <dsp:cNvPr id="0" name=""/>
        <dsp:cNvSpPr/>
      </dsp:nvSpPr>
      <dsp:spPr>
        <a:xfrm>
          <a:off x="2254824" y="2129949"/>
          <a:ext cx="482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61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3300" y="2173100"/>
        <a:ext cx="25660" cy="5137"/>
      </dsp:txXfrm>
    </dsp:sp>
    <dsp:sp modelId="{A87D99A5-34E0-419A-B7BE-57E574380B18}">
      <dsp:nvSpPr>
        <dsp:cNvPr id="0" name=""/>
        <dsp:cNvSpPr/>
      </dsp:nvSpPr>
      <dsp:spPr>
        <a:xfrm>
          <a:off x="25268" y="2499"/>
          <a:ext cx="2231356" cy="4346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338" tIns="114770" rIns="109338" bIns="1147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v današnjem času so številne vrste razdrobljene na majhne populacije (le nekaj osebkov)</a:t>
          </a:r>
        </a:p>
      </dsp:txBody>
      <dsp:txXfrm>
        <a:off x="25268" y="2499"/>
        <a:ext cx="2231356" cy="4346339"/>
      </dsp:txXfrm>
    </dsp:sp>
    <dsp:sp modelId="{B852E439-0122-4AFA-8ADB-C936E35D2AF8}">
      <dsp:nvSpPr>
        <dsp:cNvPr id="0" name=""/>
        <dsp:cNvSpPr/>
      </dsp:nvSpPr>
      <dsp:spPr>
        <a:xfrm>
          <a:off x="4999393" y="2129949"/>
          <a:ext cx="482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612" y="45720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69" y="2173100"/>
        <a:ext cx="25660" cy="5137"/>
      </dsp:txXfrm>
    </dsp:sp>
    <dsp:sp modelId="{48AC584C-CA70-497D-945B-908B60ADE8D5}">
      <dsp:nvSpPr>
        <dsp:cNvPr id="0" name=""/>
        <dsp:cNvSpPr/>
      </dsp:nvSpPr>
      <dsp:spPr>
        <a:xfrm>
          <a:off x="2769837" y="601330"/>
          <a:ext cx="2231356" cy="314867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338" tIns="114770" rIns="109338" bIns="1147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vzrok je človekovo poseganje v okolje</a:t>
          </a:r>
          <a:endParaRPr lang="en-US" sz="2400" kern="1200" dirty="0"/>
        </a:p>
      </dsp:txBody>
      <dsp:txXfrm>
        <a:off x="2769837" y="601330"/>
        <a:ext cx="2231356" cy="3148676"/>
      </dsp:txXfrm>
    </dsp:sp>
    <dsp:sp modelId="{DC22A3C9-FC82-4416-81A0-36FFEBC738CD}">
      <dsp:nvSpPr>
        <dsp:cNvPr id="0" name=""/>
        <dsp:cNvSpPr/>
      </dsp:nvSpPr>
      <dsp:spPr>
        <a:xfrm>
          <a:off x="7743962" y="2129949"/>
          <a:ext cx="482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61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72438" y="2173100"/>
        <a:ext cx="25660" cy="5137"/>
      </dsp:txXfrm>
    </dsp:sp>
    <dsp:sp modelId="{FAD99049-90E2-4EE2-8966-15CA0068284A}">
      <dsp:nvSpPr>
        <dsp:cNvPr id="0" name=""/>
        <dsp:cNvSpPr/>
      </dsp:nvSpPr>
      <dsp:spPr>
        <a:xfrm>
          <a:off x="5514406" y="7479"/>
          <a:ext cx="2231356" cy="433637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338" tIns="114770" rIns="109338" bIns="1147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obstoj takšnih populacij je ogrožen, ker pride do izgube genetske pestrosti (pomembna za prilagajanje spremembam v okolju)</a:t>
          </a:r>
          <a:endParaRPr lang="en-US" sz="2400" kern="1200" dirty="0"/>
        </a:p>
      </dsp:txBody>
      <dsp:txXfrm>
        <a:off x="5514406" y="7479"/>
        <a:ext cx="2231356" cy="4336378"/>
      </dsp:txXfrm>
    </dsp:sp>
    <dsp:sp modelId="{118F0C89-F0A8-401A-AC7A-4FB33CDF5476}">
      <dsp:nvSpPr>
        <dsp:cNvPr id="0" name=""/>
        <dsp:cNvSpPr/>
      </dsp:nvSpPr>
      <dsp:spPr>
        <a:xfrm>
          <a:off x="8258975" y="4989"/>
          <a:ext cx="2231356" cy="434135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338" tIns="114770" rIns="109338" bIns="1147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/>
            <a:t>majhne populacije so izpostavljene številnim boleznim, zmanjšani plodnosti, parjenju v sorodstvu in imajo slabše možnosti za preživetje</a:t>
          </a:r>
          <a:endParaRPr lang="en-US" sz="2400" kern="1200" dirty="0"/>
        </a:p>
      </dsp:txBody>
      <dsp:txXfrm>
        <a:off x="8258975" y="4989"/>
        <a:ext cx="2231356" cy="434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A133D4-00BE-4E20-92E0-D86C1B079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F13902-FF96-43BE-A45A-9A5698545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6FC1E6F-B817-4E68-9EEA-1EA2C6C7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EE1F4E1-C183-47F8-B533-E11ECC60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95F24C-A6E1-4545-807C-F888149D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75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D5A1D-D14A-4E6E-883C-22744CAB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084DC15-37AC-44D7-9542-063D043AD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B2023DC-12BE-411E-BF97-B7ECE8B7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CD6270-8F21-4440-B0A2-8741E16F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2A3796-418E-43E3-B13E-E21E4847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73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F7569E9-67D0-4138-9BE7-541159DEB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27EEC4D-80E1-45CF-9B72-58D90895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59D140-9E0A-4372-95D5-285CD6B0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3D6598-D8AE-42B7-8C58-58956766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2EF0DA7-500E-4A7B-A767-3796E987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23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FFEA7-8502-47F9-8D88-C3A38B23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16DCF8-1CC4-460E-A673-53C612B4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7C1EED-8FAF-486C-8471-A9D622AB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BFEC6F-F11D-4E28-849C-A80CF24C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DF99EB-E5AF-4324-8086-DBFE5C0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27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E75F31-B9DE-4E16-88CA-0A0AF72D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C008A28-74CF-4B97-A183-E12075DE6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45DB82-9BC9-4D5E-970A-24DC077C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C384D1B-0233-489E-ADE7-9082932D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940C2D-88EC-48BA-9F6D-651FF9B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66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228E1-2CCA-40E8-8C45-B54D5E17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C41DD3-2226-4469-832F-DC127BF76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8DBAA04-3CB8-4802-A4A9-9D1F37E83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683D8FD-BC6D-4FD2-A56F-0BA033E4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B37B767-40EB-4C3E-BE1E-A04BA858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ED42A06-9B63-424A-8368-A0E7BE5B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9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BF9124-FF6D-4E48-93F2-43A36C8A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1E10F17-0CF4-4D18-B032-AC601647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B8F7903-AECC-4E95-9171-F8547DC59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91F690A-68D7-4FB4-BA55-4D629713E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8E29E27-DB38-4E9F-A1AD-7E2CA8BC0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6D612AF-673E-45E2-916F-5EB328D8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F1939CE-E7C0-44AC-A908-09912CA5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B212A12-724E-4503-8E1B-6F8C92B9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86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00222-404C-434A-8E25-71141A75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5B316EB-D564-45DE-8B5A-75EA825E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FFE5428-C396-4B53-85F9-3A96A4DF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43AF522-F899-4F0A-A221-076222DD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11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7E04E11-14BA-4056-8771-0B45FE88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6302539-2702-4413-B0DE-AA4EC81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6418924-DB58-4EFF-BF47-4F424C5C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75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EB607-1DC2-47C4-9D1E-983B54A6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0D6438-0CAB-49C3-A594-97528FDB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6F798CF-B4DE-4208-BB52-E2DCF4D4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1C07D22-193D-4D48-A2B2-68466BA5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02F927D-4010-45B0-AB8A-11E003F0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927C95C-8B9D-41BB-9B86-342EEFED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12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7CEC7-0880-4989-B217-D927412B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70F0E15-D805-470A-9ED7-8F82C835C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B9DABD9-BBC6-4862-B77D-D034F95B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C9EA9F-B664-4E8B-B2B6-C9429EFEB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28AAAAB-AF99-4908-A91A-844A6458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5D1E6D-6F08-4442-8C20-390366B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2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AC55F6D-9ABC-4EB9-97D3-F6CCE5DC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93CCB8-77F0-4C68-8AF1-3F429A61F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98C726-00F9-423A-8347-1A603B02A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5107-F3E9-4C6C-A4C4-D8D5736A5AB7}" type="datetimeFigureOut">
              <a:rPr lang="sl-SI" smtClean="0"/>
              <a:t>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10018C-FB21-47C5-A52B-CFC5CC6E7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503A2E2-7470-4B2A-9108-2BE146A7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386D-CFC8-4681-B21F-23606F4C4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392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50893D-8FC3-4F51-B016-9ECF81C51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sl-SI" sz="4800" b="1">
                <a:solidFill>
                  <a:srgbClr val="FFFFFF"/>
                </a:solidFill>
              </a:rPr>
              <a:t>IZUMIRANJE VRST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7B3344-F00C-40C4-A870-952B74D5C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8" r="-1" b="-1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63CA18-A31B-410B-B0FC-6AF66B9DF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19" r="2" b="1692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272872FA-3F6E-4F01-9A69-7289C619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" r="-3"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AB0D961-9D02-4E76-9BB2-9EC05713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sl-SI" sz="4800" b="1"/>
              <a:t>KDAJ VRSTA IZUMRE?</a:t>
            </a:r>
          </a:p>
        </p:txBody>
      </p:sp>
      <p:graphicFrame>
        <p:nvGraphicFramePr>
          <p:cNvPr id="38" name="Označba mesta vsebine 2">
            <a:extLst>
              <a:ext uri="{FF2B5EF4-FFF2-40B4-BE49-F238E27FC236}">
                <a16:creationId xmlns:a16="http://schemas.microsoft.com/office/drawing/2014/main" id="{FDB29FFF-EA0A-4FA6-882D-4DF9AF22F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15527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583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lika, ki vsebuje besede zamegljeno&#10;&#10;Opis je samodejno ustvarjen">
            <a:extLst>
              <a:ext uri="{FF2B5EF4-FFF2-40B4-BE49-F238E27FC236}">
                <a16:creationId xmlns:a16="http://schemas.microsoft.com/office/drawing/2014/main" id="{3FAF3C88-E3F8-46AB-9CAC-4A511646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9BB2740-0CDC-4CD8-BC8B-12E4D79D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sl-SI" sz="4000" b="1">
                <a:solidFill>
                  <a:srgbClr val="FFFFFF"/>
                </a:solidFill>
              </a:rPr>
              <a:t>MNOŽIČNA IZUMRTJA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značba mesta vsebine 2">
            <a:extLst>
              <a:ext uri="{FF2B5EF4-FFF2-40B4-BE49-F238E27FC236}">
                <a16:creationId xmlns:a16="http://schemas.microsoft.com/office/drawing/2014/main" id="{D9A54FDF-706D-4214-8A07-C0DC8C042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001623"/>
              </p:ext>
            </p:extLst>
          </p:nvPr>
        </p:nvGraphicFramePr>
        <p:xfrm>
          <a:off x="4689965" y="268357"/>
          <a:ext cx="7356261" cy="658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49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272A47AF-B9E4-43AC-B818-7CDAA72CA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" b="3774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35DEB4-301A-4C4D-A87D-24C3150BF9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2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11A9BB-CA72-4258-9B06-E42D8601F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4571423"/>
            <a:ext cx="9297200" cy="17703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dirty="0"/>
              <a:t> </a:t>
            </a:r>
            <a:r>
              <a:rPr lang="sl-SI" dirty="0"/>
              <a:t>pred 65 milijoni let (konec krede) so izumrli kopenski dinozavri, školjke, glavonožci (amoniti in </a:t>
            </a:r>
            <a:r>
              <a:rPr lang="sl-SI" dirty="0" err="1"/>
              <a:t>belemniti</a:t>
            </a:r>
            <a:r>
              <a:rPr lang="sl-SI" dirty="0"/>
              <a:t>) in veliko rastlinskih vrst</a:t>
            </a:r>
          </a:p>
        </p:txBody>
      </p:sp>
    </p:spTree>
    <p:extLst>
      <p:ext uri="{BB962C8B-B14F-4D97-AF65-F5344CB8AC3E}">
        <p14:creationId xmlns:p14="http://schemas.microsoft.com/office/powerpoint/2010/main" val="158046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4F9E4B-4675-435C-9BA5-098F5FE2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651" y="448702"/>
            <a:ext cx="6325109" cy="1325563"/>
          </a:xfrm>
        </p:spPr>
        <p:txBody>
          <a:bodyPr>
            <a:normAutofit/>
          </a:bodyPr>
          <a:lstStyle/>
          <a:p>
            <a:r>
              <a:rPr lang="sl-SI" sz="3700" b="1" dirty="0"/>
              <a:t>VZROKI ZA MNOŽIČNA IZUMRTJA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4E91A9-5E58-480A-80CB-4257007F1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6" r="12954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44D6FED-13B8-4BB5-8967-DCB4F37B0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35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90F48B-84A9-4EF3-9B6E-5F4088D924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1" r="20313" b="-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AE0AE7-58B9-4900-9324-5CDFA0DF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207" y="1645920"/>
            <a:ext cx="5609793" cy="499872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trki kometov v Zemljino površje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vulkanski izbruhi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segrevanje in ohlajanje ozračja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Vsakemu množičnemu izumrtju sledi nastajanje novih vrst.</a:t>
            </a:r>
          </a:p>
          <a:p>
            <a:pPr marL="0" indent="0">
              <a:buNone/>
            </a:pPr>
            <a:r>
              <a:rPr lang="sl-SI" sz="2400" b="1" dirty="0"/>
              <a:t>Proces izumiranja je počasnejši od procesa nastajanja vrst</a:t>
            </a:r>
            <a:r>
              <a:rPr lang="sl-SI" sz="2400" dirty="0"/>
              <a:t>, zato se je pestrost skozi zgodovino povečevala</a:t>
            </a:r>
            <a:r>
              <a:rPr lang="sl-S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32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A1D3518-C514-44B7-8AEC-5C5F5498A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20" r="-3" b="33702"/>
          <a:stretch/>
        </p:blipFill>
        <p:spPr>
          <a:xfrm>
            <a:off x="6431280" y="-799960"/>
            <a:ext cx="6176895" cy="46527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651E5F-D6BC-467D-9B2F-CA034F251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33" r="1" b="10938"/>
          <a:stretch/>
        </p:blipFill>
        <p:spPr>
          <a:xfrm>
            <a:off x="4256981" y="4161720"/>
            <a:ext cx="7988360" cy="262904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623A46-D742-469D-8C1A-E35393A2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7" y="251760"/>
            <a:ext cx="7203440" cy="1325563"/>
          </a:xfrm>
        </p:spPr>
        <p:txBody>
          <a:bodyPr>
            <a:normAutofit/>
          </a:bodyPr>
          <a:lstStyle/>
          <a:p>
            <a:r>
              <a:rPr lang="sl-SI" b="1" dirty="0"/>
              <a:t>VZROKI ZA LOKALNO IZUMRTJE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26E146-9F79-43BE-AFE5-648EB2A2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81760"/>
            <a:ext cx="5151120" cy="4856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izginejo lahko manjše populacije na določenem območju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Vzroki: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 uničevanje bivališč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 lov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 vnos tujerodnih vrst</a:t>
            </a:r>
          </a:p>
          <a:p>
            <a:pPr marL="0" indent="0">
              <a:buNone/>
            </a:pPr>
            <a:r>
              <a:rPr lang="sl-SI" sz="2400" dirty="0"/>
              <a:t>              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japonski dresnik                                                nutrija  </a:t>
            </a:r>
          </a:p>
        </p:txBody>
      </p:sp>
    </p:spTree>
    <p:extLst>
      <p:ext uri="{BB962C8B-B14F-4D97-AF65-F5344CB8AC3E}">
        <p14:creationId xmlns:p14="http://schemas.microsoft.com/office/powerpoint/2010/main" val="1511760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03D4E8B-5085-41B5-B1FA-CA4151B6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DD0CC5A-B721-482C-B969-3A178B1E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FFFF"/>
                </a:solidFill>
              </a:rPr>
              <a:t>MAJHNE POPULACIJE</a:t>
            </a:r>
          </a:p>
        </p:txBody>
      </p:sp>
      <p:graphicFrame>
        <p:nvGraphicFramePr>
          <p:cNvPr id="37" name="Označba mesta vsebine 2">
            <a:extLst>
              <a:ext uri="{FF2B5EF4-FFF2-40B4-BE49-F238E27FC236}">
                <a16:creationId xmlns:a16="http://schemas.microsoft.com/office/drawing/2014/main" id="{2F977533-5E17-44A9-844C-EA10238BE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174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88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5A388C-0EAB-4E73-AC65-2827D5095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7" r="30184" b="592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571133-CF4C-4B9C-B933-BA246ABC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54" y="1030981"/>
            <a:ext cx="3438144" cy="1124712"/>
          </a:xfrm>
        </p:spPr>
        <p:txBody>
          <a:bodyPr anchor="b">
            <a:normAutofit/>
          </a:bodyPr>
          <a:lstStyle/>
          <a:p>
            <a:r>
              <a:rPr lang="sl-SI" sz="4800" b="1" dirty="0"/>
              <a:t>VELIKI HRČEK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B8DDD2-3210-4CD1-986A-7860B5FB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74666" cy="3890010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700" dirty="0"/>
              <a:t> </a:t>
            </a:r>
            <a:r>
              <a:rPr lang="sl-SI" dirty="0"/>
              <a:t>edini predstavnik hrčkov pri nas (okoli 100 osebkov)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 živi ob Dravi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 grozi  mu izumrtje zaradi intenzivnega kmetijstva (uporaba pesticidov…)</a:t>
            </a:r>
          </a:p>
        </p:txBody>
      </p:sp>
    </p:spTree>
    <p:extLst>
      <p:ext uri="{BB962C8B-B14F-4D97-AF65-F5344CB8AC3E}">
        <p14:creationId xmlns:p14="http://schemas.microsoft.com/office/powerpoint/2010/main" val="36243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294</Words>
  <Application>Microsoft Office PowerPoint</Application>
  <PresentationFormat>Širokozaslonsko</PresentationFormat>
  <Paragraphs>37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IZUMIRANJE VRST</vt:lpstr>
      <vt:lpstr>KDAJ VRSTA IZUMRE?</vt:lpstr>
      <vt:lpstr>MNOŽIČNA IZUMRTJA</vt:lpstr>
      <vt:lpstr>PowerPointova predstavitev</vt:lpstr>
      <vt:lpstr>VZROKI ZA MNOŽIČNA IZUMRTJA</vt:lpstr>
      <vt:lpstr>VZROKI ZA LOKALNO IZUMRTJE</vt:lpstr>
      <vt:lpstr>MAJHNE POPULACIJE</vt:lpstr>
      <vt:lpstr>VELIKI HRČEK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IZUMIRANJE VRST</dc:title>
  <dc:creator>Anže Japelj</dc:creator>
  <cp:lastModifiedBy>Anže Japelj</cp:lastModifiedBy>
  <cp:revision>4</cp:revision>
  <dcterms:created xsi:type="dcterms:W3CDTF">2022-01-09T15:49:24Z</dcterms:created>
  <dcterms:modified xsi:type="dcterms:W3CDTF">2022-01-09T18:58:18Z</dcterms:modified>
</cp:coreProperties>
</file>