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3" r:id="rId4"/>
    <p:sldId id="259" r:id="rId5"/>
    <p:sldId id="267" r:id="rId6"/>
    <p:sldId id="266" r:id="rId7"/>
    <p:sldId id="268" r:id="rId8"/>
    <p:sldId id="269" r:id="rId9"/>
    <p:sldId id="264" r:id="rId10"/>
    <p:sldId id="260" r:id="rId11"/>
    <p:sldId id="261" r:id="rId12"/>
    <p:sldId id="270" r:id="rId13"/>
    <p:sldId id="262" r:id="rId14"/>
    <p:sldId id="265" r:id="rId15"/>
    <p:sldId id="271" r:id="rId16"/>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C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22"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ja Šikovec" userId="05b0d955-8db8-41c5-b90b-8fc199c53ce1" providerId="ADAL" clId="{9A9CC29B-F0E0-4673-8BE1-D336FA97A1FA}"/>
    <pc:docChg chg="modSld">
      <pc:chgData name="Sanja Šikovec" userId="05b0d955-8db8-41c5-b90b-8fc199c53ce1" providerId="ADAL" clId="{9A9CC29B-F0E0-4673-8BE1-D336FA97A1FA}" dt="2020-05-19T20:16:54.838" v="116" actId="20577"/>
      <pc:docMkLst>
        <pc:docMk/>
      </pc:docMkLst>
      <pc:sldChg chg="modSp mod">
        <pc:chgData name="Sanja Šikovec" userId="05b0d955-8db8-41c5-b90b-8fc199c53ce1" providerId="ADAL" clId="{9A9CC29B-F0E0-4673-8BE1-D336FA97A1FA}" dt="2020-05-19T20:16:54.838" v="116" actId="20577"/>
        <pc:sldMkLst>
          <pc:docMk/>
          <pc:sldMk cId="2303839546" sldId="257"/>
        </pc:sldMkLst>
        <pc:spChg chg="mod">
          <ac:chgData name="Sanja Šikovec" userId="05b0d955-8db8-41c5-b90b-8fc199c53ce1" providerId="ADAL" clId="{9A9CC29B-F0E0-4673-8BE1-D336FA97A1FA}" dt="2020-05-19T20:16:54.838" v="116" actId="20577"/>
          <ac:spMkLst>
            <pc:docMk/>
            <pc:sldMk cId="2303839546" sldId="257"/>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4" name="Date Placeholder 3"/>
          <p:cNvSpPr>
            <a:spLocks noGrp="1"/>
          </p:cNvSpPr>
          <p:nvPr>
            <p:ph type="dt" sz="half" idx="10"/>
          </p:nvPr>
        </p:nvSpPr>
        <p:spPr/>
        <p:txBody>
          <a:bodyPr/>
          <a:lstStyle/>
          <a:p>
            <a:fld id="{AA5D3619-417E-46F5-AB8F-3796A58D0D65}" type="datetimeFigureOut">
              <a:rPr lang="sl-SI" smtClean="0"/>
              <a:t>19. 05. 2020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87365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AA5D3619-417E-46F5-AB8F-3796A58D0D65}" type="datetimeFigureOut">
              <a:rPr lang="sl-SI" smtClean="0"/>
              <a:t>19. 05. 2020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4204653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AA5D3619-417E-46F5-AB8F-3796A58D0D65}" type="datetimeFigureOut">
              <a:rPr lang="sl-SI" smtClean="0"/>
              <a:t>19. 05. 2020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17008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AA5D3619-417E-46F5-AB8F-3796A58D0D65}" type="datetimeFigureOut">
              <a:rPr lang="sl-SI" smtClean="0"/>
              <a:t>19. 05. 2020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74774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5D3619-417E-46F5-AB8F-3796A58D0D65}" type="datetimeFigureOut">
              <a:rPr lang="sl-SI" smtClean="0"/>
              <a:t>19. 05. 2020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188712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fld id="{AA5D3619-417E-46F5-AB8F-3796A58D0D65}" type="datetimeFigureOut">
              <a:rPr lang="sl-SI" smtClean="0"/>
              <a:t>19. 05. 2020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418319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fld id="{AA5D3619-417E-46F5-AB8F-3796A58D0D65}" type="datetimeFigureOut">
              <a:rPr lang="sl-SI" smtClean="0"/>
              <a:t>19. 05. 2020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7814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fld id="{AA5D3619-417E-46F5-AB8F-3796A58D0D65}" type="datetimeFigureOut">
              <a:rPr lang="sl-SI" smtClean="0"/>
              <a:t>19. 05. 2020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317372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D3619-417E-46F5-AB8F-3796A58D0D65}" type="datetimeFigureOut">
              <a:rPr lang="sl-SI" smtClean="0"/>
              <a:t>19. 05. 2020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428305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5D3619-417E-46F5-AB8F-3796A58D0D65}" type="datetimeFigureOut">
              <a:rPr lang="sl-SI" smtClean="0"/>
              <a:t>19. 05. 2020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207914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5D3619-417E-46F5-AB8F-3796A58D0D65}" type="datetimeFigureOut">
              <a:rPr lang="sl-SI" smtClean="0"/>
              <a:t>19. 05. 2020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2A1B028-A5E5-42C1-AE0E-EB43FE327133}" type="slidenum">
              <a:rPr lang="sl-SI" smtClean="0"/>
              <a:t>‹#›</a:t>
            </a:fld>
            <a:endParaRPr lang="sl-SI"/>
          </a:p>
        </p:txBody>
      </p:sp>
    </p:spTree>
    <p:extLst>
      <p:ext uri="{BB962C8B-B14F-4D97-AF65-F5344CB8AC3E}">
        <p14:creationId xmlns:p14="http://schemas.microsoft.com/office/powerpoint/2010/main" val="173874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D3619-417E-46F5-AB8F-3796A58D0D65}" type="datetimeFigureOut">
              <a:rPr lang="sl-SI" smtClean="0"/>
              <a:t>19. 05. 2020</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1B028-A5E5-42C1-AE0E-EB43FE327133}" type="slidenum">
              <a:rPr lang="sl-SI" smtClean="0"/>
              <a:t>‹#›</a:t>
            </a:fld>
            <a:endParaRPr lang="sl-SI"/>
          </a:p>
        </p:txBody>
      </p:sp>
    </p:spTree>
    <p:extLst>
      <p:ext uri="{BB962C8B-B14F-4D97-AF65-F5344CB8AC3E}">
        <p14:creationId xmlns:p14="http://schemas.microsoft.com/office/powerpoint/2010/main" val="1041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XoG7URV5j_c" TargetMode="Externa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time_continue=1&amp;v=QtIO6qzc2GE" TargetMode="Externa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121" y="2354611"/>
            <a:ext cx="8208912" cy="1938992"/>
          </a:xfrm>
          <a:prstGeom prst="rect">
            <a:avLst/>
          </a:prstGeom>
          <a:noFill/>
        </p:spPr>
        <p:txBody>
          <a:bodyPr wrap="square" rtlCol="0">
            <a:spAutoFit/>
          </a:bodyPr>
          <a:lstStyle/>
          <a:p>
            <a:pPr algn="ctr"/>
            <a:r>
              <a:rPr lang="sl-SI" sz="4000" b="1" dirty="0">
                <a:solidFill>
                  <a:schemeClr val="bg1"/>
                </a:solidFill>
              </a:rPr>
              <a:t>SLOVENSKI PROSTOR V SVETEM RIMSKEM CESARSTVU NEMŠKE NARODNOSTI</a:t>
            </a:r>
          </a:p>
        </p:txBody>
      </p:sp>
      <p:sp>
        <p:nvSpPr>
          <p:cNvPr id="4" name="Rounded Rectangle 3"/>
          <p:cNvSpPr/>
          <p:nvPr/>
        </p:nvSpPr>
        <p:spPr>
          <a:xfrm>
            <a:off x="287524" y="548680"/>
            <a:ext cx="8424936" cy="1512168"/>
          </a:xfrm>
          <a:prstGeom prst="roundRect">
            <a:avLst/>
          </a:prstGeom>
          <a:solidFill>
            <a:srgbClr val="70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rPr>
              <a:t>Danes bo delo potekalo nekoliko drugače. Dobro si oglej vsako prosojnico, preberi navodilo in reši nalogo. V zvezek si zapiši odgovore – </a:t>
            </a:r>
            <a:r>
              <a:rPr lang="sl-SI" dirty="0" err="1">
                <a:solidFill>
                  <a:schemeClr val="tx1"/>
                </a:solidFill>
              </a:rPr>
              <a:t>zapi</a:t>
            </a:r>
            <a:r>
              <a:rPr lang="en-US" dirty="0" err="1">
                <a:solidFill>
                  <a:schemeClr val="tx1"/>
                </a:solidFill>
              </a:rPr>
              <a:t>ši</a:t>
            </a:r>
            <a:r>
              <a:rPr lang="sl-SI" dirty="0">
                <a:solidFill>
                  <a:schemeClr val="tx1"/>
                </a:solidFill>
              </a:rPr>
              <a:t> </a:t>
            </a:r>
            <a:r>
              <a:rPr lang="en-US" dirty="0">
                <a:solidFill>
                  <a:schemeClr val="tx1"/>
                </a:solidFill>
              </a:rPr>
              <a:t>v </a:t>
            </a:r>
            <a:r>
              <a:rPr lang="en-US" dirty="0" err="1">
                <a:solidFill>
                  <a:schemeClr val="tx1"/>
                </a:solidFill>
              </a:rPr>
              <a:t>celih</a:t>
            </a:r>
            <a:r>
              <a:rPr lang="en-US" dirty="0">
                <a:solidFill>
                  <a:schemeClr val="tx1"/>
                </a:solidFill>
              </a:rPr>
              <a:t> </a:t>
            </a:r>
            <a:r>
              <a:rPr lang="en-US" dirty="0" err="1">
                <a:solidFill>
                  <a:schemeClr val="tx1"/>
                </a:solidFill>
              </a:rPr>
              <a:t>povedih</a:t>
            </a:r>
            <a:r>
              <a:rPr lang="sl-SI" dirty="0">
                <a:solidFill>
                  <a:schemeClr val="tx1"/>
                </a:solidFill>
              </a:rPr>
              <a:t>. Vsaka točka predstavlja točko v tvojem zapisu.</a:t>
            </a:r>
            <a:r>
              <a:rPr lang="en-US" dirty="0">
                <a:solidFill>
                  <a:schemeClr val="tx1"/>
                </a:solidFill>
              </a:rPr>
              <a:t> </a:t>
            </a:r>
            <a:r>
              <a:rPr lang="en-US" dirty="0" err="1">
                <a:solidFill>
                  <a:schemeClr val="tx1"/>
                </a:solidFill>
              </a:rPr>
              <a:t>Ostalega</a:t>
            </a:r>
            <a:r>
              <a:rPr lang="en-US" dirty="0">
                <a:solidFill>
                  <a:schemeClr val="tx1"/>
                </a:solidFill>
              </a:rPr>
              <a:t> ne </a:t>
            </a:r>
            <a:r>
              <a:rPr lang="en-US" dirty="0" err="1">
                <a:solidFill>
                  <a:schemeClr val="tx1"/>
                </a:solidFill>
              </a:rPr>
              <a:t>prepisuj</a:t>
            </a:r>
            <a:r>
              <a:rPr lang="en-US" dirty="0">
                <a:solidFill>
                  <a:schemeClr val="tx1"/>
                </a:solidFill>
              </a:rPr>
              <a:t>. </a:t>
            </a:r>
            <a:r>
              <a:rPr lang="en-US" dirty="0" err="1">
                <a:solidFill>
                  <a:schemeClr val="tx1"/>
                </a:solidFill>
              </a:rPr>
              <a:t>Pomagaj</a:t>
            </a:r>
            <a:r>
              <a:rPr lang="en-US" dirty="0">
                <a:solidFill>
                  <a:schemeClr val="tx1"/>
                </a:solidFill>
              </a:rPr>
              <a:t> </a:t>
            </a:r>
            <a:r>
              <a:rPr lang="en-US" dirty="0" err="1">
                <a:solidFill>
                  <a:schemeClr val="tx1"/>
                </a:solidFill>
              </a:rPr>
              <a:t>si</a:t>
            </a:r>
            <a:r>
              <a:rPr lang="en-US" dirty="0">
                <a:solidFill>
                  <a:schemeClr val="tx1"/>
                </a:solidFill>
              </a:rPr>
              <a:t> </a:t>
            </a:r>
            <a:r>
              <a:rPr lang="en-US" dirty="0" err="1">
                <a:solidFill>
                  <a:schemeClr val="tx1"/>
                </a:solidFill>
              </a:rPr>
              <a:t>tudi</a:t>
            </a:r>
            <a:r>
              <a:rPr lang="en-US" dirty="0">
                <a:solidFill>
                  <a:schemeClr val="tx1"/>
                </a:solidFill>
              </a:rPr>
              <a:t> z </a:t>
            </a:r>
            <a:r>
              <a:rPr lang="en-US" dirty="0" err="1">
                <a:solidFill>
                  <a:schemeClr val="tx1"/>
                </a:solidFill>
              </a:rPr>
              <a:t>učbenikom</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straneh</a:t>
            </a:r>
            <a:r>
              <a:rPr lang="en-US">
                <a:solidFill>
                  <a:schemeClr val="tx1"/>
                </a:solidFill>
              </a:rPr>
              <a:t> od 144 </a:t>
            </a:r>
            <a:r>
              <a:rPr lang="en-US" dirty="0">
                <a:solidFill>
                  <a:schemeClr val="tx1"/>
                </a:solidFill>
              </a:rPr>
              <a:t>do 147.</a:t>
            </a:r>
            <a:endParaRPr lang="sl-SI" dirty="0">
              <a:solidFill>
                <a:schemeClr val="tx1"/>
              </a:solidFill>
            </a:endParaRPr>
          </a:p>
          <a:p>
            <a:pPr algn="ctr"/>
            <a:endParaRPr lang="sl-SI" dirty="0"/>
          </a:p>
        </p:txBody>
      </p:sp>
      <p:sp>
        <p:nvSpPr>
          <p:cNvPr id="5" name="Oval Callout 4"/>
          <p:cNvSpPr/>
          <p:nvPr/>
        </p:nvSpPr>
        <p:spPr>
          <a:xfrm>
            <a:off x="4426561" y="4535702"/>
            <a:ext cx="4392488" cy="2276872"/>
          </a:xfrm>
          <a:prstGeom prst="wedgeEllipseCallout">
            <a:avLst>
              <a:gd name="adj1" fmla="val -33381"/>
              <a:gd name="adj2" fmla="val -6294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solidFill>
                  <a:schemeClr val="tx1"/>
                </a:solidFill>
              </a:rPr>
              <a:t>Naslov današnje teme. Zapiši si ga v zvezek v katerikoli obliki – na vrh, na sredino (če bo tvoj zapis miselni vzorec) ...</a:t>
            </a:r>
          </a:p>
        </p:txBody>
      </p:sp>
      <p:sp>
        <p:nvSpPr>
          <p:cNvPr id="6" name="Pravokotnik: zaokroženi vogali 5">
            <a:extLst>
              <a:ext uri="{FF2B5EF4-FFF2-40B4-BE49-F238E27FC236}">
                <a16:creationId xmlns:a16="http://schemas.microsoft.com/office/drawing/2014/main" id="{ADA64E5E-763D-4483-B786-FB074E68FFDF}"/>
              </a:ext>
            </a:extLst>
          </p:cNvPr>
          <p:cNvSpPr/>
          <p:nvPr/>
        </p:nvSpPr>
        <p:spPr>
          <a:xfrm>
            <a:off x="287524" y="4535702"/>
            <a:ext cx="3797831"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Ko </a:t>
            </a:r>
            <a:r>
              <a:rPr lang="en-US" sz="2000" dirty="0" err="1"/>
              <a:t>končaš</a:t>
            </a:r>
            <a:r>
              <a:rPr lang="en-US" sz="2000" dirty="0"/>
              <a:t>, </a:t>
            </a:r>
            <a:r>
              <a:rPr lang="en-US" sz="2000" dirty="0" err="1"/>
              <a:t>slikaj</a:t>
            </a:r>
            <a:r>
              <a:rPr lang="en-US" sz="2000" dirty="0"/>
              <a:t> </a:t>
            </a:r>
            <a:r>
              <a:rPr lang="en-US" sz="2000" dirty="0" err="1"/>
              <a:t>tvoj</a:t>
            </a:r>
            <a:r>
              <a:rPr lang="en-US" sz="2000" dirty="0"/>
              <a:t> </a:t>
            </a:r>
            <a:r>
              <a:rPr lang="en-US" sz="2000" dirty="0" err="1"/>
              <a:t>zapis</a:t>
            </a:r>
            <a:r>
              <a:rPr lang="en-US" sz="2000" dirty="0"/>
              <a:t> v </a:t>
            </a:r>
            <a:r>
              <a:rPr lang="en-US" sz="2000" dirty="0" err="1"/>
              <a:t>zvezku</a:t>
            </a:r>
            <a:r>
              <a:rPr lang="en-US" sz="2000" dirty="0"/>
              <a:t> in </a:t>
            </a:r>
            <a:r>
              <a:rPr lang="en-US" sz="2000" dirty="0" err="1"/>
              <a:t>ga</a:t>
            </a:r>
            <a:r>
              <a:rPr lang="en-US" sz="2000" dirty="0"/>
              <a:t> </a:t>
            </a:r>
            <a:r>
              <a:rPr lang="en-US" sz="2000" dirty="0" err="1"/>
              <a:t>prilepi</a:t>
            </a:r>
            <a:r>
              <a:rPr lang="en-US" sz="2000" dirty="0"/>
              <a:t> </a:t>
            </a:r>
            <a:r>
              <a:rPr lang="en-US" sz="2000" b="1" dirty="0"/>
              <a:t>POD DODELJENE NALOGE V TEAMSU</a:t>
            </a:r>
            <a:r>
              <a:rPr lang="en-US" sz="2000" dirty="0"/>
              <a:t>. Tudi ta </a:t>
            </a:r>
            <a:r>
              <a:rPr lang="en-US" sz="2000" dirty="0" err="1"/>
              <a:t>naloga</a:t>
            </a:r>
            <a:r>
              <a:rPr lang="en-US" sz="2000" dirty="0"/>
              <a:t> se </a:t>
            </a:r>
            <a:r>
              <a:rPr lang="en-US" sz="2000" dirty="0" err="1"/>
              <a:t>ti</a:t>
            </a:r>
            <a:r>
              <a:rPr lang="en-US" sz="2000" dirty="0"/>
              <a:t> </a:t>
            </a:r>
            <a:r>
              <a:rPr lang="en-US" sz="2000" dirty="0" err="1"/>
              <a:t>bo</a:t>
            </a:r>
            <a:r>
              <a:rPr lang="en-US" sz="2000" dirty="0"/>
              <a:t> </a:t>
            </a:r>
            <a:r>
              <a:rPr lang="en-US" sz="2000" dirty="0" err="1"/>
              <a:t>štela</a:t>
            </a:r>
            <a:r>
              <a:rPr lang="en-US" sz="2000" dirty="0"/>
              <a:t> k </a:t>
            </a:r>
            <a:r>
              <a:rPr lang="en-US" sz="2000" dirty="0" err="1"/>
              <a:t>oceni</a:t>
            </a:r>
            <a:r>
              <a:rPr lang="en-US" sz="2000" dirty="0"/>
              <a:t> </a:t>
            </a:r>
            <a:r>
              <a:rPr lang="en-US" sz="2000" dirty="0" err="1"/>
              <a:t>tvojega</a:t>
            </a:r>
            <a:r>
              <a:rPr lang="en-US" sz="2000" dirty="0"/>
              <a:t> </a:t>
            </a:r>
            <a:r>
              <a:rPr lang="en-US" sz="2000" dirty="0" err="1"/>
              <a:t>dela</a:t>
            </a:r>
            <a:r>
              <a:rPr lang="en-US" sz="2000" dirty="0"/>
              <a:t>.</a:t>
            </a:r>
            <a:endParaRPr lang="en-SI" sz="2000" dirty="0"/>
          </a:p>
        </p:txBody>
      </p:sp>
    </p:spTree>
    <p:extLst>
      <p:ext uri="{BB962C8B-B14F-4D97-AF65-F5344CB8AC3E}">
        <p14:creationId xmlns:p14="http://schemas.microsoft.com/office/powerpoint/2010/main" val="2303839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913" y="224644"/>
            <a:ext cx="5436604" cy="648072"/>
          </a:xfrm>
          <a:prstGeom prst="roundRect">
            <a:avLst/>
          </a:prstGeom>
          <a:solidFill>
            <a:srgbClr val="70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rPr>
              <a:t>3. SLOVENSKE ZGODOVINSKE DEŽELE</a:t>
            </a:r>
          </a:p>
          <a:p>
            <a:pPr algn="ctr"/>
            <a:endParaRPr lang="sl-S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214" y="927462"/>
            <a:ext cx="6150477" cy="589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9935" y="1103742"/>
            <a:ext cx="2109817" cy="5355312"/>
          </a:xfrm>
          <a:prstGeom prst="rect">
            <a:avLst/>
          </a:prstGeom>
          <a:noFill/>
        </p:spPr>
        <p:txBody>
          <a:bodyPr wrap="square" rtlCol="0">
            <a:spAutoFit/>
          </a:bodyPr>
          <a:lstStyle/>
          <a:p>
            <a:r>
              <a:rPr lang="sl-SI" dirty="0">
                <a:solidFill>
                  <a:schemeClr val="bg1"/>
                </a:solidFill>
              </a:rPr>
              <a:t>Večina plemiških družin je v 13. stoletju izumrla in tekom let so si to ozemlje prisvojili Habsburžani – eni izmed najstarejših in največjih vladarskih dinastij v Evropi. Naše zgodovinske dežele so postale njihova dedna posest.</a:t>
            </a:r>
          </a:p>
          <a:p>
            <a:endParaRPr lang="sl-SI" dirty="0">
              <a:solidFill>
                <a:schemeClr val="bg1"/>
              </a:solidFill>
            </a:endParaRPr>
          </a:p>
          <a:p>
            <a:r>
              <a:rPr lang="sl-SI" dirty="0">
                <a:solidFill>
                  <a:schemeClr val="bg1"/>
                </a:solidFill>
              </a:rPr>
              <a:t>Iz zemljevida izpiši slovenske zgodovinske dežele in jim pripiši glavna mesta.</a:t>
            </a:r>
          </a:p>
        </p:txBody>
      </p:sp>
    </p:spTree>
    <p:extLst>
      <p:ext uri="{BB962C8B-B14F-4D97-AF65-F5344CB8AC3E}">
        <p14:creationId xmlns:p14="http://schemas.microsoft.com/office/powerpoint/2010/main" val="37928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7524" y="548680"/>
            <a:ext cx="2772308" cy="648072"/>
          </a:xfrm>
          <a:prstGeom prst="roundRect">
            <a:avLst/>
          </a:prstGeom>
          <a:solidFill>
            <a:srgbClr val="70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solidFill>
              </a:rPr>
              <a:t>4. CELJSKI GROFJE</a:t>
            </a:r>
          </a:p>
          <a:p>
            <a:pPr algn="ctr"/>
            <a:endParaRPr lang="sl-SI"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44" y="1412776"/>
            <a:ext cx="196619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038" y="1378407"/>
            <a:ext cx="1940945" cy="194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1"/>
          <p:cNvSpPr txBox="1">
            <a:spLocks noChangeArrowheads="1"/>
          </p:cNvSpPr>
          <p:nvPr/>
        </p:nvSpPr>
        <p:spPr bwMode="auto">
          <a:xfrm>
            <a:off x="352044" y="3429000"/>
            <a:ext cx="26161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dirty="0">
                <a:solidFill>
                  <a:schemeClr val="bg1"/>
                </a:solidFill>
              </a:rPr>
              <a:t>Kaj predstavljata podobi?</a:t>
            </a:r>
          </a:p>
          <a:p>
            <a:r>
              <a:rPr lang="sl-SI" dirty="0">
                <a:solidFill>
                  <a:schemeClr val="bg1"/>
                </a:solidFill>
              </a:rPr>
              <a:t>Katero podobnost opaziš?</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6622" y="211757"/>
            <a:ext cx="2743081" cy="3324945"/>
          </a:xfrm>
          <a:prstGeom prst="rect">
            <a:avLst/>
          </a:prstGeom>
        </p:spPr>
      </p:pic>
      <p:sp>
        <p:nvSpPr>
          <p:cNvPr id="4" name="TextBox 3"/>
          <p:cNvSpPr txBox="1"/>
          <p:nvPr/>
        </p:nvSpPr>
        <p:spPr>
          <a:xfrm>
            <a:off x="352044" y="4293096"/>
            <a:ext cx="6452204" cy="2031325"/>
          </a:xfrm>
          <a:prstGeom prst="rect">
            <a:avLst/>
          </a:prstGeom>
          <a:noFill/>
        </p:spPr>
        <p:txBody>
          <a:bodyPr wrap="square" rtlCol="0">
            <a:spAutoFit/>
          </a:bodyPr>
          <a:lstStyle/>
          <a:p>
            <a:r>
              <a:rPr lang="sl-SI" dirty="0">
                <a:solidFill>
                  <a:schemeClr val="bg1"/>
                </a:solidFill>
              </a:rPr>
              <a:t>Slovenci smo v svoj grb vnesli tri zvezde, ki predstavljajo Celjske grofe, najpomebnejšo in najmogočnejšo rodbino, ki je imela matične posesti na območju današnje Slovenije. Sprva so bili le gospodje </a:t>
            </a:r>
            <a:r>
              <a:rPr lang="sl-SI" dirty="0" err="1">
                <a:solidFill>
                  <a:schemeClr val="bg1"/>
                </a:solidFill>
              </a:rPr>
              <a:t>Žovneški</a:t>
            </a:r>
            <a:r>
              <a:rPr lang="sl-SI" dirty="0">
                <a:solidFill>
                  <a:schemeClr val="bg1"/>
                </a:solidFill>
              </a:rPr>
              <a:t>.</a:t>
            </a:r>
            <a:endParaRPr lang="en-US" dirty="0">
              <a:solidFill>
                <a:schemeClr val="bg1"/>
              </a:solidFill>
            </a:endParaRPr>
          </a:p>
          <a:p>
            <a:endParaRPr lang="sl-SI" dirty="0">
              <a:solidFill>
                <a:schemeClr val="bg1"/>
              </a:solidFill>
            </a:endParaRPr>
          </a:p>
          <a:p>
            <a:r>
              <a:rPr lang="sl-SI" dirty="0">
                <a:solidFill>
                  <a:schemeClr val="bg1"/>
                </a:solidFill>
              </a:rPr>
              <a:t>Razmisli in zapiši, kako so povečevali svojo moč in posest.</a:t>
            </a:r>
          </a:p>
          <a:p>
            <a:endParaRPr lang="sl-SI" dirty="0"/>
          </a:p>
        </p:txBody>
      </p:sp>
    </p:spTree>
    <p:extLst>
      <p:ext uri="{BB962C8B-B14F-4D97-AF65-F5344CB8AC3E}">
        <p14:creationId xmlns:p14="http://schemas.microsoft.com/office/powerpoint/2010/main" val="185931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besedila 2">
            <a:extLst>
              <a:ext uri="{FF2B5EF4-FFF2-40B4-BE49-F238E27FC236}">
                <a16:creationId xmlns:a16="http://schemas.microsoft.com/office/drawing/2014/main" id="{6928246B-AE32-48B6-A885-BB6164177B0F}"/>
              </a:ext>
            </a:extLst>
          </p:cNvPr>
          <p:cNvSpPr txBox="1">
            <a:spLocks/>
          </p:cNvSpPr>
          <p:nvPr/>
        </p:nvSpPr>
        <p:spPr>
          <a:xfrm>
            <a:off x="6762729" y="4105903"/>
            <a:ext cx="3282498" cy="9262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9pPr>
          </a:lstStyle>
          <a:p>
            <a:r>
              <a:rPr lang="sl-SI" sz="2000" dirty="0">
                <a:solidFill>
                  <a:schemeClr val="bg1"/>
                </a:solidFill>
              </a:rPr>
              <a:t>Grbi Celjskih grofov </a:t>
            </a:r>
          </a:p>
        </p:txBody>
      </p:sp>
      <p:sp>
        <p:nvSpPr>
          <p:cNvPr id="6" name="Označba mesta besedila 2">
            <a:extLst>
              <a:ext uri="{FF2B5EF4-FFF2-40B4-BE49-F238E27FC236}">
                <a16:creationId xmlns:a16="http://schemas.microsoft.com/office/drawing/2014/main" id="{E1316992-29BB-4E93-AAAE-5C65F34EE599}"/>
              </a:ext>
            </a:extLst>
          </p:cNvPr>
          <p:cNvSpPr txBox="1">
            <a:spLocks/>
          </p:cNvSpPr>
          <p:nvPr/>
        </p:nvSpPr>
        <p:spPr>
          <a:xfrm>
            <a:off x="224680" y="4856859"/>
            <a:ext cx="1691473" cy="16774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1400" kern="1200">
                <a:solidFill>
                  <a:schemeClr val="tx1">
                    <a:tint val="75000"/>
                  </a:schemeClr>
                </a:solidFill>
                <a:latin typeface="+mn-lt"/>
                <a:ea typeface="+mn-ea"/>
                <a:cs typeface="+mn-cs"/>
              </a:defRPr>
            </a:lvl9pPr>
          </a:lstStyle>
          <a:p>
            <a:r>
              <a:rPr lang="sl-SI" sz="2000" dirty="0">
                <a:solidFill>
                  <a:schemeClr val="bg1"/>
                </a:solidFill>
              </a:rPr>
              <a:t>Družina </a:t>
            </a:r>
            <a:r>
              <a:rPr lang="sl-SI" sz="2000" dirty="0" err="1">
                <a:solidFill>
                  <a:schemeClr val="bg1"/>
                </a:solidFill>
              </a:rPr>
              <a:t>Žovneških</a:t>
            </a:r>
            <a:r>
              <a:rPr lang="sl-SI" sz="2000" dirty="0">
                <a:solidFill>
                  <a:schemeClr val="bg1"/>
                </a:solidFill>
              </a:rPr>
              <a:t> je dosegla naslov grofov in na koncu knezov.   </a:t>
            </a:r>
          </a:p>
        </p:txBody>
      </p:sp>
      <p:pic>
        <p:nvPicPr>
          <p:cNvPr id="7" name="Picture 4" descr="http://www.gradovi.net/grad/data/zovnek/DSC_0318.JPG">
            <a:extLst>
              <a:ext uri="{FF2B5EF4-FFF2-40B4-BE49-F238E27FC236}">
                <a16:creationId xmlns:a16="http://schemas.microsoft.com/office/drawing/2014/main" id="{EF0DFEF8-466C-4F13-9410-D9A556CE6E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491" t="5005" r="10939" b="30971"/>
          <a:stretch/>
        </p:blipFill>
        <p:spPr bwMode="auto">
          <a:xfrm>
            <a:off x="387486" y="404435"/>
            <a:ext cx="3035106" cy="26166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grboslovje.si/shramba15/kronologija1340-1460grbiceljskih.jpg">
            <a:extLst>
              <a:ext uri="{FF2B5EF4-FFF2-40B4-BE49-F238E27FC236}">
                <a16:creationId xmlns:a16="http://schemas.microsoft.com/office/drawing/2014/main" id="{949E835E-195C-4C3F-BCF9-85132D606E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5" t="25113" r="2399" b="4764"/>
          <a:stretch/>
        </p:blipFill>
        <p:spPr bwMode="auto">
          <a:xfrm>
            <a:off x="1719635" y="4512993"/>
            <a:ext cx="7200592" cy="2047875"/>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a:extLst>
              <a:ext uri="{FF2B5EF4-FFF2-40B4-BE49-F238E27FC236}">
                <a16:creationId xmlns:a16="http://schemas.microsoft.com/office/drawing/2014/main" id="{E60D4010-E9ED-4781-9EFD-8CBD5424F501}"/>
              </a:ext>
            </a:extLst>
          </p:cNvPr>
          <p:cNvPicPr>
            <a:picLocks noChangeAspect="1"/>
          </p:cNvPicPr>
          <p:nvPr/>
        </p:nvPicPr>
        <p:blipFill rotWithShape="1">
          <a:blip r:embed="rId4"/>
          <a:srcRect l="12201" r="16926"/>
          <a:stretch/>
        </p:blipFill>
        <p:spPr>
          <a:xfrm>
            <a:off x="3499705" y="1412776"/>
            <a:ext cx="5478452" cy="2616666"/>
          </a:xfrm>
          <a:prstGeom prst="rect">
            <a:avLst/>
          </a:prstGeom>
        </p:spPr>
      </p:pic>
      <p:sp>
        <p:nvSpPr>
          <p:cNvPr id="10" name="PoljeZBesedilom 9">
            <a:extLst>
              <a:ext uri="{FF2B5EF4-FFF2-40B4-BE49-F238E27FC236}">
                <a16:creationId xmlns:a16="http://schemas.microsoft.com/office/drawing/2014/main" id="{01CE0D24-11D9-4B7A-A910-72ED766766DE}"/>
              </a:ext>
            </a:extLst>
          </p:cNvPr>
          <p:cNvSpPr txBox="1"/>
          <p:nvPr/>
        </p:nvSpPr>
        <p:spPr>
          <a:xfrm>
            <a:off x="323528" y="3140968"/>
            <a:ext cx="2520280" cy="369332"/>
          </a:xfrm>
          <a:prstGeom prst="rect">
            <a:avLst/>
          </a:prstGeom>
          <a:noFill/>
        </p:spPr>
        <p:txBody>
          <a:bodyPr wrap="square" rtlCol="0">
            <a:spAutoFit/>
          </a:bodyPr>
          <a:lstStyle/>
          <a:p>
            <a:r>
              <a:rPr lang="en-US" dirty="0">
                <a:solidFill>
                  <a:schemeClr val="bg1"/>
                </a:solidFill>
              </a:rPr>
              <a:t>Grad </a:t>
            </a:r>
            <a:r>
              <a:rPr lang="en-US" dirty="0" err="1">
                <a:solidFill>
                  <a:schemeClr val="bg1"/>
                </a:solidFill>
              </a:rPr>
              <a:t>Žovnek</a:t>
            </a:r>
            <a:endParaRPr lang="en-SI" dirty="0">
              <a:solidFill>
                <a:schemeClr val="bg1"/>
              </a:solidFill>
            </a:endParaRPr>
          </a:p>
        </p:txBody>
      </p:sp>
      <p:sp>
        <p:nvSpPr>
          <p:cNvPr id="11" name="PoljeZBesedilom 10">
            <a:extLst>
              <a:ext uri="{FF2B5EF4-FFF2-40B4-BE49-F238E27FC236}">
                <a16:creationId xmlns:a16="http://schemas.microsoft.com/office/drawing/2014/main" id="{E2BD18D3-C656-4B29-BC1E-62D59D86911F}"/>
              </a:ext>
            </a:extLst>
          </p:cNvPr>
          <p:cNvSpPr txBox="1"/>
          <p:nvPr/>
        </p:nvSpPr>
        <p:spPr>
          <a:xfrm>
            <a:off x="3499705" y="929225"/>
            <a:ext cx="4672695" cy="369332"/>
          </a:xfrm>
          <a:prstGeom prst="rect">
            <a:avLst/>
          </a:prstGeom>
          <a:noFill/>
        </p:spPr>
        <p:txBody>
          <a:bodyPr wrap="square" rtlCol="0">
            <a:spAutoFit/>
          </a:bodyPr>
          <a:lstStyle/>
          <a:p>
            <a:r>
              <a:rPr lang="en-US" dirty="0" err="1">
                <a:solidFill>
                  <a:schemeClr val="bg1"/>
                </a:solidFill>
              </a:rPr>
              <a:t>Celjski</a:t>
            </a:r>
            <a:r>
              <a:rPr lang="en-US" dirty="0">
                <a:solidFill>
                  <a:schemeClr val="bg1"/>
                </a:solidFill>
              </a:rPr>
              <a:t> </a:t>
            </a:r>
            <a:r>
              <a:rPr lang="en-US" dirty="0" err="1">
                <a:solidFill>
                  <a:schemeClr val="bg1"/>
                </a:solidFill>
              </a:rPr>
              <a:t>zgornji</a:t>
            </a:r>
            <a:r>
              <a:rPr lang="en-US" dirty="0">
                <a:solidFill>
                  <a:schemeClr val="bg1"/>
                </a:solidFill>
              </a:rPr>
              <a:t> grad</a:t>
            </a:r>
            <a:endParaRPr lang="en-SI" dirty="0">
              <a:solidFill>
                <a:schemeClr val="bg1"/>
              </a:solidFill>
            </a:endParaRPr>
          </a:p>
        </p:txBody>
      </p:sp>
    </p:spTree>
    <p:extLst>
      <p:ext uri="{BB962C8B-B14F-4D97-AF65-F5344CB8AC3E}">
        <p14:creationId xmlns:p14="http://schemas.microsoft.com/office/powerpoint/2010/main" val="2283283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21146"/>
            <a:ext cx="7408824" cy="533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60648"/>
            <a:ext cx="6192688" cy="1200329"/>
          </a:xfrm>
          <a:prstGeom prst="rect">
            <a:avLst/>
          </a:prstGeom>
          <a:noFill/>
        </p:spPr>
        <p:txBody>
          <a:bodyPr wrap="square" rtlCol="0">
            <a:spAutoFit/>
          </a:bodyPr>
          <a:lstStyle/>
          <a:p>
            <a:r>
              <a:rPr lang="sl-SI" dirty="0">
                <a:solidFill>
                  <a:schemeClr val="bg1"/>
                </a:solidFill>
              </a:rPr>
              <a:t>V 14. in 15. stoletju so postali tekmeci Habsburžanom. Spore z njimi so razrešili z dogovorom, da rodbinske posesti medsebojno dedujejo, če katera od rodbin ostane brez moških potomcev. Zakaj ravno brez moških potomcev?</a:t>
            </a:r>
          </a:p>
        </p:txBody>
      </p:sp>
    </p:spTree>
    <p:extLst>
      <p:ext uri="{BB962C8B-B14F-4D97-AF65-F5344CB8AC3E}">
        <p14:creationId xmlns:p14="http://schemas.microsoft.com/office/powerpoint/2010/main" val="14197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down)">
                                      <p:cBhvr>
                                        <p:cTn id="7" dur="580">
                                          <p:stCondLst>
                                            <p:cond delay="0"/>
                                          </p:stCondLst>
                                        </p:cTn>
                                        <p:tgtEl>
                                          <p:spTgt spid="6150"/>
                                        </p:tgtEl>
                                      </p:cBhvr>
                                    </p:animEffect>
                                    <p:anim calcmode="lin" valueType="num">
                                      <p:cBhvr>
                                        <p:cTn id="8" dur="1822" tmFilter="0,0; 0.14,0.36; 0.43,0.73; 0.71,0.91; 1.0,1.0">
                                          <p:stCondLst>
                                            <p:cond delay="0"/>
                                          </p:stCondLst>
                                        </p:cTn>
                                        <p:tgtEl>
                                          <p:spTgt spid="61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50"/>
                                        </p:tgtEl>
                                        <p:attrNameLst>
                                          <p:attrName>ppt_y</p:attrName>
                                        </p:attrNameLst>
                                      </p:cBhvr>
                                      <p:tavLst>
                                        <p:tav tm="0" fmla="#ppt_y-sin(pi*$)/81">
                                          <p:val>
                                            <p:fltVal val="0"/>
                                          </p:val>
                                        </p:tav>
                                        <p:tav tm="100000">
                                          <p:val>
                                            <p:fltVal val="1"/>
                                          </p:val>
                                        </p:tav>
                                      </p:tavLst>
                                    </p:anim>
                                    <p:animScale>
                                      <p:cBhvr>
                                        <p:cTn id="13" dur="26">
                                          <p:stCondLst>
                                            <p:cond delay="650"/>
                                          </p:stCondLst>
                                        </p:cTn>
                                        <p:tgtEl>
                                          <p:spTgt spid="6150"/>
                                        </p:tgtEl>
                                      </p:cBhvr>
                                      <p:to x="100000" y="60000"/>
                                    </p:animScale>
                                    <p:animScale>
                                      <p:cBhvr>
                                        <p:cTn id="14" dur="166" decel="50000">
                                          <p:stCondLst>
                                            <p:cond delay="676"/>
                                          </p:stCondLst>
                                        </p:cTn>
                                        <p:tgtEl>
                                          <p:spTgt spid="6150"/>
                                        </p:tgtEl>
                                      </p:cBhvr>
                                      <p:to x="100000" y="100000"/>
                                    </p:animScale>
                                    <p:animScale>
                                      <p:cBhvr>
                                        <p:cTn id="15" dur="26">
                                          <p:stCondLst>
                                            <p:cond delay="1312"/>
                                          </p:stCondLst>
                                        </p:cTn>
                                        <p:tgtEl>
                                          <p:spTgt spid="6150"/>
                                        </p:tgtEl>
                                      </p:cBhvr>
                                      <p:to x="100000" y="80000"/>
                                    </p:animScale>
                                    <p:animScale>
                                      <p:cBhvr>
                                        <p:cTn id="16" dur="166" decel="50000">
                                          <p:stCondLst>
                                            <p:cond delay="1338"/>
                                          </p:stCondLst>
                                        </p:cTn>
                                        <p:tgtEl>
                                          <p:spTgt spid="6150"/>
                                        </p:tgtEl>
                                      </p:cBhvr>
                                      <p:to x="100000" y="100000"/>
                                    </p:animScale>
                                    <p:animScale>
                                      <p:cBhvr>
                                        <p:cTn id="17" dur="26">
                                          <p:stCondLst>
                                            <p:cond delay="1642"/>
                                          </p:stCondLst>
                                        </p:cTn>
                                        <p:tgtEl>
                                          <p:spTgt spid="6150"/>
                                        </p:tgtEl>
                                      </p:cBhvr>
                                      <p:to x="100000" y="90000"/>
                                    </p:animScale>
                                    <p:animScale>
                                      <p:cBhvr>
                                        <p:cTn id="18" dur="166" decel="50000">
                                          <p:stCondLst>
                                            <p:cond delay="1668"/>
                                          </p:stCondLst>
                                        </p:cTn>
                                        <p:tgtEl>
                                          <p:spTgt spid="6150"/>
                                        </p:tgtEl>
                                      </p:cBhvr>
                                      <p:to x="100000" y="100000"/>
                                    </p:animScale>
                                    <p:animScale>
                                      <p:cBhvr>
                                        <p:cTn id="19" dur="26">
                                          <p:stCondLst>
                                            <p:cond delay="1808"/>
                                          </p:stCondLst>
                                        </p:cTn>
                                        <p:tgtEl>
                                          <p:spTgt spid="6150"/>
                                        </p:tgtEl>
                                      </p:cBhvr>
                                      <p:to x="100000" y="95000"/>
                                    </p:animScale>
                                    <p:animScale>
                                      <p:cBhvr>
                                        <p:cTn id="20" dur="166" decel="50000">
                                          <p:stCondLst>
                                            <p:cond delay="1834"/>
                                          </p:stCondLst>
                                        </p:cTn>
                                        <p:tgtEl>
                                          <p:spTgt spid="61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56992"/>
            <a:ext cx="5012974" cy="32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60647"/>
            <a:ext cx="3389362" cy="5178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132856"/>
            <a:ext cx="5012974" cy="923330"/>
          </a:xfrm>
          <a:prstGeom prst="rect">
            <a:avLst/>
          </a:prstGeom>
          <a:noFill/>
        </p:spPr>
        <p:txBody>
          <a:bodyPr wrap="square" rtlCol="0">
            <a:spAutoFit/>
          </a:bodyPr>
          <a:lstStyle/>
          <a:p>
            <a:r>
              <a:rPr lang="sl-SI" dirty="0">
                <a:solidFill>
                  <a:schemeClr val="bg1"/>
                </a:solidFill>
              </a:rPr>
              <a:t>Ulrik II. Celjski , zadnji moški potomec Celjanov, je bil v zaroti v Beogradu ubit. Kaj se je zgodilo s posestmi?</a:t>
            </a:r>
          </a:p>
        </p:txBody>
      </p:sp>
    </p:spTree>
    <p:extLst>
      <p:ext uri="{BB962C8B-B14F-4D97-AF65-F5344CB8AC3E}">
        <p14:creationId xmlns:p14="http://schemas.microsoft.com/office/powerpoint/2010/main" val="3560740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E5540B7E-48EE-4469-89E5-98BF95828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671116"/>
            <a:ext cx="4075421" cy="3897121"/>
          </a:xfrm>
          <a:prstGeom prst="rect">
            <a:avLst/>
          </a:prstGeom>
        </p:spPr>
      </p:pic>
      <p:sp>
        <p:nvSpPr>
          <p:cNvPr id="4" name="PoljeZBesedilom 3">
            <a:extLst>
              <a:ext uri="{FF2B5EF4-FFF2-40B4-BE49-F238E27FC236}">
                <a16:creationId xmlns:a16="http://schemas.microsoft.com/office/drawing/2014/main" id="{CA210D2A-5DC7-450D-A77C-BBDD2A89B4EF}"/>
              </a:ext>
            </a:extLst>
          </p:cNvPr>
          <p:cNvSpPr txBox="1"/>
          <p:nvPr/>
        </p:nvSpPr>
        <p:spPr>
          <a:xfrm>
            <a:off x="683568" y="692696"/>
            <a:ext cx="4320480" cy="3539430"/>
          </a:xfrm>
          <a:prstGeom prst="rect">
            <a:avLst/>
          </a:prstGeom>
          <a:noFill/>
        </p:spPr>
        <p:txBody>
          <a:bodyPr wrap="square" rtlCol="0">
            <a:spAutoFit/>
          </a:bodyPr>
          <a:lstStyle/>
          <a:p>
            <a:r>
              <a:rPr lang="en-US" sz="2800" dirty="0"/>
              <a:t>BRAVO, </a:t>
            </a:r>
            <a:r>
              <a:rPr lang="en-US" sz="2800" dirty="0" err="1"/>
              <a:t>uspelo</a:t>
            </a:r>
            <a:r>
              <a:rPr lang="en-US" sz="2800" dirty="0"/>
              <a:t> </a:t>
            </a:r>
            <a:r>
              <a:rPr lang="en-US" sz="2800" dirty="0" err="1"/>
              <a:t>ti</a:t>
            </a:r>
            <a:r>
              <a:rPr lang="en-US" sz="2800" dirty="0"/>
              <a:t> je! </a:t>
            </a:r>
          </a:p>
          <a:p>
            <a:endParaRPr lang="en-US" sz="2800" dirty="0"/>
          </a:p>
          <a:p>
            <a:r>
              <a:rPr lang="en-US" sz="2800" dirty="0" err="1"/>
              <a:t>Sedaj</a:t>
            </a:r>
            <a:r>
              <a:rPr lang="en-US" sz="2800" dirty="0"/>
              <a:t> </a:t>
            </a:r>
            <a:r>
              <a:rPr lang="en-US" sz="2800" dirty="0" err="1"/>
              <a:t>samo</a:t>
            </a:r>
            <a:r>
              <a:rPr lang="en-US" sz="2800" dirty="0"/>
              <a:t> </a:t>
            </a:r>
            <a:r>
              <a:rPr lang="en-US" sz="2800" dirty="0" err="1"/>
              <a:t>še</a:t>
            </a:r>
            <a:r>
              <a:rPr lang="en-US" sz="2800" dirty="0"/>
              <a:t> </a:t>
            </a:r>
            <a:r>
              <a:rPr lang="en-US" sz="2800" dirty="0" err="1"/>
              <a:t>poslikaj</a:t>
            </a:r>
            <a:r>
              <a:rPr lang="en-US" sz="2800" dirty="0"/>
              <a:t> </a:t>
            </a:r>
            <a:r>
              <a:rPr lang="en-US" sz="2800" dirty="0" err="1"/>
              <a:t>tvoj</a:t>
            </a:r>
            <a:r>
              <a:rPr lang="en-US" sz="2800" dirty="0"/>
              <a:t> </a:t>
            </a:r>
            <a:r>
              <a:rPr lang="en-US" sz="2800" dirty="0" err="1"/>
              <a:t>zapis</a:t>
            </a:r>
            <a:r>
              <a:rPr lang="en-US" sz="2800" dirty="0"/>
              <a:t> v </a:t>
            </a:r>
            <a:r>
              <a:rPr lang="en-US" sz="2800" dirty="0" err="1"/>
              <a:t>zvezek</a:t>
            </a:r>
            <a:r>
              <a:rPr lang="en-US" sz="2800" dirty="0"/>
              <a:t> in </a:t>
            </a:r>
            <a:r>
              <a:rPr lang="en-US" sz="2800" dirty="0" err="1"/>
              <a:t>ga</a:t>
            </a:r>
            <a:r>
              <a:rPr lang="en-US" sz="2800" dirty="0"/>
              <a:t> </a:t>
            </a:r>
            <a:r>
              <a:rPr lang="en-US" sz="2800" dirty="0" err="1"/>
              <a:t>prilepi</a:t>
            </a:r>
            <a:r>
              <a:rPr lang="en-US" sz="2800" dirty="0"/>
              <a:t> v </a:t>
            </a:r>
            <a:r>
              <a:rPr lang="en-US" sz="2800" dirty="0">
                <a:solidFill>
                  <a:srgbClr val="FF0000"/>
                </a:solidFill>
              </a:rPr>
              <a:t>DODELJENE NALOGE V TEAMS</a:t>
            </a:r>
            <a:r>
              <a:rPr lang="en-US" sz="2800" dirty="0"/>
              <a:t>. Tudi ta </a:t>
            </a:r>
            <a:r>
              <a:rPr lang="en-US" sz="2800" dirty="0" err="1"/>
              <a:t>naloga</a:t>
            </a:r>
            <a:r>
              <a:rPr lang="en-US" sz="2800" dirty="0"/>
              <a:t> se </a:t>
            </a:r>
            <a:r>
              <a:rPr lang="en-US" sz="2800" dirty="0" err="1"/>
              <a:t>bo</a:t>
            </a:r>
            <a:r>
              <a:rPr lang="en-US" sz="2800" dirty="0"/>
              <a:t> </a:t>
            </a:r>
            <a:r>
              <a:rPr lang="en-US" sz="2800" dirty="0" err="1"/>
              <a:t>štela</a:t>
            </a:r>
            <a:r>
              <a:rPr lang="en-US" sz="2800" dirty="0"/>
              <a:t> k </a:t>
            </a:r>
            <a:r>
              <a:rPr lang="en-US" sz="2800" dirty="0" err="1"/>
              <a:t>oceni</a:t>
            </a:r>
            <a:r>
              <a:rPr lang="en-US" sz="2800" dirty="0"/>
              <a:t> </a:t>
            </a:r>
            <a:r>
              <a:rPr lang="en-US" sz="2800" dirty="0" err="1"/>
              <a:t>tvojega</a:t>
            </a:r>
            <a:r>
              <a:rPr lang="en-US" sz="2800" dirty="0"/>
              <a:t> </a:t>
            </a:r>
            <a:r>
              <a:rPr lang="en-US" sz="2800" dirty="0" err="1"/>
              <a:t>dela</a:t>
            </a:r>
            <a:r>
              <a:rPr lang="en-US" sz="2800" dirty="0"/>
              <a:t> </a:t>
            </a:r>
            <a:r>
              <a:rPr lang="en-US" sz="2800" dirty="0" err="1"/>
              <a:t>na</a:t>
            </a:r>
            <a:r>
              <a:rPr lang="en-US" sz="2800" dirty="0"/>
              <a:t> </a:t>
            </a:r>
            <a:r>
              <a:rPr lang="en-US" sz="2800" dirty="0" err="1"/>
              <a:t>daljavo</a:t>
            </a:r>
            <a:r>
              <a:rPr lang="en-US" sz="2800" dirty="0"/>
              <a:t>.</a:t>
            </a:r>
            <a:endParaRPr lang="en-SI" sz="2800" dirty="0"/>
          </a:p>
        </p:txBody>
      </p:sp>
    </p:spTree>
    <p:extLst>
      <p:ext uri="{BB962C8B-B14F-4D97-AF65-F5344CB8AC3E}">
        <p14:creationId xmlns:p14="http://schemas.microsoft.com/office/powerpoint/2010/main" val="366769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7639" y="296652"/>
            <a:ext cx="4536504" cy="1080120"/>
          </a:xfrm>
          <a:prstGeom prst="roundRect">
            <a:avLst/>
          </a:prstGeom>
          <a:solidFill>
            <a:srgbClr val="70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sl-SI" sz="2400" b="1" dirty="0">
                <a:solidFill>
                  <a:schemeClr val="bg1"/>
                </a:solidFill>
              </a:rPr>
              <a:t>SLOV. OZEMLJE PO RAZPADU </a:t>
            </a:r>
          </a:p>
          <a:p>
            <a:r>
              <a:rPr lang="sl-SI" sz="2400" b="1" dirty="0">
                <a:solidFill>
                  <a:schemeClr val="bg1"/>
                </a:solidFill>
              </a:rPr>
              <a:t>FRANKOVSKE DRŽAVE</a:t>
            </a:r>
          </a:p>
          <a:p>
            <a:pPr algn="ctr"/>
            <a:endParaRPr lang="sl-SI"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2665" t="66582" r="742" b="1230"/>
          <a:stretch/>
        </p:blipFill>
        <p:spPr bwMode="auto">
          <a:xfrm>
            <a:off x="5940152" y="144915"/>
            <a:ext cx="2964548" cy="301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2046" y="1450630"/>
            <a:ext cx="5808105" cy="2862322"/>
          </a:xfrm>
          <a:prstGeom prst="rect">
            <a:avLst/>
          </a:prstGeom>
          <a:noFill/>
        </p:spPr>
        <p:txBody>
          <a:bodyPr wrap="square" rtlCol="0">
            <a:spAutoFit/>
          </a:bodyPr>
          <a:lstStyle/>
          <a:p>
            <a:r>
              <a:rPr lang="sl-SI" dirty="0">
                <a:solidFill>
                  <a:schemeClr val="bg1"/>
                </a:solidFill>
              </a:rPr>
              <a:t>Karantanija je v 8. stoletju izgubila svojo samostojnost. </a:t>
            </a:r>
          </a:p>
          <a:p>
            <a:endParaRPr lang="sl-SI" dirty="0">
              <a:solidFill>
                <a:schemeClr val="bg1"/>
              </a:solidFill>
            </a:endParaRPr>
          </a:p>
          <a:p>
            <a:r>
              <a:rPr lang="sl-SI" dirty="0">
                <a:solidFill>
                  <a:schemeClr val="bg1"/>
                </a:solidFill>
              </a:rPr>
              <a:t>Oglej si zemljevid. V katero državo so bili vključeni naši predniki? </a:t>
            </a:r>
          </a:p>
          <a:p>
            <a:endParaRPr lang="sl-SI" dirty="0">
              <a:solidFill>
                <a:schemeClr val="bg1"/>
              </a:solidFill>
            </a:endParaRPr>
          </a:p>
          <a:p>
            <a:endParaRPr lang="sl-SI" dirty="0">
              <a:solidFill>
                <a:schemeClr val="bg1"/>
              </a:solidFill>
            </a:endParaRPr>
          </a:p>
          <a:p>
            <a:endParaRPr lang="sl-SI" dirty="0">
              <a:solidFill>
                <a:schemeClr val="bg1"/>
              </a:solidFill>
            </a:endParaRPr>
          </a:p>
          <a:p>
            <a:r>
              <a:rPr lang="sl-SI" dirty="0">
                <a:solidFill>
                  <a:schemeClr val="bg1"/>
                </a:solidFill>
              </a:rPr>
              <a:t>Tudi ta država je razpadla. </a:t>
            </a:r>
          </a:p>
          <a:p>
            <a:r>
              <a:rPr lang="sl-SI" dirty="0">
                <a:solidFill>
                  <a:schemeClr val="bg1"/>
                </a:solidFill>
              </a:rPr>
              <a:t>Katera država se je oblikovala</a:t>
            </a:r>
          </a:p>
          <a:p>
            <a:r>
              <a:rPr lang="sl-SI" dirty="0">
                <a:solidFill>
                  <a:schemeClr val="bg1"/>
                </a:solidFill>
              </a:rPr>
              <a:t> iz njenega vzhodnega dela?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504" y="2348879"/>
            <a:ext cx="4600848" cy="445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66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1000" fill="hold"/>
                                        <p:tgtEl>
                                          <p:spTgt spid="1027"/>
                                        </p:tgtEl>
                                        <p:attrNameLst>
                                          <p:attrName>ppt_w</p:attrName>
                                        </p:attrNameLst>
                                      </p:cBhvr>
                                      <p:tavLst>
                                        <p:tav tm="0">
                                          <p:val>
                                            <p:fltVal val="0"/>
                                          </p:val>
                                        </p:tav>
                                        <p:tav tm="100000">
                                          <p:val>
                                            <p:strVal val="#ppt_w"/>
                                          </p:val>
                                        </p:tav>
                                      </p:tavLst>
                                    </p:anim>
                                    <p:anim calcmode="lin" valueType="num">
                                      <p:cBhvr>
                                        <p:cTn id="20" dur="1000" fill="hold"/>
                                        <p:tgtEl>
                                          <p:spTgt spid="1027"/>
                                        </p:tgtEl>
                                        <p:attrNameLst>
                                          <p:attrName>ppt_h</p:attrName>
                                        </p:attrNameLst>
                                      </p:cBhvr>
                                      <p:tavLst>
                                        <p:tav tm="0">
                                          <p:val>
                                            <p:fltVal val="0"/>
                                          </p:val>
                                        </p:tav>
                                        <p:tav tm="100000">
                                          <p:val>
                                            <p:strVal val="#ppt_h"/>
                                          </p:val>
                                        </p:tav>
                                      </p:tavLst>
                                    </p:anim>
                                    <p:anim calcmode="lin" valueType="num">
                                      <p:cBhvr>
                                        <p:cTn id="21" dur="1000" fill="hold"/>
                                        <p:tgtEl>
                                          <p:spTgt spid="1027"/>
                                        </p:tgtEl>
                                        <p:attrNameLst>
                                          <p:attrName>style.rotation</p:attrName>
                                        </p:attrNameLst>
                                      </p:cBhvr>
                                      <p:tavLst>
                                        <p:tav tm="0">
                                          <p:val>
                                            <p:fltVal val="90"/>
                                          </p:val>
                                        </p:tav>
                                        <p:tav tm="100000">
                                          <p:val>
                                            <p:fltVal val="0"/>
                                          </p:val>
                                        </p:tav>
                                      </p:tavLst>
                                    </p:anim>
                                    <p:animEffect transition="in" filter="fade">
                                      <p:cBhvr>
                                        <p:cTn id="22" dur="10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wipe(down)">
                                      <p:cBhvr>
                                        <p:cTn id="4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20"/>
          <a:stretch/>
        </p:blipFill>
        <p:spPr bwMode="auto">
          <a:xfrm>
            <a:off x="395536" y="326165"/>
            <a:ext cx="5207910" cy="308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6136" y="548680"/>
            <a:ext cx="3096344" cy="1754326"/>
          </a:xfrm>
          <a:prstGeom prst="rect">
            <a:avLst/>
          </a:prstGeom>
          <a:noFill/>
        </p:spPr>
        <p:txBody>
          <a:bodyPr wrap="square" rtlCol="0">
            <a:spAutoFit/>
          </a:bodyPr>
          <a:lstStyle/>
          <a:p>
            <a:r>
              <a:rPr lang="sl-SI" dirty="0">
                <a:solidFill>
                  <a:schemeClr val="bg1"/>
                </a:solidFill>
              </a:rPr>
              <a:t>V 9. stoletju začne v Evropo vdirati novo ljudstvo, ki se naseli vzhodno od nas. Tam živijo še danes. Katero ljudstvo je to? Pomagaj si z zemljevidom iz 12. stoletja.</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138" y="1196752"/>
            <a:ext cx="5629275"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5195" y="3717032"/>
            <a:ext cx="2664296" cy="1754326"/>
          </a:xfrm>
          <a:prstGeom prst="rect">
            <a:avLst/>
          </a:prstGeom>
          <a:noFill/>
        </p:spPr>
        <p:txBody>
          <a:bodyPr wrap="square" rtlCol="0">
            <a:spAutoFit/>
          </a:bodyPr>
          <a:lstStyle/>
          <a:p>
            <a:r>
              <a:rPr lang="sl-SI" dirty="0">
                <a:solidFill>
                  <a:schemeClr val="bg1"/>
                </a:solidFill>
              </a:rPr>
              <a:t>Nemški vladarji so zaradi tega ljudstva oblikovali obmejno pokrajino </a:t>
            </a:r>
            <a:r>
              <a:rPr lang="sl-SI" b="1" dirty="0">
                <a:solidFill>
                  <a:schemeClr val="bg1"/>
                </a:solidFill>
              </a:rPr>
              <a:t>VELIKO KARANTANIJO</a:t>
            </a:r>
            <a:r>
              <a:rPr lang="sl-SI" dirty="0">
                <a:solidFill>
                  <a:schemeClr val="bg1"/>
                </a:solidFill>
              </a:rPr>
              <a:t>. Kaj meniš, kakšno funkcijo je imela?</a:t>
            </a:r>
          </a:p>
        </p:txBody>
      </p:sp>
    </p:spTree>
    <p:extLst>
      <p:ext uri="{BB962C8B-B14F-4D97-AF65-F5344CB8AC3E}">
        <p14:creationId xmlns:p14="http://schemas.microsoft.com/office/powerpoint/2010/main" val="36871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5536" y="404664"/>
            <a:ext cx="7128792" cy="936104"/>
          </a:xfrm>
          <a:prstGeom prst="roundRect">
            <a:avLst/>
          </a:prstGeom>
          <a:solidFill>
            <a:srgbClr val="70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bg1"/>
                </a:solidFill>
              </a:rPr>
              <a:t>2. OBLIKOVANJE SLOVENSKIH ZGODOVINSKIH DEŽEL</a:t>
            </a:r>
          </a:p>
          <a:p>
            <a:pPr algn="ctr"/>
            <a:endParaRPr lang="sl-SI" dirty="0"/>
          </a:p>
        </p:txBody>
      </p:sp>
      <p:sp>
        <p:nvSpPr>
          <p:cNvPr id="3" name="TextBox 2"/>
          <p:cNvSpPr txBox="1"/>
          <p:nvPr/>
        </p:nvSpPr>
        <p:spPr>
          <a:xfrm>
            <a:off x="467544" y="1556792"/>
            <a:ext cx="6912768" cy="3139321"/>
          </a:xfrm>
          <a:prstGeom prst="rect">
            <a:avLst/>
          </a:prstGeom>
          <a:noFill/>
        </p:spPr>
        <p:txBody>
          <a:bodyPr wrap="square" rtlCol="0">
            <a:spAutoFit/>
          </a:bodyPr>
          <a:lstStyle/>
          <a:p>
            <a:r>
              <a:rPr lang="sl-SI" dirty="0">
                <a:solidFill>
                  <a:schemeClr val="bg1"/>
                </a:solidFill>
              </a:rPr>
              <a:t>Velika Karantanija je po enem stoletju razpadla in na tem območju so počasi nastajale slovenske zgodovinske dežele. Njihovo posest so si delile različne plemiške družine. Razmisli in odgovori na vprašanja. Pomagaj si z že obravnavano snovjo. </a:t>
            </a:r>
          </a:p>
          <a:p>
            <a:endParaRPr lang="sl-SI" dirty="0">
              <a:solidFill>
                <a:schemeClr val="bg1"/>
              </a:solidFill>
            </a:endParaRPr>
          </a:p>
          <a:p>
            <a:r>
              <a:rPr lang="sl-SI" dirty="0">
                <a:solidFill>
                  <a:schemeClr val="bg1"/>
                </a:solidFill>
              </a:rPr>
              <a:t>Kdo jim je podelil zemljo?</a:t>
            </a:r>
          </a:p>
          <a:p>
            <a:endParaRPr lang="sl-SI" dirty="0">
              <a:solidFill>
                <a:schemeClr val="bg1"/>
              </a:solidFill>
            </a:endParaRPr>
          </a:p>
          <a:p>
            <a:r>
              <a:rPr lang="sl-SI" dirty="0">
                <a:solidFill>
                  <a:schemeClr val="bg1"/>
                </a:solidFill>
              </a:rPr>
              <a:t>Kakšna bivališča so si gradili?</a:t>
            </a:r>
          </a:p>
          <a:p>
            <a:endParaRPr lang="sl-SI" dirty="0">
              <a:solidFill>
                <a:schemeClr val="bg1"/>
              </a:solidFill>
            </a:endParaRPr>
          </a:p>
          <a:p>
            <a:r>
              <a:rPr lang="sl-SI" dirty="0">
                <a:solidFill>
                  <a:schemeClr val="bg1"/>
                </a:solidFill>
              </a:rPr>
              <a:t>Kako so si povečevali svoja posestva? </a:t>
            </a:r>
          </a:p>
          <a:p>
            <a:r>
              <a:rPr lang="sl-SI" dirty="0">
                <a:solidFill>
                  <a:schemeClr val="bg1"/>
                </a:solidFill>
              </a:rPr>
              <a:t>Pomagaj si s sliko.</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761"/>
          <a:stretch/>
        </p:blipFill>
        <p:spPr bwMode="auto">
          <a:xfrm>
            <a:off x="5076056" y="2520951"/>
            <a:ext cx="3628330" cy="41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081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2">
            <a:extLst>
              <a:ext uri="{FF2B5EF4-FFF2-40B4-BE49-F238E27FC236}">
                <a16:creationId xmlns:a16="http://schemas.microsoft.com/office/drawing/2014/main" id="{D25D98AA-70AB-421F-BA17-B9E1C19F4530}"/>
              </a:ext>
            </a:extLst>
          </p:cNvPr>
          <p:cNvSpPr txBox="1">
            <a:spLocks/>
          </p:cNvSpPr>
          <p:nvPr/>
        </p:nvSpPr>
        <p:spPr>
          <a:xfrm>
            <a:off x="135371" y="237677"/>
            <a:ext cx="8685101" cy="187072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sl-SI" sz="2000" dirty="0">
                <a:solidFill>
                  <a:schemeClr val="bg1"/>
                </a:solidFill>
              </a:rPr>
              <a:t>Plemiške družine so gradile gradove, podeljevale mestne pravice, skrbele za ceste, samostane in cerkve. </a:t>
            </a:r>
          </a:p>
        </p:txBody>
      </p:sp>
      <p:pic>
        <p:nvPicPr>
          <p:cNvPr id="3" name="Picture 2" descr="Rezultat iskanja slik za grad gamberk">
            <a:hlinkClick r:id="rId2"/>
            <a:extLst>
              <a:ext uri="{FF2B5EF4-FFF2-40B4-BE49-F238E27FC236}">
                <a16:creationId xmlns:a16="http://schemas.microsoft.com/office/drawing/2014/main" id="{036E9D2E-7952-4901-816F-F02AB86F30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61" t="25359" r="13092"/>
          <a:stretch/>
        </p:blipFill>
        <p:spPr bwMode="auto">
          <a:xfrm>
            <a:off x="54238" y="1193632"/>
            <a:ext cx="3397406" cy="2415220"/>
          </a:xfrm>
          <a:prstGeom prst="rect">
            <a:avLst/>
          </a:prstGeom>
          <a:noFill/>
          <a:extLst>
            <a:ext uri="{909E8E84-426E-40DD-AFC4-6F175D3DCCD1}">
              <a14:hiddenFill xmlns:a14="http://schemas.microsoft.com/office/drawing/2010/main">
                <a:solidFill>
                  <a:srgbClr val="FFFFFF"/>
                </a:solidFill>
              </a14:hiddenFill>
            </a:ext>
          </a:extLst>
        </p:spPr>
      </p:pic>
      <p:sp>
        <p:nvSpPr>
          <p:cNvPr id="4" name="Označba mesta vsebine 2">
            <a:extLst>
              <a:ext uri="{FF2B5EF4-FFF2-40B4-BE49-F238E27FC236}">
                <a16:creationId xmlns:a16="http://schemas.microsoft.com/office/drawing/2014/main" id="{CD8DC4B2-724B-4128-8F77-B8617B7FCEF7}"/>
              </a:ext>
            </a:extLst>
          </p:cNvPr>
          <p:cNvSpPr txBox="1">
            <a:spLocks/>
          </p:cNvSpPr>
          <p:nvPr/>
        </p:nvSpPr>
        <p:spPr>
          <a:xfrm>
            <a:off x="4509709" y="5650753"/>
            <a:ext cx="4090282" cy="71859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sz="1800" dirty="0">
                <a:solidFill>
                  <a:schemeClr val="bg1"/>
                </a:solidFill>
              </a:rPr>
              <a:t>V tem času </a:t>
            </a:r>
            <a:r>
              <a:rPr lang="en-US" sz="1800" dirty="0">
                <a:solidFill>
                  <a:schemeClr val="bg1"/>
                </a:solidFill>
              </a:rPr>
              <a:t>je </a:t>
            </a:r>
            <a:r>
              <a:rPr lang="sl-SI" sz="1800" dirty="0" err="1">
                <a:solidFill>
                  <a:schemeClr val="bg1"/>
                </a:solidFill>
              </a:rPr>
              <a:t>nasta</a:t>
            </a:r>
            <a:r>
              <a:rPr lang="en-US" sz="1800" dirty="0">
                <a:solidFill>
                  <a:schemeClr val="bg1"/>
                </a:solidFill>
              </a:rPr>
              <a:t>lo</a:t>
            </a:r>
            <a:r>
              <a:rPr lang="sl-SI" sz="1800" dirty="0">
                <a:solidFill>
                  <a:schemeClr val="bg1"/>
                </a:solidFill>
              </a:rPr>
              <a:t> veliko samostanov – Stična, Pleterje, Žička kartuzija, … Krščanstvo je močno zaznamovalo način življenja. </a:t>
            </a:r>
          </a:p>
        </p:txBody>
      </p:sp>
      <p:pic>
        <p:nvPicPr>
          <p:cNvPr id="5" name="Picture 4" descr="https://thumbs.geago.si/data/RecordFieldThumbnail.ashx?ProfileID=Luizem@Luz&amp;rid=40184@lay_images&amp;size=1280,0&amp;FieldID=Data&amp;offsetField=ThumbnailOffset&amp;centerOffset=-100">
            <a:extLst>
              <a:ext uri="{FF2B5EF4-FFF2-40B4-BE49-F238E27FC236}">
                <a16:creationId xmlns:a16="http://schemas.microsoft.com/office/drawing/2014/main" id="{34C0CDC1-F485-4949-AA17-007D1E88D6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25" y="3748549"/>
            <a:ext cx="4464496" cy="3057874"/>
          </a:xfrm>
          <a:prstGeom prst="rect">
            <a:avLst/>
          </a:prstGeom>
          <a:noFill/>
          <a:extLst>
            <a:ext uri="{909E8E84-426E-40DD-AFC4-6F175D3DCCD1}">
              <a14:hiddenFill xmlns:a14="http://schemas.microsoft.com/office/drawing/2010/main">
                <a:solidFill>
                  <a:srgbClr val="FFFFFF"/>
                </a:solidFill>
              </a14:hiddenFill>
            </a:ext>
          </a:extLst>
        </p:spPr>
      </p:pic>
      <p:sp>
        <p:nvSpPr>
          <p:cNvPr id="6" name="Označba mesta vsebine 2">
            <a:extLst>
              <a:ext uri="{FF2B5EF4-FFF2-40B4-BE49-F238E27FC236}">
                <a16:creationId xmlns:a16="http://schemas.microsoft.com/office/drawing/2014/main" id="{086F458B-A7E2-41D6-A8FE-F7AA8F62DED2}"/>
              </a:ext>
            </a:extLst>
          </p:cNvPr>
          <p:cNvSpPr txBox="1">
            <a:spLocks/>
          </p:cNvSpPr>
          <p:nvPr/>
        </p:nvSpPr>
        <p:spPr>
          <a:xfrm>
            <a:off x="3375565" y="1802678"/>
            <a:ext cx="1394653" cy="2800672"/>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sz="1800" dirty="0">
                <a:solidFill>
                  <a:schemeClr val="bg1"/>
                </a:solidFill>
              </a:rPr>
              <a:t>Grad </a:t>
            </a:r>
            <a:r>
              <a:rPr lang="sl-SI" sz="1800" dirty="0" err="1">
                <a:solidFill>
                  <a:schemeClr val="bg1"/>
                </a:solidFill>
              </a:rPr>
              <a:t>Gamberk</a:t>
            </a:r>
            <a:r>
              <a:rPr lang="sl-SI" sz="1800" dirty="0">
                <a:solidFill>
                  <a:schemeClr val="bg1"/>
                </a:solidFill>
              </a:rPr>
              <a:t> je primer srednjeveškega gradu nemške družin </a:t>
            </a:r>
            <a:r>
              <a:rPr lang="sl-SI" sz="1800" dirty="0" err="1">
                <a:solidFill>
                  <a:schemeClr val="bg1"/>
                </a:solidFill>
              </a:rPr>
              <a:t>Gall</a:t>
            </a:r>
            <a:r>
              <a:rPr lang="sl-SI" sz="1800" dirty="0">
                <a:solidFill>
                  <a:schemeClr val="bg1"/>
                </a:solidFill>
              </a:rPr>
              <a:t>. </a:t>
            </a:r>
          </a:p>
        </p:txBody>
      </p:sp>
      <p:pic>
        <p:nvPicPr>
          <p:cNvPr id="7" name="Picture 6" descr="https://upload.wikimedia.org/wikipedia/commons/thumb/c/cf/Cappuchin_Bridge_%2830706076020%29.jpg/800px-Cappuchin_Bridge_%2830706076020%29.jpg">
            <a:extLst>
              <a:ext uri="{FF2B5EF4-FFF2-40B4-BE49-F238E27FC236}">
                <a16:creationId xmlns:a16="http://schemas.microsoft.com/office/drawing/2014/main" id="{89A65788-D504-4A43-BDB2-54D69F5D5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5060" y="1018239"/>
            <a:ext cx="4143831" cy="2766007"/>
          </a:xfrm>
          <a:prstGeom prst="rect">
            <a:avLst/>
          </a:prstGeom>
          <a:noFill/>
          <a:extLst>
            <a:ext uri="{909E8E84-426E-40DD-AFC4-6F175D3DCCD1}">
              <a14:hiddenFill xmlns:a14="http://schemas.microsoft.com/office/drawing/2010/main">
                <a:solidFill>
                  <a:srgbClr val="FFFFFF"/>
                </a:solidFill>
              </a14:hiddenFill>
            </a:ext>
          </a:extLst>
        </p:spPr>
      </p:pic>
      <p:sp>
        <p:nvSpPr>
          <p:cNvPr id="8" name="Označba mesta vsebine 2">
            <a:extLst>
              <a:ext uri="{FF2B5EF4-FFF2-40B4-BE49-F238E27FC236}">
                <a16:creationId xmlns:a16="http://schemas.microsoft.com/office/drawing/2014/main" id="{6625BEE7-6C01-4324-BE8B-28AB460746A4}"/>
              </a:ext>
            </a:extLst>
          </p:cNvPr>
          <p:cNvSpPr txBox="1">
            <a:spLocks/>
          </p:cNvSpPr>
          <p:nvPr/>
        </p:nvSpPr>
        <p:spPr>
          <a:xfrm>
            <a:off x="4716016" y="3854892"/>
            <a:ext cx="4282875" cy="147626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sz="1800" dirty="0">
                <a:solidFill>
                  <a:schemeClr val="bg1"/>
                </a:solidFill>
              </a:rPr>
              <a:t>Mesta so nastajala v bližini gradov ali pomembnih prometnic ali pa kot središča gospostev kot npr.  v Škofji Loki.  </a:t>
            </a:r>
          </a:p>
        </p:txBody>
      </p:sp>
    </p:spTree>
    <p:extLst>
      <p:ext uri="{BB962C8B-B14F-4D97-AF65-F5344CB8AC3E}">
        <p14:creationId xmlns:p14="http://schemas.microsoft.com/office/powerpoint/2010/main" val="2749108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92BEE0-F5D9-4127-9EED-ACA5A531D691}"/>
              </a:ext>
            </a:extLst>
          </p:cNvPr>
          <p:cNvSpPr txBox="1">
            <a:spLocks/>
          </p:cNvSpPr>
          <p:nvPr/>
        </p:nvSpPr>
        <p:spPr>
          <a:xfrm>
            <a:off x="-468560" y="2747068"/>
            <a:ext cx="3276599" cy="19240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sz="3600" dirty="0">
                <a:solidFill>
                  <a:schemeClr val="bg1"/>
                </a:solidFill>
              </a:rPr>
              <a:t>PLEMIŠKE DRUŽINE</a:t>
            </a:r>
          </a:p>
        </p:txBody>
      </p:sp>
      <p:sp>
        <p:nvSpPr>
          <p:cNvPr id="3" name="Označba mesta vsebine 2">
            <a:extLst>
              <a:ext uri="{FF2B5EF4-FFF2-40B4-BE49-F238E27FC236}">
                <a16:creationId xmlns:a16="http://schemas.microsoft.com/office/drawing/2014/main" id="{BC6D2C18-5A20-426E-94E4-1F5DB3034450}"/>
              </a:ext>
            </a:extLst>
          </p:cNvPr>
          <p:cNvSpPr txBox="1">
            <a:spLocks/>
          </p:cNvSpPr>
          <p:nvPr/>
        </p:nvSpPr>
        <p:spPr>
          <a:xfrm>
            <a:off x="2474912" y="180131"/>
            <a:ext cx="1872208" cy="116976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2000" dirty="0">
                <a:solidFill>
                  <a:schemeClr val="bg1"/>
                </a:solidFill>
              </a:rPr>
              <a:t>Grb koroških </a:t>
            </a:r>
            <a:r>
              <a:rPr lang="sl-SI" sz="2000" dirty="0" err="1">
                <a:solidFill>
                  <a:schemeClr val="bg1"/>
                </a:solidFill>
              </a:rPr>
              <a:t>Speinhaimov</a:t>
            </a:r>
            <a:endParaRPr lang="sl-SI" sz="2000" dirty="0">
              <a:solidFill>
                <a:schemeClr val="bg1"/>
              </a:solidFill>
            </a:endParaRPr>
          </a:p>
        </p:txBody>
      </p:sp>
      <p:pic>
        <p:nvPicPr>
          <p:cNvPr id="4" name="Picture 2" descr="Ljubljanski grad Foto Arne Hodalic 1">
            <a:hlinkClick r:id="rId2"/>
            <a:extLst>
              <a:ext uri="{FF2B5EF4-FFF2-40B4-BE49-F238E27FC236}">
                <a16:creationId xmlns:a16="http://schemas.microsoft.com/office/drawing/2014/main" id="{E208CA13-213A-4F59-BBCB-2383F5C680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1" r="12848"/>
          <a:stretch/>
        </p:blipFill>
        <p:spPr bwMode="auto">
          <a:xfrm>
            <a:off x="4472036" y="487963"/>
            <a:ext cx="4349023" cy="2732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b koroÅ¡kih Spanheimov">
            <a:extLst>
              <a:ext uri="{FF2B5EF4-FFF2-40B4-BE49-F238E27FC236}">
                <a16:creationId xmlns:a16="http://schemas.microsoft.com/office/drawing/2014/main" id="{B87B6C2D-639D-469D-8964-EB0D7E89E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64" y="175413"/>
            <a:ext cx="2088232" cy="2483801"/>
          </a:xfrm>
          <a:prstGeom prst="rect">
            <a:avLst/>
          </a:prstGeom>
          <a:noFill/>
          <a:extLst>
            <a:ext uri="{909E8E84-426E-40DD-AFC4-6F175D3DCCD1}">
              <a14:hiddenFill xmlns:a14="http://schemas.microsoft.com/office/drawing/2010/main">
                <a:solidFill>
                  <a:srgbClr val="FFFFFF"/>
                </a:solidFill>
              </a14:hiddenFill>
            </a:ext>
          </a:extLst>
        </p:spPr>
      </p:pic>
      <p:sp>
        <p:nvSpPr>
          <p:cNvPr id="6" name="Označba mesta vsebine 2">
            <a:extLst>
              <a:ext uri="{FF2B5EF4-FFF2-40B4-BE49-F238E27FC236}">
                <a16:creationId xmlns:a16="http://schemas.microsoft.com/office/drawing/2014/main" id="{D52E5979-83C7-42EA-81A9-BE3009094804}"/>
              </a:ext>
            </a:extLst>
          </p:cNvPr>
          <p:cNvSpPr txBox="1">
            <a:spLocks/>
          </p:cNvSpPr>
          <p:nvPr/>
        </p:nvSpPr>
        <p:spPr>
          <a:xfrm>
            <a:off x="2505000" y="1716431"/>
            <a:ext cx="1842120" cy="1668614"/>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r">
              <a:buFont typeface="Arial" pitchFamily="34" charset="0"/>
              <a:buNone/>
            </a:pPr>
            <a:r>
              <a:rPr lang="sl-SI" dirty="0">
                <a:solidFill>
                  <a:schemeClr val="bg1"/>
                </a:solidFill>
              </a:rPr>
              <a:t>Družina </a:t>
            </a:r>
            <a:r>
              <a:rPr lang="sl-SI" dirty="0" err="1">
                <a:solidFill>
                  <a:schemeClr val="bg1"/>
                </a:solidFill>
              </a:rPr>
              <a:t>Speinhaimov</a:t>
            </a:r>
            <a:r>
              <a:rPr lang="sl-SI" dirty="0">
                <a:solidFill>
                  <a:schemeClr val="bg1"/>
                </a:solidFill>
              </a:rPr>
              <a:t> je imela nekaj časa v lasti tudi Ljubljanski grad. </a:t>
            </a:r>
          </a:p>
        </p:txBody>
      </p:sp>
      <p:pic>
        <p:nvPicPr>
          <p:cNvPr id="7" name="Picture 6" descr="Coat of arms of Auersperg.svg">
            <a:extLst>
              <a:ext uri="{FF2B5EF4-FFF2-40B4-BE49-F238E27FC236}">
                <a16:creationId xmlns:a16="http://schemas.microsoft.com/office/drawing/2014/main" id="{323A8D02-1972-4C8C-AE02-7693034249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40" y="4029869"/>
            <a:ext cx="2483750" cy="2732126"/>
          </a:xfrm>
          <a:prstGeom prst="rect">
            <a:avLst/>
          </a:prstGeom>
          <a:noFill/>
          <a:extLst>
            <a:ext uri="{909E8E84-426E-40DD-AFC4-6F175D3DCCD1}">
              <a14:hiddenFill xmlns:a14="http://schemas.microsoft.com/office/drawing/2010/main">
                <a:solidFill>
                  <a:srgbClr val="FFFFFF"/>
                </a:solidFill>
              </a14:hiddenFill>
            </a:ext>
          </a:extLst>
        </p:spPr>
      </p:pic>
      <p:sp>
        <p:nvSpPr>
          <p:cNvPr id="8" name="Označba mesta vsebine 2">
            <a:extLst>
              <a:ext uri="{FF2B5EF4-FFF2-40B4-BE49-F238E27FC236}">
                <a16:creationId xmlns:a16="http://schemas.microsoft.com/office/drawing/2014/main" id="{8F79CDBC-A701-4F36-8898-65991C618938}"/>
              </a:ext>
            </a:extLst>
          </p:cNvPr>
          <p:cNvSpPr txBox="1">
            <a:spLocks/>
          </p:cNvSpPr>
          <p:nvPr/>
        </p:nvSpPr>
        <p:spPr>
          <a:xfrm>
            <a:off x="2703248" y="5557914"/>
            <a:ext cx="2130152" cy="1055256"/>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solidFill>
                  <a:schemeClr val="bg1"/>
                </a:solidFill>
              </a:rPr>
              <a:t>Grb Auerspergov - Turjaških</a:t>
            </a:r>
          </a:p>
        </p:txBody>
      </p:sp>
      <p:sp>
        <p:nvSpPr>
          <p:cNvPr id="9" name="Označba mesta vsebine 2">
            <a:extLst>
              <a:ext uri="{FF2B5EF4-FFF2-40B4-BE49-F238E27FC236}">
                <a16:creationId xmlns:a16="http://schemas.microsoft.com/office/drawing/2014/main" id="{D5A76F81-C309-43AE-B232-4768AD0F1725}"/>
              </a:ext>
            </a:extLst>
          </p:cNvPr>
          <p:cNvSpPr txBox="1">
            <a:spLocks/>
          </p:cNvSpPr>
          <p:nvPr/>
        </p:nvSpPr>
        <p:spPr>
          <a:xfrm>
            <a:off x="3021464" y="3893893"/>
            <a:ext cx="1811936" cy="1397548"/>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r">
              <a:buFont typeface="Arial" pitchFamily="34" charset="0"/>
              <a:buNone/>
            </a:pPr>
            <a:r>
              <a:rPr lang="sl-SI" dirty="0">
                <a:solidFill>
                  <a:schemeClr val="bg1"/>
                </a:solidFill>
              </a:rPr>
              <a:t>Osrednja rezidenca Auerspergov – grad Turjak. </a:t>
            </a:r>
          </a:p>
        </p:txBody>
      </p:sp>
      <p:pic>
        <p:nvPicPr>
          <p:cNvPr id="10" name="Picture 8" descr="Rezultat iskanja slik za grad turjak">
            <a:extLst>
              <a:ext uri="{FF2B5EF4-FFF2-40B4-BE49-F238E27FC236}">
                <a16:creationId xmlns:a16="http://schemas.microsoft.com/office/drawing/2014/main" id="{A3845B0D-BBCD-4F83-9502-28DD197BB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0204" y="3573016"/>
            <a:ext cx="3938200" cy="273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8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B277730-CBE7-4D46-B805-CA672AE95C0B}"/>
              </a:ext>
            </a:extLst>
          </p:cNvPr>
          <p:cNvSpPr txBox="1">
            <a:spLocks/>
          </p:cNvSpPr>
          <p:nvPr/>
        </p:nvSpPr>
        <p:spPr>
          <a:xfrm>
            <a:off x="5734372" y="3042468"/>
            <a:ext cx="3423145" cy="114381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sl-SI" sz="2000" dirty="0">
                <a:solidFill>
                  <a:schemeClr val="bg1"/>
                </a:solidFill>
              </a:rPr>
              <a:t>Kartuzija v Jurkloštru je bila povezana z Babenberžani.  </a:t>
            </a:r>
          </a:p>
        </p:txBody>
      </p:sp>
      <p:sp>
        <p:nvSpPr>
          <p:cNvPr id="4" name="Označba mesta vsebine 2">
            <a:extLst>
              <a:ext uri="{FF2B5EF4-FFF2-40B4-BE49-F238E27FC236}">
                <a16:creationId xmlns:a16="http://schemas.microsoft.com/office/drawing/2014/main" id="{FD2B1B4C-F0E3-46F2-A805-8AD4577DA1C7}"/>
              </a:ext>
            </a:extLst>
          </p:cNvPr>
          <p:cNvSpPr txBox="1">
            <a:spLocks/>
          </p:cNvSpPr>
          <p:nvPr/>
        </p:nvSpPr>
        <p:spPr>
          <a:xfrm>
            <a:off x="6232899" y="5482313"/>
            <a:ext cx="2795875" cy="2391217"/>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r">
              <a:buFont typeface="Arial" pitchFamily="34" charset="0"/>
              <a:buNone/>
            </a:pPr>
            <a:r>
              <a:rPr lang="sl-SI" dirty="0">
                <a:solidFill>
                  <a:schemeClr val="bg1"/>
                </a:solidFill>
              </a:rPr>
              <a:t>Grb Babenberžanov, ki vladali Avstriji </a:t>
            </a:r>
            <a:r>
              <a:rPr lang="en-US" dirty="0" err="1">
                <a:solidFill>
                  <a:schemeClr val="bg1"/>
                </a:solidFill>
              </a:rPr>
              <a:t>i</a:t>
            </a:r>
            <a:r>
              <a:rPr lang="sl-SI" dirty="0">
                <a:solidFill>
                  <a:schemeClr val="bg1"/>
                </a:solidFill>
              </a:rPr>
              <a:t>n Štajerski. Po izumrtju so jih nasledili Habsburžani. </a:t>
            </a:r>
          </a:p>
        </p:txBody>
      </p:sp>
      <p:sp>
        <p:nvSpPr>
          <p:cNvPr id="5" name="Označba mesta vsebine 2">
            <a:extLst>
              <a:ext uri="{FF2B5EF4-FFF2-40B4-BE49-F238E27FC236}">
                <a16:creationId xmlns:a16="http://schemas.microsoft.com/office/drawing/2014/main" id="{118087DD-A292-493B-9C19-5D046A19E26C}"/>
              </a:ext>
            </a:extLst>
          </p:cNvPr>
          <p:cNvSpPr txBox="1">
            <a:spLocks/>
          </p:cNvSpPr>
          <p:nvPr/>
        </p:nvSpPr>
        <p:spPr>
          <a:xfrm>
            <a:off x="1661032" y="151434"/>
            <a:ext cx="2202482" cy="1006888"/>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solidFill>
                  <a:schemeClr val="bg1"/>
                </a:solidFill>
              </a:rPr>
              <a:t>Otokar III. Štajerski</a:t>
            </a:r>
          </a:p>
        </p:txBody>
      </p:sp>
      <p:sp>
        <p:nvSpPr>
          <p:cNvPr id="6" name="Označba mesta vsebine 2">
            <a:extLst>
              <a:ext uri="{FF2B5EF4-FFF2-40B4-BE49-F238E27FC236}">
                <a16:creationId xmlns:a16="http://schemas.microsoft.com/office/drawing/2014/main" id="{FDF5FF38-1C66-4498-95DB-DF1EF40EDEBF}"/>
              </a:ext>
            </a:extLst>
          </p:cNvPr>
          <p:cNvSpPr txBox="1">
            <a:spLocks/>
          </p:cNvSpPr>
          <p:nvPr/>
        </p:nvSpPr>
        <p:spPr>
          <a:xfrm>
            <a:off x="1663210" y="2323375"/>
            <a:ext cx="2622936" cy="1121468"/>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solidFill>
                  <a:schemeClr val="bg1"/>
                </a:solidFill>
              </a:rPr>
              <a:t>Družina Otokarjev s posestjo na Štajerskem, je ustanovila tudi Žičko kartuzijo.  </a:t>
            </a:r>
          </a:p>
        </p:txBody>
      </p:sp>
      <p:pic>
        <p:nvPicPr>
          <p:cNvPr id="7" name="Picture 2" descr="http://tic.konjice.si/media/k2/items/cache/9267284e7733f4bec00d2e114d3f3ba1_XL.jpg">
            <a:extLst>
              <a:ext uri="{FF2B5EF4-FFF2-40B4-BE49-F238E27FC236}">
                <a16:creationId xmlns:a16="http://schemas.microsoft.com/office/drawing/2014/main" id="{213A955D-957B-4504-93C9-2550BD204D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9" t="7855" r="7657" b="18391"/>
          <a:stretch/>
        </p:blipFill>
        <p:spPr bwMode="auto">
          <a:xfrm>
            <a:off x="115226" y="3633596"/>
            <a:ext cx="5619146" cy="3072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pload.wikimedia.org/wikipedia/commons/thumb/2/22/Ottokar_III_P%C3%BCrgg%2C_AT%2C_12_Jhd.jpg/320px-Ottokar_III_P%C3%BCrgg%2C_AT%2C_12_Jhd.jpg">
            <a:extLst>
              <a:ext uri="{FF2B5EF4-FFF2-40B4-BE49-F238E27FC236}">
                <a16:creationId xmlns:a16="http://schemas.microsoft.com/office/drawing/2014/main" id="{A2D576D5-CCD2-4FE0-BEC4-3F65E3D78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6" y="143423"/>
            <a:ext cx="1489141" cy="3490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gradovi.net/grad/data/jurkloster/jurkloster_vischer.jpg">
            <a:extLst>
              <a:ext uri="{FF2B5EF4-FFF2-40B4-BE49-F238E27FC236}">
                <a16:creationId xmlns:a16="http://schemas.microsoft.com/office/drawing/2014/main" id="{A990B5D5-2822-4517-B35A-81FF13CE6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333" y="143422"/>
            <a:ext cx="4730010" cy="28535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ustria coat of arms simple.svg">
            <a:extLst>
              <a:ext uri="{FF2B5EF4-FFF2-40B4-BE49-F238E27FC236}">
                <a16:creationId xmlns:a16="http://schemas.microsoft.com/office/drawing/2014/main" id="{61FC8936-414B-41E1-9147-256FD1093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944" y="3949696"/>
            <a:ext cx="1372002" cy="149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01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2">
            <a:extLst>
              <a:ext uri="{FF2B5EF4-FFF2-40B4-BE49-F238E27FC236}">
                <a16:creationId xmlns:a16="http://schemas.microsoft.com/office/drawing/2014/main" id="{B8DC97E6-8C0C-476D-9D0E-FFF9720AD5BF}"/>
              </a:ext>
            </a:extLst>
          </p:cNvPr>
          <p:cNvSpPr txBox="1">
            <a:spLocks/>
          </p:cNvSpPr>
          <p:nvPr/>
        </p:nvSpPr>
        <p:spPr>
          <a:xfrm>
            <a:off x="6012160" y="5117357"/>
            <a:ext cx="2407492" cy="5025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2000" dirty="0">
                <a:solidFill>
                  <a:schemeClr val="bg1"/>
                </a:solidFill>
              </a:rPr>
              <a:t>Najbolj znana vladarica je bila Marija Terezija, ki je bila tesno povezana z našim ozemljem. </a:t>
            </a:r>
          </a:p>
        </p:txBody>
      </p:sp>
      <p:sp>
        <p:nvSpPr>
          <p:cNvPr id="3" name="Naslov 1">
            <a:extLst>
              <a:ext uri="{FF2B5EF4-FFF2-40B4-BE49-F238E27FC236}">
                <a16:creationId xmlns:a16="http://schemas.microsoft.com/office/drawing/2014/main" id="{19CF9926-34E9-496E-A8A8-A84B7D05A98D}"/>
              </a:ext>
            </a:extLst>
          </p:cNvPr>
          <p:cNvSpPr txBox="1">
            <a:spLocks/>
          </p:cNvSpPr>
          <p:nvPr/>
        </p:nvSpPr>
        <p:spPr>
          <a:xfrm>
            <a:off x="299432" y="-382627"/>
            <a:ext cx="3497918" cy="11578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r>
              <a:rPr lang="sl-SI" sz="2800" dirty="0">
                <a:solidFill>
                  <a:schemeClr val="bg1"/>
                </a:solidFill>
              </a:rPr>
              <a:t>HABSBURŽANI</a:t>
            </a:r>
          </a:p>
        </p:txBody>
      </p:sp>
      <p:sp>
        <p:nvSpPr>
          <p:cNvPr id="4" name="Označba mesta vsebine 2">
            <a:extLst>
              <a:ext uri="{FF2B5EF4-FFF2-40B4-BE49-F238E27FC236}">
                <a16:creationId xmlns:a16="http://schemas.microsoft.com/office/drawing/2014/main" id="{56C286D0-F092-4A73-97C5-54BA808A62DE}"/>
              </a:ext>
            </a:extLst>
          </p:cNvPr>
          <p:cNvSpPr txBox="1">
            <a:spLocks/>
          </p:cNvSpPr>
          <p:nvPr/>
        </p:nvSpPr>
        <p:spPr>
          <a:xfrm>
            <a:off x="38678" y="6087122"/>
            <a:ext cx="3444202" cy="502568"/>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sl-SI" dirty="0">
                <a:solidFill>
                  <a:schemeClr val="bg1"/>
                </a:solidFill>
              </a:rPr>
              <a:t>Najstarejši znan grb Habsburžanov iz 14. stoletja </a:t>
            </a:r>
          </a:p>
        </p:txBody>
      </p:sp>
      <p:pic>
        <p:nvPicPr>
          <p:cNvPr id="5" name="Picture 2" descr="https://upload.wikimedia.org/wikipedia/commons/e/ef/Habspurg-Wappen_ZWB.png">
            <a:extLst>
              <a:ext uri="{FF2B5EF4-FFF2-40B4-BE49-F238E27FC236}">
                <a16:creationId xmlns:a16="http://schemas.microsoft.com/office/drawing/2014/main" id="{490FB422-053C-47B0-940C-415E95965D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15" y="2262815"/>
            <a:ext cx="2613469" cy="3732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ovezana slika">
            <a:extLst>
              <a:ext uri="{FF2B5EF4-FFF2-40B4-BE49-F238E27FC236}">
                <a16:creationId xmlns:a16="http://schemas.microsoft.com/office/drawing/2014/main" id="{A793FCB1-70DE-4948-8FA2-F6BC3B29F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152" y="196302"/>
            <a:ext cx="4578687" cy="32476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3/30/Maria_Theresia_of_Austria_001.jpg">
            <a:extLst>
              <a:ext uri="{FF2B5EF4-FFF2-40B4-BE49-F238E27FC236}">
                <a16:creationId xmlns:a16="http://schemas.microsoft.com/office/drawing/2014/main" id="{16788C13-94A9-44D0-ABCC-EF92B7D7C1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0" t="23827" r="11060"/>
          <a:stretch/>
        </p:blipFill>
        <p:spPr bwMode="auto">
          <a:xfrm>
            <a:off x="3482879" y="3573016"/>
            <a:ext cx="2354922" cy="3088682"/>
          </a:xfrm>
          <a:prstGeom prst="rect">
            <a:avLst/>
          </a:prstGeom>
          <a:noFill/>
          <a:extLst>
            <a:ext uri="{909E8E84-426E-40DD-AFC4-6F175D3DCCD1}">
              <a14:hiddenFill xmlns:a14="http://schemas.microsoft.com/office/drawing/2010/main">
                <a:solidFill>
                  <a:srgbClr val="FFFFFF"/>
                </a:solidFill>
              </a14:hiddenFill>
            </a:ext>
          </a:extLst>
        </p:spPr>
      </p:pic>
      <p:sp>
        <p:nvSpPr>
          <p:cNvPr id="8" name="Označba mesta vsebine 2">
            <a:extLst>
              <a:ext uri="{FF2B5EF4-FFF2-40B4-BE49-F238E27FC236}">
                <a16:creationId xmlns:a16="http://schemas.microsoft.com/office/drawing/2014/main" id="{5D993CA3-7E89-4C4C-BEA8-65A46419B44D}"/>
              </a:ext>
            </a:extLst>
          </p:cNvPr>
          <p:cNvSpPr txBox="1">
            <a:spLocks/>
          </p:cNvSpPr>
          <p:nvPr/>
        </p:nvSpPr>
        <p:spPr>
          <a:xfrm>
            <a:off x="2634528" y="928590"/>
            <a:ext cx="1696702" cy="1366664"/>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lgn="r">
              <a:buFont typeface="Arial" pitchFamily="34" charset="0"/>
              <a:buNone/>
            </a:pPr>
            <a:r>
              <a:rPr lang="sl-SI" dirty="0">
                <a:solidFill>
                  <a:schemeClr val="bg1"/>
                </a:solidFill>
              </a:rPr>
              <a:t>Sveto rimsko cesarstvo nemške narodnosti z dednimi posesti Habsburžan</a:t>
            </a:r>
            <a:r>
              <a:rPr lang="en-US" dirty="0">
                <a:solidFill>
                  <a:schemeClr val="bg1"/>
                </a:solidFill>
              </a:rPr>
              <a:t>o</a:t>
            </a:r>
            <a:r>
              <a:rPr lang="sl-SI" dirty="0">
                <a:solidFill>
                  <a:schemeClr val="bg1"/>
                </a:solidFill>
              </a:rPr>
              <a:t>v okrog leta 1400.</a:t>
            </a:r>
          </a:p>
        </p:txBody>
      </p:sp>
    </p:spTree>
    <p:extLst>
      <p:ext uri="{BB962C8B-B14F-4D97-AF65-F5344CB8AC3E}">
        <p14:creationId xmlns:p14="http://schemas.microsoft.com/office/powerpoint/2010/main" val="1761438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3528392" cy="2308324"/>
          </a:xfrm>
          <a:prstGeom prst="rect">
            <a:avLst/>
          </a:prstGeom>
          <a:noFill/>
        </p:spPr>
        <p:txBody>
          <a:bodyPr wrap="square" rtlCol="0">
            <a:spAutoFit/>
          </a:bodyPr>
          <a:lstStyle/>
          <a:p>
            <a:r>
              <a:rPr lang="sl-SI" dirty="0">
                <a:solidFill>
                  <a:schemeClr val="bg1"/>
                </a:solidFill>
              </a:rPr>
              <a:t>Nemške plemiške družine so na svoja posestva naseljevale nemške kmete, ki so se naseljevali med našimi predniki. Ta proces imenujemo </a:t>
            </a:r>
            <a:r>
              <a:rPr lang="sl-SI" b="1" dirty="0">
                <a:solidFill>
                  <a:schemeClr val="bg1"/>
                </a:solidFill>
              </a:rPr>
              <a:t>KOLONIZACIJA</a:t>
            </a:r>
            <a:r>
              <a:rPr lang="sl-SI" dirty="0">
                <a:solidFill>
                  <a:schemeClr val="bg1"/>
                </a:solidFill>
              </a:rPr>
              <a:t>, zaradi katere se je začela </a:t>
            </a:r>
            <a:r>
              <a:rPr lang="sl-SI" b="1" dirty="0">
                <a:solidFill>
                  <a:schemeClr val="bg1"/>
                </a:solidFill>
              </a:rPr>
              <a:t>GERMANIZACIJA</a:t>
            </a:r>
            <a:r>
              <a:rPr lang="sl-SI" dirty="0">
                <a:solidFill>
                  <a:schemeClr val="bg1"/>
                </a:solidFill>
              </a:rPr>
              <a:t>. Kaj to pomeni? Pomagaj si s pojmom romanizacija.</a:t>
            </a:r>
          </a:p>
        </p:txBody>
      </p:sp>
      <p:sp>
        <p:nvSpPr>
          <p:cNvPr id="4" name="Rounded Rectangle 3"/>
          <p:cNvSpPr/>
          <p:nvPr/>
        </p:nvSpPr>
        <p:spPr>
          <a:xfrm>
            <a:off x="502838" y="3356992"/>
            <a:ext cx="3024336" cy="2592288"/>
          </a:xfrm>
          <a:prstGeom prst="roundRect">
            <a:avLst/>
          </a:prstGeom>
          <a:solidFill>
            <a:srgbClr val="70C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000" b="1" dirty="0">
                <a:solidFill>
                  <a:schemeClr val="tx1"/>
                </a:solidFill>
              </a:rPr>
              <a:t>Romanizacija</a:t>
            </a:r>
            <a:r>
              <a:rPr lang="sl-SI" sz="2000" dirty="0">
                <a:solidFill>
                  <a:schemeClr val="tx1"/>
                </a:solidFill>
              </a:rPr>
              <a:t> pomeni uvajanje rimske kulture in latinskega jezika na območjih, ki jih je zasedel antični Rim.</a:t>
            </a:r>
            <a:endParaRPr lang="sl-SI" sz="2000" u="sng"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33535"/>
            <a:ext cx="4881364" cy="485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2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4478</TotalTime>
  <Words>773</Words>
  <Application>Microsoft Office PowerPoint</Application>
  <PresentationFormat>Diaprojekcija na zaslonu (4:3)</PresentationFormat>
  <Paragraphs>64</Paragraphs>
  <Slides>15</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15</vt:i4>
      </vt:variant>
    </vt:vector>
  </HeadingPairs>
  <TitlesOfParts>
    <vt:vector size="18" baseType="lpstr">
      <vt:lpstr>Arial</vt:lpstr>
      <vt:lpstr>Calibri</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dc:creator>
  <cp:lastModifiedBy>Sanja Šikovec</cp:lastModifiedBy>
  <cp:revision>14</cp:revision>
  <dcterms:created xsi:type="dcterms:W3CDTF">2017-03-10T09:17:51Z</dcterms:created>
  <dcterms:modified xsi:type="dcterms:W3CDTF">2020-05-19T20:16:58Z</dcterms:modified>
</cp:coreProperties>
</file>