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46"/>
  </p:notesMasterIdLst>
  <p:sldIdLst>
    <p:sldId id="257" r:id="rId3"/>
    <p:sldId id="258" r:id="rId4"/>
    <p:sldId id="295" r:id="rId5"/>
    <p:sldId id="296" r:id="rId6"/>
    <p:sldId id="297" r:id="rId7"/>
    <p:sldId id="298" r:id="rId8"/>
    <p:sldId id="299" r:id="rId9"/>
    <p:sldId id="300" r:id="rId10"/>
    <p:sldId id="304" r:id="rId11"/>
    <p:sldId id="305" r:id="rId12"/>
    <p:sldId id="301" r:id="rId13"/>
    <p:sldId id="302" r:id="rId14"/>
    <p:sldId id="306" r:id="rId15"/>
    <p:sldId id="307" r:id="rId16"/>
    <p:sldId id="317" r:id="rId17"/>
    <p:sldId id="303" r:id="rId18"/>
    <p:sldId id="308" r:id="rId19"/>
    <p:sldId id="309" r:id="rId20"/>
    <p:sldId id="310" r:id="rId21"/>
    <p:sldId id="311" r:id="rId22"/>
    <p:sldId id="312" r:id="rId23"/>
    <p:sldId id="314" r:id="rId24"/>
    <p:sldId id="315" r:id="rId25"/>
    <p:sldId id="316" r:id="rId26"/>
    <p:sldId id="318" r:id="rId27"/>
    <p:sldId id="319" r:id="rId28"/>
    <p:sldId id="320" r:id="rId29"/>
    <p:sldId id="321" r:id="rId30"/>
    <p:sldId id="322" r:id="rId31"/>
    <p:sldId id="324" r:id="rId32"/>
    <p:sldId id="323" r:id="rId33"/>
    <p:sldId id="325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64BAB-CC4F-4687-8009-3EA83450BAB7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B9672-E039-467F-AEC5-58D0AF338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altLang="sl-SI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altLang="sl-SI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altLang="sl-SI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altLang="sl-SI" noProof="0" smtClean="0"/>
              <a:t>Click to edit Master 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l-SI" altLang="sl-SI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 altLang="sl-SI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 altLang="sl-SI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2CDB4A6-FD50-4C85-A14F-070E87C48898}" type="slidenum">
              <a:rPr lang="sl-SI" altLang="sl-SI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3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79B6E-D8BF-4046-AD97-E90327E5AC0C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4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90ED5-E40C-41E9-B073-5F1C82E2D66C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23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slov, vsebina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7E068-9F73-4929-AE27-78AD13D3A38B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60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slov, 2 vsebini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08265-86A9-4625-B99C-BFDA4EB727CE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97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altLang="sl-SI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altLang="sl-SI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altLang="sl-SI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altLang="sl-SI" noProof="0" smtClean="0"/>
              <a:t>Click to edit Master 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l-SI" altLang="sl-SI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 altLang="sl-SI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 altLang="sl-SI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77504DC-4A7F-472B-8E61-929F17AD9494}" type="slidenum">
              <a:rPr lang="sl-SI" altLang="sl-SI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42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F4501-C819-4968-8155-8D3AEAABBFE2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19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FA605-DFD6-471E-ABAC-5CA57CFD9524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02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2FA82-CB24-4AF0-9D7C-ED6FF043B25C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68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175EF-8A4C-4943-8A61-A21CCD05B520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9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7FA1D-584F-4719-93B7-7106242FDE77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4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6E731-5680-483D-9C25-CFCCECED648C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78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802E9-B138-4CD1-AC50-6CD19DA6F5F8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02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8EB93-1C3A-446F-A916-C5F9D65358D1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76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8B02E-5D27-4BB0-A6E5-F082DEAC8D03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62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09820-8466-45D8-BB04-BB05F7EC4D88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64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7C298-5B05-47E3-AD55-79B86F75FAC8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slov, vsebina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BD3E4-7C9F-41D0-8A48-F1825C30E635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77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slov, 2 vsebini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A7A6E-F92C-4629-B021-4182EF2FA168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2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F8C29-A357-4B7F-AE69-CF9127F7886D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4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3568D-2CD1-4874-83AF-5ECE8785E036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8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9BA99-FA79-4473-B8F5-5D4225DE3CC8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9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6A95A-0D64-4004-A639-3771A5521EE7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8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51AC4-8A61-432E-8C92-1BE5A6AF0BA2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6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9F8D2-F4C5-4034-9301-EF514E72A170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6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F6B66-E95D-41FC-9207-A11C80F70487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3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55658B-6382-4EC2-8BD1-3363C3FAE4D2}" type="slidenum">
              <a:rPr lang="sl-SI" altLang="sl-S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9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E89DC9-3F68-4174-AC7E-324A8811226B}" type="slidenum">
              <a:rPr lang="sl-SI" altLang="sl-S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hyperlink" Target="http://www.youtube.com/watch?v=b1LhvnSzIb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hyperlink" Target="http://www.rbconsulting.si/YUSpin/DesktopModules/YUSpin%20-Articles/ArticlesView.aspx?tabID=0&amp;ItemID=16&amp;mid=52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hyperlink" Target="http://www.youtube.com/watch?v=AXVhTBTsZVY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XOgyyohdmk4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youtube.com/watch?v=jZWzWe67Rw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youtube.com/watch?v=gtiugWe_oEI&amp;feature=related" TargetMode="External"/><Relationship Id="rId11" Type="http://schemas.openxmlformats.org/officeDocument/2006/relationships/hyperlink" Target="http://podgib.weebly.com/poslovne-scaronale.html" TargetMode="External"/><Relationship Id="rId5" Type="http://schemas.openxmlformats.org/officeDocument/2006/relationships/image" Target="../media/image22.png"/><Relationship Id="rId10" Type="http://schemas.openxmlformats.org/officeDocument/2006/relationships/hyperlink" Target="http://www.youtube.com/watch?v=Zy1YC1S3QE0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://www.teamasea.com/mojaalergija/svn/priloznost/zakaj-mrezno-trzenj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kra-mehanizmi.si/ISM_slo,,novice&amp;showNews=NEWSUHCIOC1123201195347&amp;cPage=2" TargetMode="External"/><Relationship Id="rId5" Type="http://schemas.openxmlformats.org/officeDocument/2006/relationships/hyperlink" Target="http://www.delo.si/gospodarstvo/posel-in-denar/najvecja-petrol-in-mercator-najuspesnejsa-krka.html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5219700" y="2492375"/>
            <a:ext cx="3529013" cy="1055688"/>
          </a:xfrm>
        </p:spPr>
        <p:txBody>
          <a:bodyPr/>
          <a:lstStyle/>
          <a:p>
            <a:pPr eaLnBrk="1" hangingPunct="1"/>
            <a:r>
              <a:rPr lang="sl-SI" altLang="sl-SI" smtClean="0"/>
              <a:t>EMP in EKP</a:t>
            </a:r>
          </a:p>
        </p:txBody>
      </p:sp>
      <p:pic>
        <p:nvPicPr>
          <p:cNvPr id="307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>
          <a:xfrm>
            <a:off x="179388" y="1052513"/>
            <a:ext cx="4752975" cy="4535487"/>
          </a:xfrm>
        </p:spPr>
      </p:pic>
      <p:sp>
        <p:nvSpPr>
          <p:cNvPr id="307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2017713"/>
            <a:ext cx="395128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sl-SI" altLang="sl-SI" sz="2800" dirty="0" smtClean="0"/>
          </a:p>
          <a:p>
            <a:pPr eaLnBrk="1" hangingPunct="1">
              <a:buFont typeface="Wingdings" pitchFamily="2" charset="2"/>
              <a:buNone/>
            </a:pPr>
            <a:endParaRPr lang="sl-SI" altLang="sl-SI" sz="2800" dirty="0" smtClean="0"/>
          </a:p>
          <a:p>
            <a:pPr eaLnBrk="1" hangingPunct="1">
              <a:buFont typeface="Wingdings" pitchFamily="2" charset="2"/>
              <a:buNone/>
            </a:pPr>
            <a:endParaRPr lang="sl-SI" altLang="sl-SI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sl-SI" altLang="sl-SI" sz="2800" dirty="0" smtClean="0"/>
              <a:t>2. </a:t>
            </a:r>
            <a:r>
              <a:rPr lang="sl-SI" altLang="sl-SI" sz="2800" dirty="0"/>
              <a:t>p</a:t>
            </a:r>
            <a:r>
              <a:rPr lang="sl-SI" altLang="sl-SI" sz="2800" dirty="0" smtClean="0"/>
              <a:t>redavanje 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sl-SI" sz="2800" dirty="0"/>
              <a:t>g</a:t>
            </a:r>
            <a:r>
              <a:rPr lang="sl-SI" altLang="sl-SI" sz="2800" dirty="0" smtClean="0"/>
              <a:t>radivo od </a:t>
            </a:r>
            <a:r>
              <a:rPr lang="sl-SI" altLang="sl-SI" sz="2800" dirty="0" err="1" smtClean="0"/>
              <a:t>str.15</a:t>
            </a:r>
            <a:endParaRPr lang="sl-SI" altLang="sl-SI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sl-SI" altLang="sl-SI" sz="2800" dirty="0" smtClean="0">
                <a:solidFill>
                  <a:srgbClr val="6600CC"/>
                </a:solidFill>
              </a:rPr>
              <a:t>mag. Vesna LOBOREC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sl-SI" sz="2800" u="sng" dirty="0" err="1" smtClean="0">
                <a:solidFill>
                  <a:schemeClr val="tx2"/>
                </a:solidFill>
              </a:rPr>
              <a:t>vesna.loborec@bic</a:t>
            </a:r>
            <a:r>
              <a:rPr lang="sl-SI" altLang="sl-SI" sz="2800" u="sng" dirty="0" smtClean="0">
                <a:solidFill>
                  <a:schemeClr val="tx2"/>
                </a:solidFill>
              </a:rPr>
              <a:t>-</a:t>
            </a:r>
            <a:r>
              <a:rPr lang="sl-SI" altLang="sl-SI" sz="2800" u="sng" dirty="0" err="1" smtClean="0">
                <a:solidFill>
                  <a:schemeClr val="tx2"/>
                </a:solidFill>
              </a:rPr>
              <a:t>lj.si</a:t>
            </a:r>
            <a:endParaRPr lang="sl-SI" altLang="sl-SI" sz="2800" dirty="0" smtClean="0"/>
          </a:p>
        </p:txBody>
      </p: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0713"/>
            <a:ext cx="136683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71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USTANOVITEV PODJETJA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264544" y="2366953"/>
            <a:ext cx="6195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 </a:t>
            </a:r>
            <a:r>
              <a:rPr lang="en-US" dirty="0" err="1" smtClean="0"/>
              <a:t>pogodbo</a:t>
            </a:r>
            <a:r>
              <a:rPr lang="en-US" dirty="0" smtClean="0"/>
              <a:t> </a:t>
            </a:r>
            <a:r>
              <a:rPr lang="en-US" dirty="0" err="1" smtClean="0"/>
              <a:t>ustanovitelj</a:t>
            </a:r>
            <a:r>
              <a:rPr lang="en-US" dirty="0" smtClean="0"/>
              <a:t> </a:t>
            </a:r>
            <a:r>
              <a:rPr lang="en-US" dirty="0" err="1" smtClean="0"/>
              <a:t>določi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7030A0"/>
                </a:solidFill>
              </a:rPr>
              <a:t>firmo</a:t>
            </a:r>
            <a:r>
              <a:rPr lang="en-US" b="1" dirty="0" smtClean="0">
                <a:solidFill>
                  <a:srgbClr val="7030A0"/>
                </a:solidFill>
              </a:rPr>
              <a:t> in </a:t>
            </a:r>
            <a:r>
              <a:rPr lang="en-US" b="1" dirty="0" err="1" smtClean="0">
                <a:solidFill>
                  <a:srgbClr val="7030A0"/>
                </a:solidFill>
              </a:rPr>
              <a:t>sedež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podjetja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- (firma je </a:t>
            </a:r>
            <a:r>
              <a:rPr lang="en-US" dirty="0" err="1" smtClean="0"/>
              <a:t>ime</a:t>
            </a:r>
            <a:r>
              <a:rPr lang="en-US" dirty="0" smtClean="0"/>
              <a:t>, s </a:t>
            </a:r>
            <a:r>
              <a:rPr lang="en-US" dirty="0" err="1" smtClean="0"/>
              <a:t>katerim</a:t>
            </a:r>
            <a:r>
              <a:rPr lang="en-US" dirty="0" smtClean="0"/>
              <a:t> </a:t>
            </a:r>
            <a:r>
              <a:rPr lang="en-US" dirty="0" err="1" smtClean="0"/>
              <a:t>podjetje</a:t>
            </a:r>
            <a:r>
              <a:rPr lang="en-US" dirty="0" smtClean="0"/>
              <a:t> </a:t>
            </a:r>
            <a:r>
              <a:rPr lang="en-US" dirty="0" err="1" smtClean="0"/>
              <a:t>posluje</a:t>
            </a:r>
            <a:r>
              <a:rPr lang="en-US" dirty="0" smtClean="0"/>
              <a:t>; firma je </a:t>
            </a:r>
            <a:r>
              <a:rPr lang="en-US" dirty="0" err="1" smtClean="0"/>
              <a:t>torej</a:t>
            </a:r>
            <a:r>
              <a:rPr lang="en-US" dirty="0" smtClean="0"/>
              <a:t> instrument </a:t>
            </a:r>
            <a:r>
              <a:rPr lang="en-US" dirty="0" err="1" smtClean="0"/>
              <a:t>individualizacije</a:t>
            </a:r>
            <a:r>
              <a:rPr lang="en-US" dirty="0" smtClean="0"/>
              <a:t> </a:t>
            </a:r>
            <a:r>
              <a:rPr lang="en-US" dirty="0" err="1" smtClean="0"/>
              <a:t>podjetja,ki</a:t>
            </a:r>
            <a:r>
              <a:rPr lang="en-US" dirty="0" smtClean="0"/>
              <a:t> mora </a:t>
            </a:r>
            <a:r>
              <a:rPr lang="en-US" dirty="0" err="1" smtClean="0"/>
              <a:t>vsebovati</a:t>
            </a:r>
            <a:r>
              <a:rPr lang="en-US" dirty="0" smtClean="0"/>
              <a:t> </a:t>
            </a:r>
            <a:r>
              <a:rPr lang="en-US" dirty="0" err="1" smtClean="0"/>
              <a:t>oznako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nakazuje</a:t>
            </a:r>
            <a:r>
              <a:rPr lang="en-US" dirty="0" smtClean="0"/>
              <a:t> </a:t>
            </a:r>
            <a:r>
              <a:rPr lang="en-US" dirty="0" err="1" smtClean="0"/>
              <a:t>dejavnost</a:t>
            </a:r>
            <a:r>
              <a:rPr lang="en-US" dirty="0" smtClean="0"/>
              <a:t> </a:t>
            </a:r>
            <a:r>
              <a:rPr lang="en-US" dirty="0" err="1" smtClean="0"/>
              <a:t>družbe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7030A0"/>
                </a:solidFill>
              </a:rPr>
              <a:t>pravno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obliko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podjetja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dirty="0" err="1" smtClean="0"/>
              <a:t>vrsta</a:t>
            </a:r>
            <a:r>
              <a:rPr lang="en-US" dirty="0" smtClean="0"/>
              <a:t> in </a:t>
            </a:r>
            <a:r>
              <a:rPr lang="en-US" dirty="0" err="1" smtClean="0"/>
              <a:t>obseg</a:t>
            </a:r>
            <a:r>
              <a:rPr lang="en-US" dirty="0" smtClean="0"/>
              <a:t> </a:t>
            </a:r>
            <a:r>
              <a:rPr lang="en-US" dirty="0" err="1" smtClean="0"/>
              <a:t>odgovornosti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7030A0"/>
                </a:solidFill>
              </a:rPr>
              <a:t>statut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podjetja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Statut podjetja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667587" y="2924944"/>
            <a:ext cx="5742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ureja</a:t>
            </a:r>
            <a:r>
              <a:rPr lang="en-US" dirty="0" smtClean="0"/>
              <a:t> </a:t>
            </a:r>
            <a:r>
              <a:rPr lang="en-US" dirty="0" err="1" smtClean="0"/>
              <a:t>pravice</a:t>
            </a:r>
            <a:r>
              <a:rPr lang="en-US" dirty="0" smtClean="0"/>
              <a:t> in </a:t>
            </a:r>
            <a:r>
              <a:rPr lang="en-US" dirty="0" err="1" smtClean="0"/>
              <a:t>obveznosti</a:t>
            </a:r>
            <a:r>
              <a:rPr lang="en-US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upravljanja</a:t>
            </a:r>
            <a:r>
              <a:rPr lang="en-US" dirty="0" smtClean="0"/>
              <a:t> </a:t>
            </a:r>
            <a:r>
              <a:rPr lang="en-US" dirty="0" err="1" smtClean="0"/>
              <a:t>podjetja</a:t>
            </a:r>
            <a:r>
              <a:rPr lang="en-US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ugotavljanja</a:t>
            </a:r>
            <a:r>
              <a:rPr lang="en-US" dirty="0" smtClean="0"/>
              <a:t> </a:t>
            </a:r>
            <a:r>
              <a:rPr lang="en-US" dirty="0" err="1" smtClean="0"/>
              <a:t>dobička</a:t>
            </a:r>
            <a:r>
              <a:rPr lang="en-US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delež</a:t>
            </a:r>
            <a:r>
              <a:rPr lang="en-US" dirty="0" smtClean="0"/>
              <a:t> </a:t>
            </a:r>
            <a:r>
              <a:rPr lang="en-US" dirty="0" err="1" smtClean="0"/>
              <a:t>podjetja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dobičku</a:t>
            </a:r>
            <a:r>
              <a:rPr lang="en-US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določijo</a:t>
            </a:r>
            <a:r>
              <a:rPr lang="en-US" dirty="0" smtClean="0"/>
              <a:t> se 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en-US" dirty="0" err="1" smtClean="0"/>
              <a:t>organi</a:t>
            </a:r>
            <a:r>
              <a:rPr lang="en-US" dirty="0" smtClean="0"/>
              <a:t> </a:t>
            </a:r>
            <a:r>
              <a:rPr lang="en-US" dirty="0" err="1" smtClean="0"/>
              <a:t>podjetja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Vrste podjetij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1763688" y="2624138"/>
            <a:ext cx="66966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Podjetja</a:t>
            </a:r>
            <a:r>
              <a:rPr lang="en-US" dirty="0" smtClean="0"/>
              <a:t> so </a:t>
            </a:r>
            <a:r>
              <a:rPr lang="en-US" dirty="0" err="1" smtClean="0"/>
              <a:t>raznolika</a:t>
            </a:r>
            <a:r>
              <a:rPr lang="en-US" dirty="0" smtClean="0"/>
              <a:t> - </a:t>
            </a:r>
            <a:r>
              <a:rPr lang="en-US" dirty="0" err="1" smtClean="0"/>
              <a:t>delitev</a:t>
            </a:r>
            <a:r>
              <a:rPr lang="en-US" dirty="0" smtClean="0"/>
              <a:t> </a:t>
            </a:r>
            <a:r>
              <a:rPr lang="en-US" dirty="0" err="1" smtClean="0"/>
              <a:t>podjetij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skupinah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imajo</a:t>
            </a:r>
            <a:r>
              <a:rPr lang="en-US" dirty="0" smtClean="0"/>
              <a:t> </a:t>
            </a:r>
            <a:r>
              <a:rPr lang="en-US" i="1" u="sng" dirty="0" err="1" smtClean="0"/>
              <a:t>enake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značilnosti</a:t>
            </a:r>
            <a:r>
              <a:rPr lang="sl-SI" dirty="0"/>
              <a:t>: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7030A0"/>
                </a:solidFill>
              </a:rPr>
              <a:t>Javno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podjetje</a:t>
            </a:r>
            <a:r>
              <a:rPr lang="en-US" b="1" dirty="0" smtClean="0">
                <a:solidFill>
                  <a:srgbClr val="7030A0"/>
                </a:solidFill>
              </a:rPr>
              <a:t> je </a:t>
            </a:r>
            <a:r>
              <a:rPr lang="en-US" b="1" dirty="0" err="1" smtClean="0">
                <a:solidFill>
                  <a:srgbClr val="7030A0"/>
                </a:solidFill>
              </a:rPr>
              <a:t>državno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podjetje</a:t>
            </a:r>
            <a:r>
              <a:rPr lang="en-US" b="1" dirty="0" smtClean="0">
                <a:solidFill>
                  <a:srgbClr val="7030A0"/>
                </a:solidFill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</a:rPr>
              <a:t>za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njim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stoji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država</a:t>
            </a:r>
            <a:r>
              <a:rPr lang="sl-SI" b="1" dirty="0">
                <a:solidFill>
                  <a:srgbClr val="7030A0"/>
                </a:solidFill>
              </a:rPr>
              <a:t>,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7030A0"/>
                </a:solidFill>
              </a:rPr>
              <a:t>Družba</a:t>
            </a:r>
            <a:r>
              <a:rPr lang="en-US" b="1" dirty="0" smtClean="0">
                <a:solidFill>
                  <a:srgbClr val="7030A0"/>
                </a:solidFill>
              </a:rPr>
              <a:t> z </a:t>
            </a:r>
            <a:r>
              <a:rPr lang="en-US" b="1" dirty="0" err="1" smtClean="0">
                <a:solidFill>
                  <a:srgbClr val="7030A0"/>
                </a:solidFill>
              </a:rPr>
              <a:t>neomejeno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odgovornostjo</a:t>
            </a:r>
            <a:r>
              <a:rPr lang="en-US" b="1" dirty="0" smtClean="0">
                <a:solidFill>
                  <a:srgbClr val="7030A0"/>
                </a:solidFill>
              </a:rPr>
              <a:t> (</a:t>
            </a:r>
            <a:r>
              <a:rPr lang="en-US" b="1" dirty="0" err="1" smtClean="0">
                <a:solidFill>
                  <a:srgbClr val="7030A0"/>
                </a:solidFill>
              </a:rPr>
              <a:t>d.n.o</a:t>
            </a:r>
            <a:r>
              <a:rPr lang="en-US" b="1" dirty="0" smtClean="0">
                <a:solidFill>
                  <a:srgbClr val="7030A0"/>
                </a:solidFill>
              </a:rPr>
              <a:t>.),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7030A0"/>
                </a:solidFill>
              </a:rPr>
              <a:t>komanditna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družba</a:t>
            </a:r>
            <a:r>
              <a:rPr lang="en-US" b="1" dirty="0" smtClean="0">
                <a:solidFill>
                  <a:srgbClr val="7030A0"/>
                </a:solidFill>
              </a:rPr>
              <a:t> (</a:t>
            </a:r>
            <a:r>
              <a:rPr lang="en-US" b="1" dirty="0" err="1" smtClean="0">
                <a:solidFill>
                  <a:srgbClr val="7030A0"/>
                </a:solidFill>
              </a:rPr>
              <a:t>k.d</a:t>
            </a:r>
            <a:r>
              <a:rPr lang="en-US" b="1" dirty="0" smtClean="0">
                <a:solidFill>
                  <a:srgbClr val="7030A0"/>
                </a:solidFill>
              </a:rPr>
              <a:t>.),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7030A0"/>
                </a:solidFill>
              </a:rPr>
              <a:t>delniška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družba</a:t>
            </a:r>
            <a:r>
              <a:rPr lang="en-US" b="1" dirty="0" smtClean="0">
                <a:solidFill>
                  <a:srgbClr val="7030A0"/>
                </a:solidFill>
              </a:rPr>
              <a:t> (</a:t>
            </a:r>
            <a:r>
              <a:rPr lang="en-US" b="1" dirty="0" err="1" smtClean="0">
                <a:solidFill>
                  <a:srgbClr val="7030A0"/>
                </a:solidFill>
              </a:rPr>
              <a:t>d.d</a:t>
            </a:r>
            <a:r>
              <a:rPr lang="en-US" b="1" dirty="0" smtClean="0">
                <a:solidFill>
                  <a:srgbClr val="7030A0"/>
                </a:solidFill>
              </a:rPr>
              <a:t>.) 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7030A0"/>
                </a:solidFill>
              </a:rPr>
              <a:t>družba</a:t>
            </a:r>
            <a:r>
              <a:rPr lang="en-US" b="1" dirty="0" smtClean="0">
                <a:solidFill>
                  <a:srgbClr val="7030A0"/>
                </a:solidFill>
              </a:rPr>
              <a:t> z </a:t>
            </a:r>
            <a:r>
              <a:rPr lang="en-US" b="1" dirty="0" err="1" smtClean="0">
                <a:solidFill>
                  <a:srgbClr val="7030A0"/>
                </a:solidFill>
              </a:rPr>
              <a:t>omejeno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odgovornostjo</a:t>
            </a:r>
            <a:r>
              <a:rPr lang="en-US" b="1" dirty="0" smtClean="0">
                <a:solidFill>
                  <a:srgbClr val="7030A0"/>
                </a:solidFill>
              </a:rPr>
              <a:t> (</a:t>
            </a:r>
            <a:r>
              <a:rPr lang="en-US" b="1" dirty="0" err="1" smtClean="0">
                <a:solidFill>
                  <a:srgbClr val="7030A0"/>
                </a:solidFill>
              </a:rPr>
              <a:t>d.o.o</a:t>
            </a:r>
            <a:r>
              <a:rPr lang="en-US" b="1" dirty="0" smtClean="0">
                <a:solidFill>
                  <a:srgbClr val="7030A0"/>
                </a:solidFill>
              </a:rPr>
              <a:t>.); </a:t>
            </a:r>
          </a:p>
          <a:p>
            <a:endParaRPr lang="en-US" dirty="0" smtClean="0"/>
          </a:p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njimi</a:t>
            </a:r>
            <a:r>
              <a:rPr lang="en-US" dirty="0" smtClean="0"/>
              <a:t> </a:t>
            </a:r>
            <a:r>
              <a:rPr lang="en-US" dirty="0" err="1" smtClean="0"/>
              <a:t>stojijo</a:t>
            </a:r>
            <a:r>
              <a:rPr lang="en-US" dirty="0" smtClean="0"/>
              <a:t> </a:t>
            </a:r>
            <a:r>
              <a:rPr lang="en-US" dirty="0" err="1" smtClean="0"/>
              <a:t>pretežno</a:t>
            </a:r>
            <a:r>
              <a:rPr lang="en-US" dirty="0" smtClean="0"/>
              <a:t> </a:t>
            </a:r>
            <a:r>
              <a:rPr lang="en-US" dirty="0" err="1" smtClean="0"/>
              <a:t>zasebniki</a:t>
            </a:r>
            <a:r>
              <a:rPr lang="en-US" dirty="0" smtClean="0"/>
              <a:t>, </a:t>
            </a:r>
            <a:r>
              <a:rPr lang="en-US" dirty="0" err="1" smtClean="0"/>
              <a:t>lastnina</a:t>
            </a:r>
            <a:r>
              <a:rPr lang="en-US" dirty="0" smtClean="0"/>
              <a:t> pa je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zasebna</a:t>
            </a:r>
            <a:r>
              <a:rPr lang="en-US" dirty="0" smtClean="0"/>
              <a:t>, </a:t>
            </a:r>
            <a:r>
              <a:rPr lang="en-US" dirty="0" err="1" smtClean="0"/>
              <a:t>družbena</a:t>
            </a:r>
            <a:r>
              <a:rPr lang="en-US" dirty="0" smtClean="0"/>
              <a:t>, </a:t>
            </a:r>
            <a:r>
              <a:rPr lang="en-US" dirty="0" err="1" smtClean="0"/>
              <a:t>mešana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pa </a:t>
            </a:r>
            <a:r>
              <a:rPr lang="en-US" dirty="0" err="1" smtClean="0"/>
              <a:t>zadružna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Vrste podjetij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2" y="2492896"/>
            <a:ext cx="8886301" cy="421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9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Samostojni podjetnik – s.p.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195513" y="2348880"/>
            <a:ext cx="61023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je </a:t>
            </a:r>
            <a:r>
              <a:rPr lang="en-US" dirty="0" err="1" smtClean="0"/>
              <a:t>fizična</a:t>
            </a:r>
            <a:r>
              <a:rPr lang="en-US" dirty="0" smtClean="0"/>
              <a:t> </a:t>
            </a:r>
            <a:r>
              <a:rPr lang="en-US" dirty="0" err="1" smtClean="0"/>
              <a:t>oseba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trgu</a:t>
            </a:r>
            <a:r>
              <a:rPr lang="en-US" dirty="0" smtClean="0"/>
              <a:t> </a:t>
            </a:r>
            <a:r>
              <a:rPr lang="en-US" dirty="0" err="1" smtClean="0"/>
              <a:t>samostojno</a:t>
            </a:r>
            <a:r>
              <a:rPr lang="en-US" dirty="0" smtClean="0"/>
              <a:t> </a:t>
            </a:r>
            <a:r>
              <a:rPr lang="en-US" dirty="0" err="1" smtClean="0"/>
              <a:t>opravlja</a:t>
            </a:r>
            <a:r>
              <a:rPr lang="en-US" dirty="0" smtClean="0"/>
              <a:t> </a:t>
            </a:r>
            <a:r>
              <a:rPr lang="en-US" dirty="0" err="1" smtClean="0"/>
              <a:t>pridobitno</a:t>
            </a:r>
            <a:r>
              <a:rPr lang="en-US" dirty="0" smtClean="0"/>
              <a:t> </a:t>
            </a:r>
            <a:r>
              <a:rPr lang="en-US" dirty="0" err="1" smtClean="0"/>
              <a:t>dejavnost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dirty="0" err="1" smtClean="0"/>
              <a:t>svojo</a:t>
            </a:r>
            <a:r>
              <a:rPr lang="en-US" dirty="0" smtClean="0"/>
              <a:t> </a:t>
            </a:r>
            <a:r>
              <a:rPr lang="en-US" dirty="0" err="1" smtClean="0"/>
              <a:t>izključno</a:t>
            </a:r>
            <a:r>
              <a:rPr lang="en-US" dirty="0" smtClean="0"/>
              <a:t> </a:t>
            </a:r>
            <a:r>
              <a:rPr lang="en-US" dirty="0" err="1" smtClean="0"/>
              <a:t>dejavnost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Zakon</a:t>
            </a:r>
            <a:r>
              <a:rPr lang="en-US" dirty="0" smtClean="0"/>
              <a:t> mu ne </a:t>
            </a:r>
            <a:r>
              <a:rPr lang="en-US" dirty="0" err="1" smtClean="0"/>
              <a:t>prepoveduje</a:t>
            </a:r>
            <a:r>
              <a:rPr lang="en-US" dirty="0" smtClean="0"/>
              <a:t> </a:t>
            </a:r>
            <a:r>
              <a:rPr lang="en-US" dirty="0" err="1" smtClean="0"/>
              <a:t>opravljanja</a:t>
            </a:r>
            <a:r>
              <a:rPr lang="en-US" dirty="0" smtClean="0"/>
              <a:t> </a:t>
            </a:r>
            <a:r>
              <a:rPr lang="en-US" dirty="0" err="1" smtClean="0"/>
              <a:t>dejavnosti</a:t>
            </a:r>
            <a:r>
              <a:rPr lang="en-US" dirty="0" smtClean="0"/>
              <a:t> </a:t>
            </a:r>
            <a:r>
              <a:rPr lang="en-US" dirty="0" err="1" smtClean="0"/>
              <a:t>poleg</a:t>
            </a:r>
            <a:r>
              <a:rPr lang="en-US" dirty="0" smtClean="0"/>
              <a:t> </a:t>
            </a:r>
            <a:r>
              <a:rPr lang="en-US" dirty="0" err="1" smtClean="0"/>
              <a:t>redne</a:t>
            </a:r>
            <a:r>
              <a:rPr lang="en-US" dirty="0" smtClean="0"/>
              <a:t> </a:t>
            </a:r>
            <a:r>
              <a:rPr lang="en-US" dirty="0" err="1" smtClean="0"/>
              <a:t>zaposlitve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Samostojni</a:t>
            </a:r>
            <a:r>
              <a:rPr lang="en-US" dirty="0" smtClean="0"/>
              <a:t> </a:t>
            </a:r>
            <a:r>
              <a:rPr lang="en-US" dirty="0" err="1" smtClean="0"/>
              <a:t>podjetnik</a:t>
            </a:r>
            <a:r>
              <a:rPr lang="en-US" dirty="0" smtClean="0"/>
              <a:t> je </a:t>
            </a:r>
            <a:r>
              <a:rPr lang="en-US" dirty="0" err="1" smtClean="0"/>
              <a:t>zato</a:t>
            </a:r>
            <a:r>
              <a:rPr lang="en-US" dirty="0" smtClean="0"/>
              <a:t> </a:t>
            </a:r>
            <a:r>
              <a:rPr lang="en-US" dirty="0" err="1" smtClean="0"/>
              <a:t>specifična</a:t>
            </a:r>
            <a:r>
              <a:rPr lang="en-US" dirty="0" smtClean="0"/>
              <a:t> </a:t>
            </a:r>
            <a:r>
              <a:rPr lang="en-US" dirty="0" err="1" smtClean="0"/>
              <a:t>oblika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veliko</a:t>
            </a:r>
            <a:r>
              <a:rPr lang="en-US" dirty="0" smtClean="0"/>
              <a:t> </a:t>
            </a:r>
            <a:r>
              <a:rPr lang="en-US" dirty="0" err="1" smtClean="0"/>
              <a:t>skupnega</a:t>
            </a:r>
            <a:r>
              <a:rPr lang="en-US" dirty="0" smtClean="0"/>
              <a:t> s </a:t>
            </a:r>
            <a:r>
              <a:rPr lang="en-US" dirty="0" err="1" smtClean="0"/>
              <a:t>podjetji</a:t>
            </a:r>
            <a:r>
              <a:rPr lang="en-US" dirty="0" smtClean="0"/>
              <a:t>, </a:t>
            </a:r>
            <a:r>
              <a:rPr lang="en-US" dirty="0" err="1" smtClean="0"/>
              <a:t>še</a:t>
            </a:r>
            <a:r>
              <a:rPr lang="en-US" dirty="0" smtClean="0"/>
              <a:t> </a:t>
            </a:r>
            <a:r>
              <a:rPr lang="en-US" dirty="0" err="1" smtClean="0"/>
              <a:t>posebej</a:t>
            </a:r>
            <a:r>
              <a:rPr lang="en-US" dirty="0" smtClean="0"/>
              <a:t> z </a:t>
            </a:r>
            <a:r>
              <a:rPr lang="en-US" dirty="0" err="1" smtClean="0"/>
              <a:t>družbo</a:t>
            </a:r>
            <a:r>
              <a:rPr lang="en-US" dirty="0" smtClean="0"/>
              <a:t> z </a:t>
            </a:r>
            <a:r>
              <a:rPr lang="en-US" dirty="0" err="1" smtClean="0"/>
              <a:t>neomejeno</a:t>
            </a:r>
            <a:r>
              <a:rPr lang="en-US" dirty="0" smtClean="0"/>
              <a:t> </a:t>
            </a:r>
            <a:r>
              <a:rPr lang="en-US" dirty="0" err="1" smtClean="0"/>
              <a:t>odgovornostjo</a:t>
            </a:r>
            <a:r>
              <a:rPr lang="en-US" dirty="0" smtClean="0"/>
              <a:t> in z </a:t>
            </a:r>
            <a:r>
              <a:rPr lang="en-US" dirty="0" err="1" smtClean="0"/>
              <a:t>enoosebno</a:t>
            </a:r>
            <a:r>
              <a:rPr lang="en-US" dirty="0" smtClean="0"/>
              <a:t> </a:t>
            </a:r>
            <a:r>
              <a:rPr lang="en-US" dirty="0" err="1" smtClean="0"/>
              <a:t>družbo</a:t>
            </a:r>
            <a:r>
              <a:rPr lang="en-US" dirty="0" smtClean="0"/>
              <a:t> z </a:t>
            </a:r>
            <a:r>
              <a:rPr lang="en-US" dirty="0" err="1" smtClean="0"/>
              <a:t>omejeno</a:t>
            </a:r>
            <a:r>
              <a:rPr lang="en-US" dirty="0" smtClean="0"/>
              <a:t> </a:t>
            </a:r>
            <a:r>
              <a:rPr lang="en-US" dirty="0" err="1" smtClean="0"/>
              <a:t>odgovornostjo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Oblike podjetij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dirty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308200" y="2610532"/>
            <a:ext cx="59362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Po </a:t>
            </a:r>
            <a:r>
              <a:rPr lang="en-US" dirty="0" err="1">
                <a:solidFill>
                  <a:srgbClr val="000000"/>
                </a:solidFill>
              </a:rPr>
              <a:t>Zakonu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gospodarskih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družbah</a:t>
            </a:r>
            <a:r>
              <a:rPr lang="en-US" dirty="0">
                <a:solidFill>
                  <a:srgbClr val="000000"/>
                </a:solidFill>
              </a:rPr>
              <a:t> je </a:t>
            </a:r>
            <a:r>
              <a:rPr lang="en-US" b="1" dirty="0" err="1">
                <a:solidFill>
                  <a:srgbClr val="7030A0"/>
                </a:solidFill>
              </a:rPr>
              <a:t>samostojni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podjetnik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fizična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oseba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ki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samostojno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opravlja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pridobitno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dejavnost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svojo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izključno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dejavnost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Zakon</a:t>
            </a:r>
            <a:r>
              <a:rPr lang="en-US" dirty="0">
                <a:solidFill>
                  <a:srgbClr val="000000"/>
                </a:solidFill>
              </a:rPr>
              <a:t> mu ne </a:t>
            </a:r>
            <a:r>
              <a:rPr lang="en-US" dirty="0" err="1">
                <a:solidFill>
                  <a:srgbClr val="000000"/>
                </a:solidFill>
              </a:rPr>
              <a:t>prepoveduje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opravljanja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dejavnosti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poleg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redne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zaposlitve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Samostojni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podjetnik</a:t>
            </a:r>
            <a:r>
              <a:rPr lang="en-US" dirty="0">
                <a:solidFill>
                  <a:srgbClr val="000000"/>
                </a:solidFill>
              </a:rPr>
              <a:t> je </a:t>
            </a:r>
            <a:r>
              <a:rPr lang="en-US" dirty="0" err="1">
                <a:solidFill>
                  <a:srgbClr val="000000"/>
                </a:solidFill>
              </a:rPr>
              <a:t>zato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specifična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oblika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ki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veliko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skupnega</a:t>
            </a:r>
            <a:r>
              <a:rPr lang="en-US" dirty="0">
                <a:solidFill>
                  <a:srgbClr val="000000"/>
                </a:solidFill>
              </a:rPr>
              <a:t> s </a:t>
            </a:r>
            <a:r>
              <a:rPr lang="en-US" dirty="0" err="1">
                <a:solidFill>
                  <a:srgbClr val="000000"/>
                </a:solidFill>
              </a:rPr>
              <a:t>podjetji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še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posebej</a:t>
            </a:r>
            <a:r>
              <a:rPr lang="en-US" dirty="0">
                <a:solidFill>
                  <a:srgbClr val="000000"/>
                </a:solidFill>
              </a:rPr>
              <a:t> z </a:t>
            </a:r>
            <a:r>
              <a:rPr lang="en-US" dirty="0" err="1">
                <a:solidFill>
                  <a:srgbClr val="000000"/>
                </a:solidFill>
              </a:rPr>
              <a:t>družbo</a:t>
            </a:r>
            <a:r>
              <a:rPr lang="en-US" dirty="0">
                <a:solidFill>
                  <a:srgbClr val="000000"/>
                </a:solidFill>
              </a:rPr>
              <a:t> z </a:t>
            </a:r>
            <a:r>
              <a:rPr lang="en-US" dirty="0" err="1">
                <a:solidFill>
                  <a:srgbClr val="000000"/>
                </a:solidFill>
              </a:rPr>
              <a:t>neomejeno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odgovornostjo</a:t>
            </a:r>
            <a:r>
              <a:rPr lang="en-US" dirty="0">
                <a:solidFill>
                  <a:srgbClr val="000000"/>
                </a:solidFill>
              </a:rPr>
              <a:t> in z </a:t>
            </a:r>
            <a:r>
              <a:rPr lang="en-US" dirty="0" err="1">
                <a:solidFill>
                  <a:srgbClr val="000000"/>
                </a:solidFill>
              </a:rPr>
              <a:t>enoosebno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družbo</a:t>
            </a:r>
            <a:r>
              <a:rPr lang="en-US" dirty="0">
                <a:solidFill>
                  <a:srgbClr val="000000"/>
                </a:solidFill>
              </a:rPr>
              <a:t> z </a:t>
            </a:r>
            <a:r>
              <a:rPr lang="en-US" dirty="0" err="1">
                <a:solidFill>
                  <a:srgbClr val="000000"/>
                </a:solidFill>
              </a:rPr>
              <a:t>omejeno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odgovornostjo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28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Sanacija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r>
              <a:rPr lang="sl-SI" altLang="sl-SI" sz="2800" dirty="0">
                <a:solidFill>
                  <a:srgbClr val="000000"/>
                </a:solidFill>
              </a:rPr>
              <a:t>če je podjetje v krizi, je uvedena sanacija podjetja. </a:t>
            </a:r>
          </a:p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dirty="0">
              <a:solidFill>
                <a:srgbClr val="000000"/>
              </a:solidFill>
            </a:endParaRPr>
          </a:p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r>
              <a:rPr lang="sl-SI" altLang="sl-SI" sz="2800" dirty="0">
                <a:solidFill>
                  <a:srgbClr val="000000"/>
                </a:solidFill>
              </a:rPr>
              <a:t>Namen sanacije je ohraniti podjetje ter mu omogočiti obstoj in razvoj. </a:t>
            </a:r>
          </a:p>
        </p:txBody>
      </p:sp>
    </p:spTree>
    <p:extLst>
      <p:ext uri="{BB962C8B-B14F-4D97-AF65-F5344CB8AC3E}">
        <p14:creationId xmlns:p14="http://schemas.microsoft.com/office/powerpoint/2010/main" val="37226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Sanacija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dirty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1763688" y="2708920"/>
            <a:ext cx="5544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Razumemo</a:t>
            </a:r>
            <a:r>
              <a:rPr lang="en-US" dirty="0" smtClean="0"/>
              <a:t> jo 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dirty="0" err="1" smtClean="0"/>
              <a:t>splet</a:t>
            </a:r>
            <a:r>
              <a:rPr lang="en-US" dirty="0" smtClean="0"/>
              <a:t> </a:t>
            </a:r>
            <a:r>
              <a:rPr lang="en-US" dirty="0" err="1" smtClean="0"/>
              <a:t>ukrepov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finančnem</a:t>
            </a:r>
            <a:r>
              <a:rPr lang="en-US" dirty="0" smtClean="0"/>
              <a:t>, </a:t>
            </a:r>
            <a:r>
              <a:rPr lang="en-US" dirty="0" err="1" smtClean="0"/>
              <a:t>organizacijskem</a:t>
            </a:r>
            <a:r>
              <a:rPr lang="en-US" dirty="0" smtClean="0"/>
              <a:t>, </a:t>
            </a:r>
            <a:r>
              <a:rPr lang="en-US" dirty="0" err="1" smtClean="0"/>
              <a:t>proizvodnem</a:t>
            </a:r>
            <a:r>
              <a:rPr lang="en-US" dirty="0" smtClean="0"/>
              <a:t>, </a:t>
            </a:r>
            <a:r>
              <a:rPr lang="en-US" dirty="0" err="1" smtClean="0"/>
              <a:t>nabavnem,prodajnem</a:t>
            </a:r>
            <a:r>
              <a:rPr lang="en-US" dirty="0" smtClean="0"/>
              <a:t> in </a:t>
            </a:r>
            <a:r>
              <a:rPr lang="en-US" dirty="0" err="1" smtClean="0"/>
              <a:t>kadrovskem</a:t>
            </a:r>
            <a:r>
              <a:rPr lang="en-US" dirty="0" smtClean="0"/>
              <a:t> </a:t>
            </a:r>
            <a:r>
              <a:rPr lang="en-US" dirty="0" err="1" smtClean="0"/>
              <a:t>področju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Njihov</a:t>
            </a:r>
            <a:r>
              <a:rPr lang="en-US" dirty="0" smtClean="0"/>
              <a:t> </a:t>
            </a:r>
            <a:r>
              <a:rPr lang="en-US" dirty="0" err="1" smtClean="0"/>
              <a:t>namen</a:t>
            </a:r>
            <a:r>
              <a:rPr lang="en-US" dirty="0" smtClean="0"/>
              <a:t> je: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odpraviti</a:t>
            </a:r>
            <a:r>
              <a:rPr lang="en-US" dirty="0" smtClean="0"/>
              <a:t> </a:t>
            </a:r>
            <a:r>
              <a:rPr lang="en-US" dirty="0" err="1" smtClean="0"/>
              <a:t>težave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se </a:t>
            </a:r>
            <a:r>
              <a:rPr lang="en-US" dirty="0" err="1" smtClean="0"/>
              <a:t>kažejo</a:t>
            </a:r>
            <a:r>
              <a:rPr lang="en-US" dirty="0" smtClean="0"/>
              <a:t> v </a:t>
            </a:r>
            <a:r>
              <a:rPr lang="en-US" dirty="0" err="1" smtClean="0"/>
              <a:t>plačilni</a:t>
            </a:r>
            <a:r>
              <a:rPr lang="en-US" dirty="0" smtClean="0"/>
              <a:t> </a:t>
            </a:r>
            <a:r>
              <a:rPr lang="en-US" dirty="0" err="1" smtClean="0"/>
              <a:t>nesposobnosti</a:t>
            </a:r>
            <a:r>
              <a:rPr lang="en-US" dirty="0" smtClean="0"/>
              <a:t> in </a:t>
            </a:r>
            <a:r>
              <a:rPr lang="en-US" dirty="0" err="1" smtClean="0"/>
              <a:t>neuspešnosti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morebitnem</a:t>
            </a:r>
            <a:r>
              <a:rPr lang="en-US" dirty="0" smtClean="0"/>
              <a:t> </a:t>
            </a:r>
            <a:r>
              <a:rPr lang="en-US" dirty="0" err="1" smtClean="0"/>
              <a:t>zlomu</a:t>
            </a:r>
            <a:r>
              <a:rPr lang="en-US" dirty="0" smtClean="0"/>
              <a:t> </a:t>
            </a:r>
            <a:r>
              <a:rPr lang="en-US" dirty="0" err="1" smtClean="0"/>
              <a:t>podjetja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Prisilna poravnava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dirty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178744" y="2228453"/>
            <a:ext cx="59936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Oblika</a:t>
            </a:r>
            <a:r>
              <a:rPr lang="en-US" dirty="0" smtClean="0"/>
              <a:t> </a:t>
            </a:r>
            <a:r>
              <a:rPr lang="en-US" dirty="0" err="1" smtClean="0"/>
              <a:t>saniranja</a:t>
            </a:r>
            <a:r>
              <a:rPr lang="en-US" dirty="0" smtClean="0"/>
              <a:t> </a:t>
            </a:r>
            <a:r>
              <a:rPr lang="en-US" dirty="0" err="1" smtClean="0"/>
              <a:t>podjetja</a:t>
            </a:r>
            <a:r>
              <a:rPr lang="en-US" dirty="0" smtClean="0"/>
              <a:t> je </a:t>
            </a:r>
            <a:r>
              <a:rPr lang="en-US" dirty="0" err="1" smtClean="0"/>
              <a:t>prisilna</a:t>
            </a:r>
            <a:r>
              <a:rPr lang="en-US" dirty="0" smtClean="0"/>
              <a:t> </a:t>
            </a:r>
            <a:r>
              <a:rPr lang="en-US" dirty="0" err="1" smtClean="0"/>
              <a:t>poravnava</a:t>
            </a:r>
            <a:r>
              <a:rPr lang="en-US" dirty="0" smtClean="0"/>
              <a:t>, </a:t>
            </a:r>
            <a:r>
              <a:rPr lang="en-US" dirty="0" err="1" smtClean="0"/>
              <a:t>kjer</a:t>
            </a:r>
            <a:r>
              <a:rPr lang="en-US" dirty="0" smtClean="0"/>
              <a:t> se s </a:t>
            </a:r>
            <a:r>
              <a:rPr lang="en-US" b="1" dirty="0" err="1" smtClean="0">
                <a:solidFill>
                  <a:srgbClr val="7030A0"/>
                </a:solidFill>
              </a:rPr>
              <a:t>finančnim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prestrukturiranjem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podjetju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dirty="0" err="1" smtClean="0"/>
              <a:t>dolžniku</a:t>
            </a:r>
            <a:r>
              <a:rPr lang="en-US" dirty="0" smtClean="0"/>
              <a:t> </a:t>
            </a:r>
            <a:r>
              <a:rPr lang="en-US" dirty="0" err="1" smtClean="0"/>
              <a:t>omogoči</a:t>
            </a:r>
            <a:r>
              <a:rPr lang="en-US" dirty="0" smtClean="0"/>
              <a:t>, da </a:t>
            </a:r>
            <a:r>
              <a:rPr lang="en-US" dirty="0" err="1" smtClean="0"/>
              <a:t>postane</a:t>
            </a:r>
            <a:r>
              <a:rPr lang="en-US" dirty="0" smtClean="0"/>
              <a:t> </a:t>
            </a:r>
            <a:r>
              <a:rPr lang="en-US" dirty="0" err="1" smtClean="0"/>
              <a:t>plačilno</a:t>
            </a:r>
            <a:r>
              <a:rPr lang="en-US" dirty="0" smtClean="0"/>
              <a:t> </a:t>
            </a:r>
            <a:r>
              <a:rPr lang="en-US" dirty="0" err="1" smtClean="0"/>
              <a:t>sposoben</a:t>
            </a:r>
            <a:r>
              <a:rPr lang="en-US" dirty="0" smtClean="0"/>
              <a:t> in</a:t>
            </a:r>
            <a:r>
              <a:rPr lang="sl-SI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nadaljuje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poslovanje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Upniki</a:t>
            </a:r>
            <a:r>
              <a:rPr lang="en-US" dirty="0" smtClean="0"/>
              <a:t> </a:t>
            </a:r>
            <a:r>
              <a:rPr lang="en-US" dirty="0" err="1" smtClean="0"/>
              <a:t>glasujejo</a:t>
            </a:r>
            <a:r>
              <a:rPr lang="en-US" dirty="0" smtClean="0"/>
              <a:t> in se </a:t>
            </a:r>
            <a:r>
              <a:rPr lang="en-US" dirty="0" err="1" smtClean="0"/>
              <a:t>odločajo</a:t>
            </a:r>
            <a:r>
              <a:rPr lang="en-US" dirty="0" smtClean="0"/>
              <a:t> </a:t>
            </a:r>
            <a:r>
              <a:rPr lang="en-US" dirty="0" err="1" smtClean="0"/>
              <a:t>bodisi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prisilno</a:t>
            </a:r>
            <a:r>
              <a:rPr lang="sl-SI" dirty="0"/>
              <a:t> </a:t>
            </a:r>
            <a:r>
              <a:rPr lang="en-US" dirty="0" err="1" smtClean="0"/>
              <a:t>poravnavo</a:t>
            </a:r>
            <a:r>
              <a:rPr lang="en-US" dirty="0" smtClean="0"/>
              <a:t>, </a:t>
            </a:r>
            <a:r>
              <a:rPr lang="en-US" dirty="0" err="1" smtClean="0"/>
              <a:t>kjer</a:t>
            </a:r>
            <a:r>
              <a:rPr lang="en-US" dirty="0" smtClean="0"/>
              <a:t> </a:t>
            </a:r>
            <a:r>
              <a:rPr lang="en-US" dirty="0" err="1" smtClean="0"/>
              <a:t>bodo</a:t>
            </a:r>
            <a:r>
              <a:rPr lang="en-US" dirty="0" smtClean="0"/>
              <a:t> </a:t>
            </a:r>
            <a:r>
              <a:rPr lang="en-US" dirty="0" err="1" smtClean="0"/>
              <a:t>mogoče</a:t>
            </a:r>
            <a:r>
              <a:rPr lang="en-US" dirty="0" smtClean="0"/>
              <a:t> v </a:t>
            </a:r>
            <a:r>
              <a:rPr lang="en-US" dirty="0" err="1" smtClean="0"/>
              <a:t>podaljšanem</a:t>
            </a:r>
            <a:r>
              <a:rPr lang="en-US" dirty="0" smtClean="0"/>
              <a:t> </a:t>
            </a:r>
            <a:r>
              <a:rPr lang="en-US" dirty="0" err="1" smtClean="0"/>
              <a:t>roku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dobili</a:t>
            </a:r>
            <a:r>
              <a:rPr lang="en-US" dirty="0" smtClean="0"/>
              <a:t> </a:t>
            </a:r>
            <a:r>
              <a:rPr lang="en-US" dirty="0" err="1" smtClean="0"/>
              <a:t>poravnane</a:t>
            </a:r>
            <a:r>
              <a:rPr lang="en-US" dirty="0" smtClean="0"/>
              <a:t> </a:t>
            </a:r>
            <a:r>
              <a:rPr lang="en-US" dirty="0" err="1" smtClean="0"/>
              <a:t>znižane</a:t>
            </a:r>
            <a:r>
              <a:rPr lang="en-US" dirty="0" smtClean="0"/>
              <a:t> </a:t>
            </a:r>
            <a:r>
              <a:rPr lang="en-US" dirty="0" err="1" smtClean="0"/>
              <a:t>terjatve</a:t>
            </a:r>
            <a:r>
              <a:rPr lang="en-US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bodisi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stečaj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Likvidacija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dirty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051720" y="2366953"/>
            <a:ext cx="66247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Podjetje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en-US" dirty="0" err="1" smtClean="0"/>
              <a:t>neha</a:t>
            </a:r>
            <a:r>
              <a:rPr lang="en-US" dirty="0" smtClean="0"/>
              <a:t> </a:t>
            </a:r>
            <a:r>
              <a:rPr lang="en-US" dirty="0" err="1" smtClean="0"/>
              <a:t>obstajati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Razlogov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prenehanje</a:t>
            </a:r>
            <a:r>
              <a:rPr lang="en-US" dirty="0" smtClean="0"/>
              <a:t> je </a:t>
            </a:r>
            <a:r>
              <a:rPr lang="en-US" dirty="0" err="1" smtClean="0"/>
              <a:t>več</a:t>
            </a:r>
            <a:r>
              <a:rPr lang="sl-SI" dirty="0" smtClean="0"/>
              <a:t>: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7030A0"/>
                </a:solidFill>
              </a:rPr>
              <a:t>Lahko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izhajajo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iz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predpisov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neuspešnega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poslovanja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ali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volje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lastnikov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podjetja</a:t>
            </a:r>
            <a:endParaRPr lang="en-US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7030A0"/>
                </a:solidFill>
              </a:rPr>
              <a:t>Likvidacija</a:t>
            </a:r>
            <a:r>
              <a:rPr lang="en-US" dirty="0" smtClean="0">
                <a:solidFill>
                  <a:srgbClr val="7030A0"/>
                </a:solidFill>
              </a:rPr>
              <a:t> je </a:t>
            </a:r>
            <a:r>
              <a:rPr lang="en-US" dirty="0" err="1" smtClean="0">
                <a:solidFill>
                  <a:srgbClr val="7030A0"/>
                </a:solidFill>
              </a:rPr>
              <a:t>prenehanje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podjetja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volji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lastnikov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podjetja</a:t>
            </a:r>
            <a:r>
              <a:rPr lang="en-US" dirty="0" smtClean="0">
                <a:solidFill>
                  <a:srgbClr val="7030A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7030A0"/>
                </a:solidFill>
              </a:rPr>
              <a:t>Sodišče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ima</a:t>
            </a:r>
            <a:r>
              <a:rPr lang="en-US" dirty="0" smtClean="0">
                <a:solidFill>
                  <a:srgbClr val="7030A0"/>
                </a:solidFill>
              </a:rPr>
              <a:t> le </a:t>
            </a:r>
            <a:r>
              <a:rPr lang="en-US" dirty="0" err="1" smtClean="0">
                <a:solidFill>
                  <a:srgbClr val="7030A0"/>
                </a:solidFill>
              </a:rPr>
              <a:t>kontrolno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funkcijo</a:t>
            </a:r>
            <a:r>
              <a:rPr lang="en-US" dirty="0" smtClean="0">
                <a:solidFill>
                  <a:srgbClr val="7030A0"/>
                </a:solidFill>
              </a:rPr>
              <a:t>. </a:t>
            </a:r>
            <a:r>
              <a:rPr lang="en-US" dirty="0" err="1" smtClean="0">
                <a:solidFill>
                  <a:srgbClr val="7030A0"/>
                </a:solidFill>
              </a:rPr>
              <a:t>Pri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likvidaciji</a:t>
            </a:r>
            <a:r>
              <a:rPr lang="en-US" dirty="0" smtClean="0">
                <a:solidFill>
                  <a:srgbClr val="7030A0"/>
                </a:solidFill>
              </a:rPr>
              <a:t> so </a:t>
            </a:r>
            <a:r>
              <a:rPr lang="en-US" dirty="0" err="1" smtClean="0">
                <a:solidFill>
                  <a:srgbClr val="7030A0"/>
                </a:solidFill>
              </a:rPr>
              <a:t>terjatve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upnikov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poplačane</a:t>
            </a:r>
            <a:r>
              <a:rPr lang="en-US" dirty="0" smtClean="0">
                <a:solidFill>
                  <a:srgbClr val="7030A0"/>
                </a:solidFill>
              </a:rPr>
              <a:t> v </a:t>
            </a:r>
            <a:r>
              <a:rPr lang="en-US" dirty="0" err="1" smtClean="0">
                <a:solidFill>
                  <a:srgbClr val="7030A0"/>
                </a:solidFill>
              </a:rPr>
              <a:t>celoti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462087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Z ekonomiko se hote ali nehote ukvarjamo vsi ljudje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047081" y="2852936"/>
            <a:ext cx="6669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KAKO OPTIMALNO PORABITI MESEČNO PLAČO?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KOLIKO  ČASA PORABITI ZA DELO ALI ZA HOBI?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KAJ SKUHATI ZA VEČERJO OB DELOVNIKU?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ALI  KUPITI VEČJE STANOVANJE IN PORABITI VES DENAR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KOLIKO SADIK POSADITI  NA 100 M2 VRT?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ALI SE SPLAČA REDITI V HLEVU PRAŠIČE?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ALI KUPIM NOVO PEČ ZA CENTRALNO KURJAVO?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</a:t>
            </a:r>
            <a:r>
              <a:rPr lang="en-US" b="1" dirty="0" smtClean="0">
                <a:solidFill>
                  <a:srgbClr val="7030A0"/>
                </a:solidFill>
              </a:rPr>
              <a:t>PRETEŽNO  SO TO EKONOMSKI PROBLEMI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Stečaj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dirty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286000" y="2828836"/>
            <a:ext cx="4950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Stečaj</a:t>
            </a:r>
            <a:r>
              <a:rPr lang="en-US" dirty="0" smtClean="0"/>
              <a:t> je </a:t>
            </a:r>
            <a:r>
              <a:rPr lang="en-US" dirty="0" err="1" smtClean="0"/>
              <a:t>posebna</a:t>
            </a:r>
            <a:r>
              <a:rPr lang="en-US" dirty="0" smtClean="0"/>
              <a:t> </a:t>
            </a:r>
            <a:r>
              <a:rPr lang="en-US" dirty="0" err="1" smtClean="0"/>
              <a:t>vrsta</a:t>
            </a:r>
            <a:r>
              <a:rPr lang="en-US" dirty="0" smtClean="0"/>
              <a:t> </a:t>
            </a:r>
            <a:r>
              <a:rPr lang="en-US" dirty="0" err="1" smtClean="0"/>
              <a:t>sodnega</a:t>
            </a:r>
            <a:r>
              <a:rPr lang="en-US" dirty="0" smtClean="0"/>
              <a:t> </a:t>
            </a:r>
            <a:r>
              <a:rPr lang="en-US" dirty="0" err="1" smtClean="0"/>
              <a:t>postopka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se </a:t>
            </a:r>
            <a:r>
              <a:rPr lang="en-US" dirty="0" err="1" smtClean="0"/>
              <a:t>izvaja</a:t>
            </a:r>
            <a:r>
              <a:rPr lang="en-US" dirty="0" smtClean="0"/>
              <a:t>,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podjetje</a:t>
            </a:r>
            <a:r>
              <a:rPr lang="en-US" dirty="0" smtClean="0"/>
              <a:t> ne more </a:t>
            </a:r>
            <a:r>
              <a:rPr lang="en-US" dirty="0" err="1" smtClean="0"/>
              <a:t>uspešno</a:t>
            </a:r>
            <a:r>
              <a:rPr lang="en-US" dirty="0" smtClean="0"/>
              <a:t> </a:t>
            </a:r>
            <a:r>
              <a:rPr lang="en-US" dirty="0" err="1" smtClean="0"/>
              <a:t>opravljati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gospodarske</a:t>
            </a:r>
            <a:r>
              <a:rPr lang="en-US" dirty="0" smtClean="0"/>
              <a:t> </a:t>
            </a:r>
            <a:r>
              <a:rPr lang="en-US" dirty="0" err="1" smtClean="0"/>
              <a:t>dejavnosti</a:t>
            </a:r>
            <a:r>
              <a:rPr lang="en-US" dirty="0" smtClean="0"/>
              <a:t> – </a:t>
            </a:r>
            <a:r>
              <a:rPr lang="en-US" dirty="0" err="1" smtClean="0"/>
              <a:t>podjetje</a:t>
            </a:r>
            <a:r>
              <a:rPr lang="en-US" dirty="0" smtClean="0"/>
              <a:t> </a:t>
            </a:r>
            <a:r>
              <a:rPr lang="en-US" dirty="0" err="1" smtClean="0"/>
              <a:t>postane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insolventno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Stečaj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dirty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370558" y="2348880"/>
            <a:ext cx="63058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Stečaj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več</a:t>
            </a:r>
            <a:r>
              <a:rPr lang="en-US" dirty="0" smtClean="0"/>
              <a:t> </a:t>
            </a:r>
            <a:r>
              <a:rPr lang="en-US" dirty="0" err="1" smtClean="0"/>
              <a:t>neugodnih</a:t>
            </a:r>
            <a:r>
              <a:rPr lang="en-US" dirty="0" smtClean="0"/>
              <a:t> </a:t>
            </a:r>
            <a:r>
              <a:rPr lang="en-US" dirty="0" err="1" smtClean="0"/>
              <a:t>posledic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podjetje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zaposlenim</a:t>
            </a:r>
            <a:r>
              <a:rPr lang="en-US" dirty="0" smtClean="0"/>
              <a:t> </a:t>
            </a:r>
            <a:r>
              <a:rPr lang="en-US" dirty="0" err="1" smtClean="0"/>
              <a:t>delavcem</a:t>
            </a:r>
            <a:r>
              <a:rPr lang="en-US" dirty="0" smtClean="0"/>
              <a:t> </a:t>
            </a:r>
            <a:r>
              <a:rPr lang="en-US" dirty="0" err="1" smtClean="0"/>
              <a:t>preneha</a:t>
            </a:r>
            <a:r>
              <a:rPr lang="en-US" dirty="0" smtClean="0"/>
              <a:t> </a:t>
            </a:r>
            <a:r>
              <a:rPr lang="en-US" dirty="0" err="1" smtClean="0"/>
              <a:t>delovno</a:t>
            </a:r>
            <a:r>
              <a:rPr lang="en-US" dirty="0" smtClean="0"/>
              <a:t> </a:t>
            </a:r>
            <a:r>
              <a:rPr lang="en-US" dirty="0" err="1" smtClean="0"/>
              <a:t>razmerje</a:t>
            </a:r>
            <a:r>
              <a:rPr lang="en-US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en-US" dirty="0" err="1" smtClean="0"/>
              <a:t>dolžnikovim</a:t>
            </a:r>
            <a:r>
              <a:rPr lang="en-US" dirty="0" smtClean="0"/>
              <a:t> </a:t>
            </a:r>
            <a:r>
              <a:rPr lang="en-US" dirty="0" err="1" smtClean="0"/>
              <a:t>premoženjem</a:t>
            </a:r>
            <a:r>
              <a:rPr lang="en-US" dirty="0" smtClean="0"/>
              <a:t> se </a:t>
            </a:r>
            <a:r>
              <a:rPr lang="en-US" dirty="0" err="1" smtClean="0"/>
              <a:t>izvaja</a:t>
            </a:r>
            <a:r>
              <a:rPr lang="en-US" dirty="0" smtClean="0"/>
              <a:t> </a:t>
            </a:r>
            <a:r>
              <a:rPr lang="en-US" dirty="0" err="1" smtClean="0"/>
              <a:t>generalna</a:t>
            </a:r>
            <a:r>
              <a:rPr lang="en-US" dirty="0" smtClean="0"/>
              <a:t> </a:t>
            </a:r>
            <a:r>
              <a:rPr lang="en-US" dirty="0" err="1" smtClean="0"/>
              <a:t>izvršba</a:t>
            </a:r>
            <a:r>
              <a:rPr lang="en-US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podjetje</a:t>
            </a:r>
            <a:r>
              <a:rPr lang="en-US" dirty="0" smtClean="0"/>
              <a:t> </a:t>
            </a:r>
            <a:r>
              <a:rPr lang="en-US" dirty="0" err="1" smtClean="0"/>
              <a:t>preneha</a:t>
            </a:r>
            <a:r>
              <a:rPr lang="en-US" dirty="0" smtClean="0"/>
              <a:t> </a:t>
            </a:r>
            <a:r>
              <a:rPr lang="en-US" dirty="0" err="1" smtClean="0"/>
              <a:t>obstajati</a:t>
            </a:r>
            <a:r>
              <a:rPr lang="en-US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opravi</a:t>
            </a:r>
            <a:r>
              <a:rPr lang="en-US" dirty="0" smtClean="0"/>
              <a:t> se </a:t>
            </a:r>
            <a:r>
              <a:rPr lang="en-US" dirty="0" err="1" smtClean="0"/>
              <a:t>izbris</a:t>
            </a:r>
            <a:r>
              <a:rPr lang="en-US" dirty="0" smtClean="0"/>
              <a:t> </a:t>
            </a:r>
            <a:r>
              <a:rPr lang="en-US" dirty="0" err="1" smtClean="0"/>
              <a:t>podjetja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sodnega</a:t>
            </a:r>
            <a:r>
              <a:rPr lang="en-US" dirty="0" smtClean="0"/>
              <a:t> </a:t>
            </a:r>
            <a:r>
              <a:rPr lang="en-US" dirty="0" err="1" smtClean="0"/>
              <a:t>registra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0" y="765175"/>
            <a:ext cx="5861281" cy="1007641"/>
          </a:xfrm>
        </p:spPr>
        <p:txBody>
          <a:bodyPr/>
          <a:lstStyle/>
          <a:p>
            <a:pPr eaLnBrk="1" hangingPunct="1"/>
            <a:r>
              <a:rPr lang="sl-SI" altLang="sl-SI" sz="2400" dirty="0" smtClean="0">
                <a:solidFill>
                  <a:srgbClr val="7030A0"/>
                </a:solidFill>
              </a:rPr>
              <a:t>Sredstva in obveznosti do virov sredstev</a:t>
            </a:r>
            <a:r>
              <a:rPr lang="sl-SI" altLang="sl-SI" sz="3600" b="1" dirty="0" smtClean="0"/>
              <a:t/>
            </a:r>
            <a:br>
              <a:rPr lang="sl-SI" altLang="sl-SI" sz="3600" b="1" dirty="0" smtClean="0"/>
            </a:br>
            <a:r>
              <a:rPr lang="sl-SI" altLang="sl-SI" sz="3600" b="1" dirty="0" smtClean="0"/>
              <a:t>Sredstva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dirty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286000" y="255183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Dolgoročna</a:t>
            </a:r>
            <a:r>
              <a:rPr lang="en-US" dirty="0" smtClean="0"/>
              <a:t> </a:t>
            </a:r>
            <a:r>
              <a:rPr lang="en-US" dirty="0" err="1" smtClean="0"/>
              <a:t>sredstva</a:t>
            </a: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Kratkoročna</a:t>
            </a:r>
            <a:r>
              <a:rPr lang="en-US" dirty="0" smtClean="0"/>
              <a:t> </a:t>
            </a:r>
            <a:r>
              <a:rPr lang="en-US" dirty="0" err="1" smtClean="0"/>
              <a:t>sredstva</a:t>
            </a: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Izkoriščenost</a:t>
            </a:r>
            <a:r>
              <a:rPr lang="en-US" dirty="0" smtClean="0"/>
              <a:t> </a:t>
            </a:r>
            <a:r>
              <a:rPr lang="en-US" dirty="0" err="1" smtClean="0"/>
              <a:t>zmogljivosti</a:t>
            </a:r>
            <a:r>
              <a:rPr lang="en-US" dirty="0" smtClean="0"/>
              <a:t> </a:t>
            </a:r>
            <a:r>
              <a:rPr lang="en-US" dirty="0" err="1" smtClean="0"/>
              <a:t>osnovnih</a:t>
            </a:r>
            <a:r>
              <a:rPr lang="en-US" dirty="0" smtClean="0"/>
              <a:t> </a:t>
            </a:r>
            <a:r>
              <a:rPr lang="en-US" dirty="0" err="1" smtClean="0"/>
              <a:t>sredstev</a:t>
            </a: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Koeficient</a:t>
            </a:r>
            <a:r>
              <a:rPr lang="en-US" dirty="0" smtClean="0"/>
              <a:t> </a:t>
            </a:r>
            <a:r>
              <a:rPr lang="en-US" dirty="0" err="1" smtClean="0"/>
              <a:t>obračanja</a:t>
            </a:r>
            <a:r>
              <a:rPr lang="en-US" dirty="0" smtClean="0"/>
              <a:t> </a:t>
            </a:r>
            <a:r>
              <a:rPr lang="en-US" dirty="0" err="1" smtClean="0"/>
              <a:t>zalog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obratnih</a:t>
            </a:r>
            <a:r>
              <a:rPr lang="en-US" dirty="0" smtClean="0"/>
              <a:t> </a:t>
            </a:r>
            <a:r>
              <a:rPr lang="en-US" dirty="0" err="1" smtClean="0"/>
              <a:t>sredstev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Dolgoročna sredstva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dirty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286000" y="2413338"/>
            <a:ext cx="51663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imenujejo</a:t>
            </a:r>
            <a:r>
              <a:rPr lang="en-US" dirty="0" smtClean="0"/>
              <a:t> 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osnovna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ali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stalna</a:t>
            </a:r>
            <a:endParaRPr lang="sl-SI" sz="2000" b="1" dirty="0" smtClean="0">
              <a:solidFill>
                <a:srgbClr val="7030A0"/>
              </a:solidFill>
            </a:endParaRPr>
          </a:p>
          <a:p>
            <a:endParaRPr lang="en-US" dirty="0" smtClean="0"/>
          </a:p>
          <a:p>
            <a:r>
              <a:rPr lang="en-US" dirty="0" err="1" smtClean="0"/>
              <a:t>Značilnosti</a:t>
            </a:r>
            <a:r>
              <a:rPr lang="en-US" dirty="0" smtClean="0"/>
              <a:t>:</a:t>
            </a:r>
            <a:endParaRPr lang="sl-SI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Življenjska</a:t>
            </a:r>
            <a:r>
              <a:rPr lang="en-US" dirty="0" smtClean="0"/>
              <a:t> </a:t>
            </a:r>
            <a:r>
              <a:rPr lang="en-US" dirty="0" err="1" smtClean="0"/>
              <a:t>doba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1 </a:t>
            </a:r>
            <a:r>
              <a:rPr lang="en-US" dirty="0" err="1" smtClean="0"/>
              <a:t>letom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 </a:t>
            </a:r>
            <a:r>
              <a:rPr lang="en-US" dirty="0" err="1" smtClean="0"/>
              <a:t>proizvodnem</a:t>
            </a:r>
            <a:r>
              <a:rPr lang="en-US" dirty="0" smtClean="0"/>
              <a:t> </a:t>
            </a:r>
            <a:r>
              <a:rPr lang="en-US" dirty="0" err="1" smtClean="0"/>
              <a:t>procesu</a:t>
            </a:r>
            <a:r>
              <a:rPr lang="en-US" dirty="0" smtClean="0"/>
              <a:t> se </a:t>
            </a:r>
            <a:r>
              <a:rPr lang="en-US" dirty="0" err="1" smtClean="0"/>
              <a:t>obrabljajo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Večja</a:t>
            </a:r>
            <a:r>
              <a:rPr lang="en-US" dirty="0" smtClean="0"/>
              <a:t> </a:t>
            </a:r>
            <a:r>
              <a:rPr lang="en-US" dirty="0" err="1" smtClean="0"/>
              <a:t>vrednost</a:t>
            </a:r>
            <a:r>
              <a:rPr lang="en-US" dirty="0" smtClean="0"/>
              <a:t> (</a:t>
            </a:r>
            <a:r>
              <a:rPr lang="en-US" dirty="0" err="1" smtClean="0"/>
              <a:t>nad</a:t>
            </a:r>
            <a:r>
              <a:rPr lang="en-US" dirty="0" smtClean="0"/>
              <a:t> 500 €)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Izjema</a:t>
            </a:r>
            <a:r>
              <a:rPr lang="en-US" dirty="0" smtClean="0"/>
              <a:t> </a:t>
            </a:r>
            <a:r>
              <a:rPr lang="en-US" dirty="0" err="1" smtClean="0"/>
              <a:t>t.i</a:t>
            </a:r>
            <a:r>
              <a:rPr lang="en-US" dirty="0" smtClean="0"/>
              <a:t>. </a:t>
            </a:r>
            <a:r>
              <a:rPr lang="en-US" dirty="0" err="1" smtClean="0"/>
              <a:t>drobni</a:t>
            </a:r>
            <a:r>
              <a:rPr lang="en-US" dirty="0" smtClean="0"/>
              <a:t> </a:t>
            </a:r>
            <a:r>
              <a:rPr lang="en-US" dirty="0" err="1" smtClean="0"/>
              <a:t>inventar</a:t>
            </a:r>
            <a:r>
              <a:rPr lang="en-US" dirty="0" smtClean="0"/>
              <a:t> (</a:t>
            </a:r>
            <a:r>
              <a:rPr lang="en-US" dirty="0" err="1" smtClean="0"/>
              <a:t>dolgoročna</a:t>
            </a:r>
            <a:r>
              <a:rPr lang="en-US" dirty="0" smtClean="0"/>
              <a:t> </a:t>
            </a:r>
            <a:r>
              <a:rPr lang="en-US" dirty="0" err="1" smtClean="0"/>
              <a:t>uporaba</a:t>
            </a:r>
            <a:r>
              <a:rPr lang="en-US" dirty="0" smtClean="0"/>
              <a:t> </a:t>
            </a:r>
            <a:r>
              <a:rPr lang="en-US" dirty="0" err="1" smtClean="0"/>
              <a:t>manjše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Vrste dolgoročnih sredstev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dirty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286000" y="2274838"/>
            <a:ext cx="531033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7030A0"/>
                </a:solidFill>
              </a:rPr>
              <a:t>Neopredmetena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dolgoročna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sredstva</a:t>
            </a:r>
            <a:endParaRPr lang="sl-SI" sz="2000" b="1" dirty="0" smtClean="0">
              <a:solidFill>
                <a:srgbClr val="7030A0"/>
              </a:solidFill>
            </a:endParaRPr>
          </a:p>
          <a:p>
            <a:endParaRPr lang="en-US" sz="2000" b="1" dirty="0" smtClean="0">
              <a:solidFill>
                <a:srgbClr val="7030A0"/>
              </a:solidFill>
            </a:endParaRPr>
          </a:p>
          <a:p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 smtClean="0"/>
              <a:t>patenti</a:t>
            </a:r>
            <a:r>
              <a:rPr lang="en-US" dirty="0" smtClean="0"/>
              <a:t>, </a:t>
            </a:r>
            <a:r>
              <a:rPr lang="en-US" dirty="0" err="1" smtClean="0"/>
              <a:t>licence</a:t>
            </a:r>
            <a:r>
              <a:rPr lang="en-US" dirty="0" smtClean="0"/>
              <a:t>, </a:t>
            </a:r>
            <a:r>
              <a:rPr lang="en-US" dirty="0" err="1" smtClean="0"/>
              <a:t>blagovna</a:t>
            </a:r>
            <a:r>
              <a:rPr lang="en-US" dirty="0" smtClean="0"/>
              <a:t> </a:t>
            </a:r>
            <a:r>
              <a:rPr lang="en-US" dirty="0" err="1" smtClean="0"/>
              <a:t>znamka</a:t>
            </a:r>
            <a:r>
              <a:rPr lang="en-US" dirty="0" smtClean="0"/>
              <a:t>, </a:t>
            </a:r>
            <a:r>
              <a:rPr lang="en-US" dirty="0" err="1" smtClean="0"/>
              <a:t>ime</a:t>
            </a:r>
            <a:r>
              <a:rPr lang="en-US" dirty="0" smtClean="0"/>
              <a:t> </a:t>
            </a:r>
            <a:r>
              <a:rPr lang="en-US" dirty="0" err="1" smtClean="0"/>
              <a:t>podjetja</a:t>
            </a:r>
            <a:endParaRPr lang="en-US" dirty="0" smtClean="0"/>
          </a:p>
          <a:p>
            <a:endParaRPr lang="sl-SI" dirty="0" smtClean="0"/>
          </a:p>
          <a:p>
            <a:r>
              <a:rPr lang="sl-SI" dirty="0" smtClean="0"/>
              <a:t>2. </a:t>
            </a:r>
            <a:r>
              <a:rPr lang="en-US" sz="2000" b="1" dirty="0" err="1" smtClean="0">
                <a:solidFill>
                  <a:srgbClr val="7030A0"/>
                </a:solidFill>
              </a:rPr>
              <a:t>Opredmetena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dolgoročna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sredstva</a:t>
            </a:r>
            <a:endParaRPr lang="sl-SI" sz="2000" b="1" dirty="0" smtClean="0">
              <a:solidFill>
                <a:srgbClr val="7030A0"/>
              </a:solidFill>
            </a:endParaRPr>
          </a:p>
          <a:p>
            <a:endParaRPr lang="en-US" dirty="0" smtClean="0"/>
          </a:p>
          <a:p>
            <a:r>
              <a:rPr lang="en-US" dirty="0" err="1" smtClean="0"/>
              <a:t>zemljišče</a:t>
            </a:r>
            <a:r>
              <a:rPr lang="en-US" dirty="0" smtClean="0"/>
              <a:t>, </a:t>
            </a:r>
            <a:r>
              <a:rPr lang="en-US" dirty="0" err="1" smtClean="0"/>
              <a:t>zgradbe</a:t>
            </a:r>
            <a:r>
              <a:rPr lang="en-US" dirty="0" smtClean="0"/>
              <a:t>, </a:t>
            </a:r>
            <a:r>
              <a:rPr lang="en-US" dirty="0" err="1" smtClean="0"/>
              <a:t>oprema</a:t>
            </a:r>
            <a:r>
              <a:rPr lang="en-US" dirty="0" smtClean="0"/>
              <a:t>, </a:t>
            </a:r>
            <a:r>
              <a:rPr lang="en-US" dirty="0" err="1" smtClean="0"/>
              <a:t>posebnosti</a:t>
            </a:r>
            <a:r>
              <a:rPr lang="en-US" dirty="0" smtClean="0"/>
              <a:t> v </a:t>
            </a:r>
            <a:r>
              <a:rPr lang="en-US" dirty="0" err="1" smtClean="0"/>
              <a:t>kmetijstvu,drobni</a:t>
            </a:r>
            <a:r>
              <a:rPr lang="en-US" dirty="0" smtClean="0"/>
              <a:t> </a:t>
            </a:r>
            <a:r>
              <a:rPr lang="en-US" dirty="0" err="1" smtClean="0"/>
              <a:t>inventar</a:t>
            </a:r>
            <a:endParaRPr lang="sl-SI" dirty="0" smtClean="0"/>
          </a:p>
          <a:p>
            <a:endParaRPr lang="en-US" dirty="0" smtClean="0"/>
          </a:p>
          <a:p>
            <a:r>
              <a:rPr lang="sl-SI" dirty="0" smtClean="0"/>
              <a:t>3. </a:t>
            </a:r>
            <a:r>
              <a:rPr lang="en-US" sz="2000" b="1" dirty="0" err="1" smtClean="0">
                <a:solidFill>
                  <a:srgbClr val="7030A0"/>
                </a:solidFill>
              </a:rPr>
              <a:t>Dolgoročne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finančne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naložbe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Izkoriščenost osnovnih sredstev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dirty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286000" y="26903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Zmogljivost</a:t>
            </a:r>
            <a:r>
              <a:rPr lang="en-US" dirty="0" smtClean="0"/>
              <a:t> </a:t>
            </a:r>
            <a:r>
              <a:rPr lang="en-US" dirty="0" err="1" smtClean="0"/>
              <a:t>osnovnih</a:t>
            </a:r>
            <a:r>
              <a:rPr lang="en-US" dirty="0" smtClean="0"/>
              <a:t> </a:t>
            </a:r>
            <a:r>
              <a:rPr lang="en-US" dirty="0" err="1" smtClean="0"/>
              <a:t>sredstev</a:t>
            </a:r>
            <a:endParaRPr lang="sl-SI" dirty="0" smtClean="0"/>
          </a:p>
          <a:p>
            <a:endParaRPr lang="en-US" dirty="0" smtClean="0"/>
          </a:p>
          <a:p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zmogljivosti</a:t>
            </a:r>
            <a:r>
              <a:rPr lang="en-US" dirty="0" smtClean="0"/>
              <a:t>:</a:t>
            </a:r>
            <a:endParaRPr lang="sl-SI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7030A0"/>
                </a:solidFill>
              </a:rPr>
              <a:t>Tehnična</a:t>
            </a:r>
            <a:r>
              <a:rPr lang="en-US" b="1" dirty="0" smtClean="0">
                <a:solidFill>
                  <a:srgbClr val="7030A0"/>
                </a:solidFill>
              </a:rPr>
              <a:t> z</a:t>
            </a:r>
            <a:r>
              <a:rPr lang="sl-SI" b="1" dirty="0" err="1" smtClean="0">
                <a:solidFill>
                  <a:srgbClr val="7030A0"/>
                </a:solidFill>
              </a:rPr>
              <a:t>mogljivost</a:t>
            </a:r>
            <a:endParaRPr lang="sl-SI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7030A0"/>
                </a:solidFill>
              </a:rPr>
              <a:t>Razpoložljiva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zmogljivost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7030A0"/>
                </a:solidFill>
              </a:rPr>
              <a:t>Dejanska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zmogljivost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111" y="1340768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Kratkoročna sredstva </a:t>
            </a:r>
            <a:br>
              <a:rPr lang="sl-SI" altLang="sl-SI" sz="3600" b="1" dirty="0" smtClean="0"/>
            </a:br>
            <a:r>
              <a:rPr lang="sl-SI" altLang="sl-SI" sz="3600" b="1" dirty="0" smtClean="0">
                <a:solidFill>
                  <a:srgbClr val="7030A0"/>
                </a:solidFill>
              </a:rPr>
              <a:t>(obratna ali gibljiva sredstva)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dirty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286000" y="282883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Zaloge</a:t>
            </a:r>
            <a:endParaRPr lang="sl-SI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Kratkoročne</a:t>
            </a:r>
            <a:r>
              <a:rPr lang="en-US" sz="2000" dirty="0" smtClean="0"/>
              <a:t> </a:t>
            </a:r>
            <a:r>
              <a:rPr lang="en-US" sz="2000" dirty="0" err="1" smtClean="0"/>
              <a:t>poslovne</a:t>
            </a:r>
            <a:r>
              <a:rPr lang="en-US" sz="2000" dirty="0" smtClean="0"/>
              <a:t> </a:t>
            </a:r>
            <a:r>
              <a:rPr lang="en-US" sz="2000" dirty="0" err="1" smtClean="0"/>
              <a:t>terjatve</a:t>
            </a:r>
            <a:endParaRPr lang="sl-SI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Kratkoročne</a:t>
            </a:r>
            <a:r>
              <a:rPr lang="en-US" sz="2000" dirty="0" smtClean="0"/>
              <a:t> </a:t>
            </a:r>
            <a:r>
              <a:rPr lang="en-US" sz="2000" dirty="0" err="1" smtClean="0"/>
              <a:t>finančne</a:t>
            </a:r>
            <a:r>
              <a:rPr lang="en-US" sz="2000" dirty="0" smtClean="0"/>
              <a:t> </a:t>
            </a:r>
            <a:r>
              <a:rPr lang="en-US" sz="2000" dirty="0" err="1" smtClean="0"/>
              <a:t>naložbe</a:t>
            </a:r>
            <a:endParaRPr lang="sl-SI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Denarna</a:t>
            </a:r>
            <a:r>
              <a:rPr lang="en-US" sz="2000" dirty="0" smtClean="0"/>
              <a:t> </a:t>
            </a:r>
            <a:r>
              <a:rPr lang="en-US" sz="2000" dirty="0" err="1" smtClean="0"/>
              <a:t>sredstva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89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Obračanje sredstev podjetja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394" y="1839913"/>
            <a:ext cx="6778625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9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1" y="48993"/>
            <a:ext cx="1691680" cy="14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704" y="4899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" b="4252"/>
          <a:stretch/>
        </p:blipFill>
        <p:spPr bwMode="auto">
          <a:xfrm>
            <a:off x="0" y="1412776"/>
            <a:ext cx="9076267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7308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5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OBVEZNOSTI DO VIROV SREDSTEV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None/>
            </a:pPr>
            <a:r>
              <a:rPr lang="sl-SI" altLang="sl-SI" sz="200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sl-SI" altLang="sl-SI" sz="2000" dirty="0" smtClean="0">
                <a:solidFill>
                  <a:srgbClr val="000000"/>
                </a:solidFill>
                <a:hlinkClick r:id="rId4"/>
              </a:rPr>
              <a:t>www.youtube.com/watch?v=b1LhvnSzIbg</a:t>
            </a:r>
            <a:r>
              <a:rPr lang="sl-SI" altLang="sl-SI" sz="2000" dirty="0" smtClean="0">
                <a:solidFill>
                  <a:srgbClr val="000000"/>
                </a:solidFill>
              </a:rPr>
              <a:t> </a:t>
            </a:r>
            <a:endParaRPr lang="sl-SI" altLang="sl-SI" sz="2000" dirty="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29" y="2624138"/>
            <a:ext cx="7572257" cy="416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5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989542"/>
            <a:ext cx="5789273" cy="1462087"/>
          </a:xfrm>
        </p:spPr>
        <p:txBody>
          <a:bodyPr/>
          <a:lstStyle/>
          <a:p>
            <a:pPr eaLnBrk="1" hangingPunct="1"/>
            <a:r>
              <a:rPr lang="sl-SI" altLang="sl-SI" sz="2000" b="1" dirty="0" smtClean="0"/>
              <a:t>KAKO SE HIRARHIČNO ZADOVOLJUJE POTREBE?</a:t>
            </a:r>
            <a:br>
              <a:rPr lang="sl-SI" altLang="sl-SI" sz="2000" b="1" dirty="0" smtClean="0"/>
            </a:br>
            <a:r>
              <a:rPr lang="sl-SI" altLang="sl-SI" sz="2000" b="1" dirty="0" smtClean="0"/>
              <a:t>ALI SE VSE POTREBE ČLOVEKA ZADOVOLJUJE  Z EKONOMSKIMI DOBRINAMI?</a:t>
            </a:r>
            <a:br>
              <a:rPr lang="sl-SI" altLang="sl-SI" sz="2000" b="1" dirty="0" smtClean="0"/>
            </a:br>
            <a:r>
              <a:rPr lang="sl-SI" altLang="sl-SI" sz="2000" b="1" dirty="0" smtClean="0"/>
              <a:t>( Ne)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047081" y="2852936"/>
            <a:ext cx="6669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         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030396" y="5229200"/>
            <a:ext cx="6430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Z gospodarjenjem zadovoljujemo predvsem osnovne potrebe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021431" y="3244041"/>
            <a:ext cx="6438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FIZIOLOŠKE POTREBE (</a:t>
            </a:r>
            <a:r>
              <a:rPr lang="en-US" dirty="0" err="1" smtClean="0"/>
              <a:t>hrana</a:t>
            </a:r>
            <a:r>
              <a:rPr lang="en-US" dirty="0" smtClean="0"/>
              <a:t>, </a:t>
            </a:r>
            <a:r>
              <a:rPr lang="en-US" dirty="0" err="1" smtClean="0"/>
              <a:t>pijača</a:t>
            </a:r>
            <a:r>
              <a:rPr lang="en-US" dirty="0" smtClean="0"/>
              <a:t>, </a:t>
            </a:r>
            <a:r>
              <a:rPr lang="en-US" dirty="0" err="1" smtClean="0"/>
              <a:t>toplota</a:t>
            </a:r>
            <a:r>
              <a:rPr lang="en-US" dirty="0" smtClean="0"/>
              <a:t>, </a:t>
            </a:r>
            <a:r>
              <a:rPr lang="en-US" dirty="0" err="1" smtClean="0"/>
              <a:t>zavetišče</a:t>
            </a:r>
            <a:r>
              <a:rPr lang="en-US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POTREBE PO VARNOSTI (NPR. STANOVANJE);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POTREBA PO PRIPADNOSTI, PO LJUBEZNI;PO DRUŽENJU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POTREBE PO SPOŠTOVANJU IN SAMOSPOŠTOVANJU;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POTREBE PO SAMOURESNIČEVANJU (KARIERA, TALENT, RAZVOJ).</a:t>
            </a:r>
            <a:endParaRPr lang="en-US" dirty="0"/>
          </a:p>
        </p:txBody>
      </p:sp>
      <p:sp>
        <p:nvSpPr>
          <p:cNvPr id="5" name="Pravokotnik 4"/>
          <p:cNvSpPr/>
          <p:nvPr/>
        </p:nvSpPr>
        <p:spPr>
          <a:xfrm>
            <a:off x="1835696" y="2529770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KLASIFIKACIJA POTREB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(ABRAHAM MASLOW - 1954)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Lastni viri sredstev - kapital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21666" r="1394" b="5449"/>
          <a:stretch/>
        </p:blipFill>
        <p:spPr bwMode="auto">
          <a:xfrm>
            <a:off x="107504" y="2726267"/>
            <a:ext cx="8847584" cy="243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5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BILANCA STANJA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2" y="1801773"/>
            <a:ext cx="5472832" cy="510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5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BILANCA STANJA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dirty="0">
              <a:solidFill>
                <a:srgbClr val="0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22" y="2780928"/>
            <a:ext cx="770354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9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3"/>
            <a:ext cx="6675437" cy="1462087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INVESTICIJE</a:t>
            </a:r>
            <a:endParaRPr lang="sl-SI" altLang="sl-SI" sz="36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178497" y="1820773"/>
            <a:ext cx="6120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 smtClean="0"/>
              <a:t>Investicije</a:t>
            </a:r>
            <a:r>
              <a:rPr lang="it-IT" sz="2400" dirty="0" smtClean="0"/>
              <a:t> ali </a:t>
            </a:r>
            <a:r>
              <a:rPr lang="it-IT" sz="2400" dirty="0" err="1" smtClean="0"/>
              <a:t>naložbe</a:t>
            </a:r>
            <a:r>
              <a:rPr lang="it-IT" sz="2400" dirty="0" smtClean="0"/>
              <a:t> so </a:t>
            </a:r>
            <a:r>
              <a:rPr lang="it-IT" sz="2400" dirty="0" err="1" smtClean="0"/>
              <a:t>vlaganja</a:t>
            </a:r>
            <a:r>
              <a:rPr lang="it-IT" sz="2400" dirty="0" smtClean="0"/>
              <a:t> </a:t>
            </a:r>
            <a:r>
              <a:rPr lang="it-IT" sz="2400" dirty="0" err="1" smtClean="0"/>
              <a:t>denarnih</a:t>
            </a:r>
            <a:r>
              <a:rPr lang="it-IT" sz="2400" dirty="0" smtClean="0"/>
              <a:t> </a:t>
            </a:r>
            <a:r>
              <a:rPr lang="it-IT" sz="2400" dirty="0" err="1" smtClean="0"/>
              <a:t>sredstev</a:t>
            </a:r>
            <a:r>
              <a:rPr lang="it-IT" sz="2400" dirty="0" smtClean="0"/>
              <a:t> v </a:t>
            </a:r>
            <a:r>
              <a:rPr lang="it-IT" sz="2400" dirty="0" err="1" smtClean="0"/>
              <a:t>materialna</a:t>
            </a:r>
            <a:r>
              <a:rPr lang="it-IT" sz="2400" dirty="0" smtClean="0"/>
              <a:t> </a:t>
            </a:r>
            <a:r>
              <a:rPr lang="it-IT" sz="2400" dirty="0" err="1" smtClean="0"/>
              <a:t>sredstva</a:t>
            </a:r>
            <a:r>
              <a:rPr lang="it-IT" sz="2400" dirty="0" smtClean="0"/>
              <a:t> in </a:t>
            </a:r>
            <a:r>
              <a:rPr lang="it-IT" sz="2400" dirty="0" err="1" smtClean="0"/>
              <a:t>pravice</a:t>
            </a:r>
            <a:r>
              <a:rPr lang="it-IT" sz="2400" dirty="0" smtClean="0"/>
              <a:t> za </a:t>
            </a:r>
            <a:r>
              <a:rPr lang="it-IT" sz="2400" dirty="0" err="1" smtClean="0"/>
              <a:t>daljši</a:t>
            </a:r>
            <a:r>
              <a:rPr lang="sl-SI" sz="2400" dirty="0"/>
              <a:t> </a:t>
            </a:r>
            <a:r>
              <a:rPr lang="it-IT" sz="2400" dirty="0" err="1" smtClean="0"/>
              <a:t>čas</a:t>
            </a:r>
            <a:endParaRPr lang="it-IT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60" y="2617877"/>
            <a:ext cx="4498975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3"/>
            <a:ext cx="6675437" cy="1462087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INVESTICIJE</a:t>
            </a:r>
            <a:endParaRPr lang="sl-SI" altLang="sl-SI" sz="36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195513" y="1753275"/>
            <a:ext cx="6534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Namen</a:t>
            </a:r>
            <a:r>
              <a:rPr lang="en-US" sz="2000" dirty="0" smtClean="0"/>
              <a:t> </a:t>
            </a:r>
            <a:r>
              <a:rPr lang="en-US" sz="2000" dirty="0" err="1" smtClean="0"/>
              <a:t>investicij</a:t>
            </a:r>
            <a:r>
              <a:rPr lang="en-US" sz="2000" dirty="0" smtClean="0"/>
              <a:t> je </a:t>
            </a:r>
            <a:r>
              <a:rPr lang="en-US" sz="2000" dirty="0" err="1" smtClean="0"/>
              <a:t>ponavadi</a:t>
            </a:r>
            <a:r>
              <a:rPr lang="en-US" sz="2000" dirty="0" smtClean="0"/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potreba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po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večjem</a:t>
            </a:r>
            <a:r>
              <a:rPr lang="en-US" sz="2400" b="1" dirty="0" smtClean="0">
                <a:solidFill>
                  <a:srgbClr val="7030A0"/>
                </a:solidFill>
              </a:rPr>
              <a:t> in </a:t>
            </a:r>
            <a:r>
              <a:rPr lang="en-US" sz="2400" b="1" dirty="0" err="1" smtClean="0">
                <a:solidFill>
                  <a:srgbClr val="7030A0"/>
                </a:solidFill>
              </a:rPr>
              <a:t>boljšem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poslovanju</a:t>
            </a:r>
            <a:endParaRPr lang="sl-SI" sz="2400" b="1" dirty="0" smtClean="0">
              <a:solidFill>
                <a:srgbClr val="7030A0"/>
              </a:solidFill>
            </a:endParaRPr>
          </a:p>
          <a:p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hlinkClick r:id="rId4"/>
              </a:rPr>
              <a:t>http://www.rbconsulting.si/YUSpin/DesktopModules/YUSpin%20-Articles/ArticlesView.aspx?tabID=0&amp;ItemID=16&amp;mid=52</a:t>
            </a:r>
            <a:r>
              <a:rPr lang="sl-SI" dirty="0" smtClean="0"/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" y="3511079"/>
            <a:ext cx="3983112" cy="334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8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3"/>
            <a:ext cx="6675437" cy="1462087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Pogoji za investiranje</a:t>
            </a:r>
            <a:endParaRPr lang="sl-SI" altLang="sl-SI" sz="36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274085" y="1998716"/>
            <a:ext cx="6318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7030A0"/>
                </a:solidFill>
              </a:rPr>
              <a:t>obstoj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potrebe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po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investiciji</a:t>
            </a:r>
            <a:r>
              <a:rPr lang="en-US" sz="2000" b="1" dirty="0" smtClean="0">
                <a:solidFill>
                  <a:srgbClr val="7030A0"/>
                </a:solidFill>
              </a:rPr>
              <a:t>,</a:t>
            </a:r>
            <a:endParaRPr lang="sl-SI" sz="2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7030A0"/>
                </a:solidFill>
              </a:rPr>
              <a:t>pričakovana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poslovna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uspešnost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investicije</a:t>
            </a:r>
            <a:r>
              <a:rPr lang="en-US" sz="2000" b="1" dirty="0" smtClean="0">
                <a:solidFill>
                  <a:srgbClr val="7030A0"/>
                </a:solidFill>
              </a:rPr>
              <a:t>,</a:t>
            </a:r>
            <a:endParaRPr lang="sl-SI" sz="2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7030A0"/>
                </a:solidFill>
              </a:rPr>
              <a:t>donosnost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investicije</a:t>
            </a:r>
            <a:r>
              <a:rPr lang="en-US" sz="2000" b="1" dirty="0" smtClean="0">
                <a:solidFill>
                  <a:srgbClr val="7030A0"/>
                </a:solidFill>
              </a:rPr>
              <a:t>,</a:t>
            </a:r>
            <a:endParaRPr lang="sl-SI" sz="2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7030A0"/>
                </a:solidFill>
              </a:rPr>
              <a:t>zagotavljanje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ustreznih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finančnih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virov</a:t>
            </a:r>
            <a:r>
              <a:rPr lang="en-US" sz="2000" b="1" dirty="0" smtClean="0">
                <a:solidFill>
                  <a:srgbClr val="7030A0"/>
                </a:solidFill>
              </a:rPr>
              <a:t>,</a:t>
            </a:r>
            <a:endParaRPr lang="sl-SI" sz="2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7030A0"/>
                </a:solidFill>
              </a:rPr>
              <a:t>kreditna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sposobnost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investitorja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27983"/>
            <a:ext cx="2711342" cy="189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8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4"/>
            <a:ext cx="6675437" cy="550862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Poslovni načrt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728" y="765175"/>
            <a:ext cx="418782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3563888" y="3212009"/>
            <a:ext cx="5087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je </a:t>
            </a:r>
            <a:r>
              <a:rPr lang="en-US" sz="2000" b="1" dirty="0" err="1" smtClean="0">
                <a:solidFill>
                  <a:srgbClr val="7030A0"/>
                </a:solidFill>
              </a:rPr>
              <a:t>pisni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dokument</a:t>
            </a:r>
            <a:r>
              <a:rPr lang="en-US" sz="2000" b="1" dirty="0" smtClean="0">
                <a:solidFill>
                  <a:srgbClr val="7030A0"/>
                </a:solidFill>
              </a:rPr>
              <a:t>,</a:t>
            </a:r>
            <a:endParaRPr lang="sl-SI" sz="20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v </a:t>
            </a:r>
            <a:r>
              <a:rPr lang="en-US" sz="2000" b="1" dirty="0" err="1" smtClean="0">
                <a:solidFill>
                  <a:srgbClr val="7030A0"/>
                </a:solidFill>
              </a:rPr>
              <a:t>katerem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podjetnik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jasno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opredeli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svoje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cilje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pri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določenem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poslu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ter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usmeritve</a:t>
            </a:r>
            <a:r>
              <a:rPr lang="en-US" sz="2000" b="1" dirty="0" smtClean="0">
                <a:solidFill>
                  <a:srgbClr val="7030A0"/>
                </a:solidFill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</a:rPr>
              <a:t>kako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namerava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te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cilje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doseči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90489"/>
            <a:ext cx="3121025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6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3"/>
            <a:ext cx="6675437" cy="1462087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Poslovni načrt vsebuje</a:t>
            </a:r>
            <a:endParaRPr lang="sl-SI" altLang="sl-SI" sz="36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137941" y="1844824"/>
            <a:ext cx="68313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7030A0"/>
                </a:solidFill>
              </a:rPr>
              <a:t>opis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posla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proizvod</a:t>
            </a:r>
            <a:r>
              <a:rPr lang="en-US" sz="2000" dirty="0" smtClean="0"/>
              <a:t> </a:t>
            </a:r>
            <a:r>
              <a:rPr lang="en-US" sz="2000" dirty="0" err="1" smtClean="0"/>
              <a:t>ali</a:t>
            </a:r>
            <a:r>
              <a:rPr lang="en-US" sz="2000" dirty="0" smtClean="0"/>
              <a:t> </a:t>
            </a:r>
            <a:r>
              <a:rPr lang="en-US" sz="2000" dirty="0" err="1" smtClean="0"/>
              <a:t>storitev</a:t>
            </a:r>
            <a:r>
              <a:rPr lang="en-US" sz="2000" dirty="0" smtClean="0"/>
              <a:t>, </a:t>
            </a:r>
            <a:r>
              <a:rPr lang="en-US" sz="2000" dirty="0" err="1" smtClean="0"/>
              <a:t>panoga</a:t>
            </a:r>
            <a:r>
              <a:rPr lang="en-US" sz="2000" dirty="0" smtClean="0"/>
              <a:t>),</a:t>
            </a:r>
            <a:endParaRPr lang="sl-S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7030A0"/>
                </a:solidFill>
              </a:rPr>
              <a:t>tržno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strategijo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opredelitev</a:t>
            </a:r>
            <a:r>
              <a:rPr lang="en-US" sz="2000" dirty="0" smtClean="0"/>
              <a:t> </a:t>
            </a:r>
            <a:r>
              <a:rPr lang="en-US" sz="2000" dirty="0" err="1" smtClean="0"/>
              <a:t>trga</a:t>
            </a:r>
            <a:r>
              <a:rPr lang="en-US" sz="2000" dirty="0" smtClean="0"/>
              <a:t>, </a:t>
            </a:r>
            <a:r>
              <a:rPr lang="en-US" sz="2000" dirty="0" err="1" smtClean="0"/>
              <a:t>kako</a:t>
            </a:r>
            <a:r>
              <a:rPr lang="en-US" sz="2000" dirty="0" smtClean="0"/>
              <a:t> </a:t>
            </a:r>
            <a:r>
              <a:rPr lang="en-US" sz="2000" dirty="0" err="1" smtClean="0"/>
              <a:t>boste</a:t>
            </a:r>
            <a:r>
              <a:rPr lang="en-US" sz="2000" dirty="0" smtClean="0"/>
              <a:t> </a:t>
            </a:r>
            <a:r>
              <a:rPr lang="en-US" sz="2000" dirty="0" err="1" smtClean="0"/>
              <a:t>prodrli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trg</a:t>
            </a:r>
            <a:r>
              <a:rPr lang="en-US" sz="2000" dirty="0" smtClean="0"/>
              <a:t>, </a:t>
            </a:r>
            <a:r>
              <a:rPr lang="en-US" sz="2000" dirty="0" err="1" smtClean="0"/>
              <a:t>mesto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trgu</a:t>
            </a:r>
            <a:r>
              <a:rPr lang="en-US" sz="2000" dirty="0" smtClean="0"/>
              <a:t>, </a:t>
            </a:r>
            <a:r>
              <a:rPr lang="en-US" sz="2000" dirty="0" err="1" smtClean="0"/>
              <a:t>cene</a:t>
            </a:r>
            <a:r>
              <a:rPr lang="en-US" sz="2000" dirty="0" smtClean="0"/>
              <a:t> in</a:t>
            </a:r>
            <a:r>
              <a:rPr lang="sl-SI" sz="2000" dirty="0"/>
              <a:t> </a:t>
            </a:r>
            <a:r>
              <a:rPr lang="en-US" sz="2000" dirty="0" err="1" smtClean="0"/>
              <a:t>distribucija</a:t>
            </a:r>
            <a:r>
              <a:rPr lang="en-US" sz="2000" dirty="0" smtClean="0"/>
              <a:t> </a:t>
            </a:r>
            <a:r>
              <a:rPr lang="en-US" sz="2000" dirty="0" err="1" smtClean="0"/>
              <a:t>ter</a:t>
            </a:r>
            <a:r>
              <a:rPr lang="en-US" sz="2000" dirty="0" smtClean="0"/>
              <a:t> </a:t>
            </a:r>
            <a:r>
              <a:rPr lang="en-US" sz="2000" dirty="0" err="1" smtClean="0"/>
              <a:t>prodaja</a:t>
            </a:r>
            <a:r>
              <a:rPr lang="en-US" sz="2000" dirty="0" smtClean="0"/>
              <a:t>),</a:t>
            </a:r>
            <a:endParaRPr lang="sl-S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7030A0"/>
                </a:solidFill>
              </a:rPr>
              <a:t>analizo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konkurence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(SWOT),</a:t>
            </a:r>
            <a:endParaRPr lang="sl-S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7030A0"/>
                </a:solidFill>
              </a:rPr>
              <a:t>načrte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razvoja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razvoj</a:t>
            </a:r>
            <a:r>
              <a:rPr lang="en-US" sz="2000" dirty="0" smtClean="0"/>
              <a:t> </a:t>
            </a:r>
            <a:r>
              <a:rPr lang="en-US" sz="2000" dirty="0" err="1" smtClean="0"/>
              <a:t>proizvoda</a:t>
            </a:r>
            <a:r>
              <a:rPr lang="en-US" sz="2000" dirty="0" smtClean="0"/>
              <a:t>, </a:t>
            </a:r>
            <a:r>
              <a:rPr lang="en-US" sz="2000" dirty="0" err="1" smtClean="0"/>
              <a:t>časovni</a:t>
            </a:r>
            <a:r>
              <a:rPr lang="en-US" sz="2000" dirty="0" smtClean="0"/>
              <a:t> </a:t>
            </a:r>
            <a:r>
              <a:rPr lang="en-US" sz="2000" dirty="0" err="1" smtClean="0"/>
              <a:t>načrt</a:t>
            </a:r>
            <a:r>
              <a:rPr lang="en-US" sz="2000" dirty="0" smtClean="0"/>
              <a:t>, </a:t>
            </a:r>
            <a:r>
              <a:rPr lang="en-US" sz="2000" dirty="0" err="1" smtClean="0"/>
              <a:t>proračun</a:t>
            </a:r>
            <a:r>
              <a:rPr lang="en-US" sz="2000" dirty="0" smtClean="0"/>
              <a:t> in </a:t>
            </a:r>
            <a:r>
              <a:rPr lang="en-US" sz="2000" dirty="0" err="1" smtClean="0"/>
              <a:t>kontrola</a:t>
            </a:r>
            <a:r>
              <a:rPr lang="en-US" sz="2000" dirty="0" smtClean="0"/>
              <a:t>),</a:t>
            </a:r>
            <a:endParaRPr lang="sl-S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7030A0"/>
                </a:solidFill>
              </a:rPr>
              <a:t>načrte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poslovanja</a:t>
            </a:r>
            <a:r>
              <a:rPr lang="en-US" sz="2000" b="1" dirty="0" smtClean="0">
                <a:solidFill>
                  <a:srgbClr val="7030A0"/>
                </a:solidFill>
              </a:rPr>
              <a:t> in </a:t>
            </a:r>
            <a:r>
              <a:rPr lang="en-US" sz="2000" b="1" dirty="0" err="1" smtClean="0">
                <a:solidFill>
                  <a:srgbClr val="7030A0"/>
                </a:solidFill>
              </a:rPr>
              <a:t>organizacije</a:t>
            </a:r>
            <a:r>
              <a:rPr lang="en-US" sz="2000" dirty="0" smtClean="0"/>
              <a:t>,</a:t>
            </a:r>
            <a:endParaRPr lang="sl-S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7030A0"/>
                </a:solidFill>
              </a:rPr>
              <a:t>finančni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načrt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sedanje</a:t>
            </a:r>
            <a:r>
              <a:rPr lang="en-US" sz="2000" dirty="0" smtClean="0"/>
              <a:t> </a:t>
            </a:r>
            <a:r>
              <a:rPr lang="en-US" sz="2000" dirty="0" err="1" smtClean="0"/>
              <a:t>stanje</a:t>
            </a:r>
            <a:r>
              <a:rPr lang="en-US" sz="2000" dirty="0" smtClean="0"/>
              <a:t> in </a:t>
            </a:r>
            <a:r>
              <a:rPr lang="en-US" sz="2000" dirty="0" err="1" smtClean="0"/>
              <a:t>napovedi</a:t>
            </a:r>
            <a:r>
              <a:rPr lang="en-US" sz="2000" dirty="0" smtClean="0"/>
              <a:t>) in</a:t>
            </a:r>
            <a:endParaRPr lang="sl-S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7030A0"/>
                </a:solidFill>
              </a:rPr>
              <a:t>povzetek</a:t>
            </a:r>
            <a:r>
              <a:rPr lang="en-US" sz="2000" dirty="0" smtClean="0"/>
              <a:t> (</a:t>
            </a:r>
            <a:r>
              <a:rPr lang="en-US" sz="2000" dirty="0" err="1" smtClean="0"/>
              <a:t>povzamemo</a:t>
            </a:r>
            <a:r>
              <a:rPr lang="en-US" sz="2000" dirty="0" smtClean="0"/>
              <a:t> </a:t>
            </a:r>
            <a:r>
              <a:rPr lang="en-US" sz="2000" dirty="0" err="1" smtClean="0"/>
              <a:t>dejstva</a:t>
            </a:r>
            <a:r>
              <a:rPr lang="en-US" sz="2000" dirty="0" smtClean="0"/>
              <a:t> </a:t>
            </a:r>
            <a:r>
              <a:rPr lang="en-US" sz="2000" dirty="0" err="1" smtClean="0"/>
              <a:t>iz</a:t>
            </a:r>
            <a:r>
              <a:rPr lang="en-US" sz="2000" dirty="0" smtClean="0"/>
              <a:t> </a:t>
            </a:r>
            <a:r>
              <a:rPr lang="en-US" sz="2000" dirty="0" err="1" smtClean="0"/>
              <a:t>poslovnega</a:t>
            </a:r>
            <a:r>
              <a:rPr lang="en-US" sz="2000" dirty="0" smtClean="0"/>
              <a:t> </a:t>
            </a:r>
            <a:r>
              <a:rPr lang="en-US" sz="2000" dirty="0" err="1" smtClean="0"/>
              <a:t>načrta</a:t>
            </a:r>
            <a:endParaRPr lang="en-US" sz="2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38057"/>
            <a:ext cx="2165502" cy="175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0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3"/>
            <a:ext cx="6675437" cy="1462087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SWOT </a:t>
            </a:r>
            <a:r>
              <a:rPr lang="sl-SI" altLang="sl-SI" sz="1800" dirty="0">
                <a:hlinkClick r:id="rId2"/>
              </a:rPr>
              <a:t>http://</a:t>
            </a:r>
            <a:r>
              <a:rPr lang="sl-SI" altLang="sl-SI" sz="1800" dirty="0" smtClean="0">
                <a:hlinkClick r:id="rId2"/>
              </a:rPr>
              <a:t>www.youtube.com/watch?v=AXVhTBTsZVY</a:t>
            </a:r>
            <a:r>
              <a:rPr lang="sl-SI" altLang="sl-SI" sz="1800" dirty="0" smtClean="0"/>
              <a:t>  </a:t>
            </a:r>
            <a:endParaRPr lang="sl-SI" altLang="sl-SI" sz="3600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24138"/>
            <a:ext cx="8534400" cy="2578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0353"/>
            <a:ext cx="2226929" cy="147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3136"/>
            <a:ext cx="193198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3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65837" y="999861"/>
            <a:ext cx="6675437" cy="814015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Poslovni načrt</a:t>
            </a:r>
            <a:endParaRPr lang="sl-SI" altLang="sl-SI" sz="36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-1" y="404813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128824"/>
            <a:ext cx="266382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" y="2263776"/>
            <a:ext cx="6150944" cy="459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2144582" y="27507"/>
            <a:ext cx="66786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6"/>
              </a:rPr>
              <a:t>http://www.youtube.com/watch?v=gtiugWe_oEI&amp;feature=related</a:t>
            </a:r>
            <a:r>
              <a:rPr lang="sl-SI" sz="1100" dirty="0" smtClean="0"/>
              <a:t> </a:t>
            </a:r>
            <a:endParaRPr lang="en-US" sz="1100" dirty="0" smtClean="0"/>
          </a:p>
          <a:p>
            <a:r>
              <a:rPr lang="en-US" sz="1100" dirty="0" smtClean="0">
                <a:hlinkClick r:id="rId7"/>
              </a:rPr>
              <a:t>http://www.youtube.com/watch?v=jZWzWe67RwQ</a:t>
            </a:r>
            <a:r>
              <a:rPr lang="sl-SI" sz="1100" dirty="0" smtClean="0"/>
              <a:t> </a:t>
            </a:r>
            <a:endParaRPr lang="en-US" sz="1100" dirty="0" smtClean="0"/>
          </a:p>
          <a:p>
            <a:r>
              <a:rPr lang="en-US" sz="1100" dirty="0" smtClean="0">
                <a:hlinkClick r:id="rId8"/>
              </a:rPr>
              <a:t>http://www.youtube.com/watch?v=XOgyyohdmk4</a:t>
            </a:r>
            <a:r>
              <a:rPr lang="sl-SI" sz="1100" dirty="0" smtClean="0"/>
              <a:t> </a:t>
            </a:r>
            <a:endParaRPr lang="en-US" sz="1100" dirty="0" smtClean="0"/>
          </a:p>
          <a:p>
            <a:r>
              <a:rPr lang="en-US" sz="1100" dirty="0" smtClean="0">
                <a:hlinkClick r:id="rId9"/>
              </a:rPr>
              <a:t>http://www.teamasea.com/mojaalergija/svn/priloznost/zakaj-mrezno-trzenje/</a:t>
            </a:r>
            <a:r>
              <a:rPr lang="sl-SI" sz="1100" dirty="0" smtClean="0"/>
              <a:t> </a:t>
            </a:r>
            <a:endParaRPr lang="en-US" sz="1100" dirty="0" smtClean="0"/>
          </a:p>
          <a:p>
            <a:r>
              <a:rPr lang="en-US" sz="1100" dirty="0" smtClean="0">
                <a:hlinkClick r:id="rId10"/>
              </a:rPr>
              <a:t>http://www.youtube.com/watch?v=Zy1YC1S3QE0</a:t>
            </a:r>
            <a:r>
              <a:rPr lang="sl-SI" sz="1100" dirty="0" smtClean="0"/>
              <a:t> </a:t>
            </a:r>
            <a:endParaRPr lang="en-US" sz="1100" dirty="0" smtClean="0"/>
          </a:p>
          <a:p>
            <a:r>
              <a:rPr lang="en-US" sz="1100" dirty="0" smtClean="0">
                <a:hlinkClick r:id="rId11"/>
              </a:rPr>
              <a:t>http://podgib.weebly.com/poslovne-scaronale.html</a:t>
            </a:r>
            <a:r>
              <a:rPr lang="sl-SI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036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Proizvodni dejavniki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1691680" y="2852936"/>
            <a:ext cx="66966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**</a:t>
            </a:r>
            <a:r>
              <a:rPr lang="en-US" dirty="0" err="1" smtClean="0"/>
              <a:t>delo</a:t>
            </a:r>
            <a:r>
              <a:rPr lang="en-US" dirty="0" smtClean="0"/>
              <a:t> (</a:t>
            </a:r>
            <a:r>
              <a:rPr lang="en-US" dirty="0" err="1" smtClean="0"/>
              <a:t>kvalificirani</a:t>
            </a:r>
            <a:r>
              <a:rPr lang="en-US" dirty="0" smtClean="0"/>
              <a:t> in </a:t>
            </a:r>
            <a:r>
              <a:rPr lang="en-US" dirty="0" err="1" smtClean="0"/>
              <a:t>nekvalificirani</a:t>
            </a:r>
            <a:r>
              <a:rPr lang="en-US" dirty="0" smtClean="0"/>
              <a:t> </a:t>
            </a:r>
            <a:r>
              <a:rPr lang="en-US" dirty="0" err="1" smtClean="0"/>
              <a:t>delavci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podjetniške</a:t>
            </a:r>
            <a:r>
              <a:rPr lang="en-US" dirty="0" smtClean="0"/>
              <a:t> </a:t>
            </a:r>
            <a:r>
              <a:rPr lang="en-US" dirty="0" err="1" smtClean="0"/>
              <a:t>sposobnosti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***</a:t>
            </a:r>
            <a:r>
              <a:rPr lang="en-US" dirty="0" err="1" smtClean="0"/>
              <a:t>zemljo</a:t>
            </a:r>
            <a:r>
              <a:rPr lang="en-US" dirty="0" smtClean="0"/>
              <a:t> (</a:t>
            </a:r>
            <a:r>
              <a:rPr lang="en-US" dirty="0" err="1" smtClean="0"/>
              <a:t>obdelovalne</a:t>
            </a:r>
            <a:r>
              <a:rPr lang="en-US" dirty="0" smtClean="0"/>
              <a:t> </a:t>
            </a:r>
            <a:r>
              <a:rPr lang="en-US" dirty="0" err="1" smtClean="0"/>
              <a:t>površine</a:t>
            </a:r>
            <a:r>
              <a:rPr lang="en-US" dirty="0" smtClean="0"/>
              <a:t>, </a:t>
            </a:r>
            <a:r>
              <a:rPr lang="en-US" dirty="0" err="1" smtClean="0"/>
              <a:t>stavbna</a:t>
            </a:r>
            <a:r>
              <a:rPr lang="en-US" dirty="0" smtClean="0"/>
              <a:t>        </a:t>
            </a:r>
            <a:br>
              <a:rPr lang="en-US" dirty="0" smtClean="0"/>
            </a:br>
            <a:r>
              <a:rPr lang="en-US" dirty="0" smtClean="0"/>
              <a:t>                    </a:t>
            </a:r>
            <a:r>
              <a:rPr lang="en-US" dirty="0" err="1" smtClean="0"/>
              <a:t>zemljišča</a:t>
            </a:r>
            <a:r>
              <a:rPr lang="en-US" dirty="0" smtClean="0"/>
              <a:t>, </a:t>
            </a:r>
            <a:r>
              <a:rPr lang="en-US" dirty="0" err="1" smtClean="0"/>
              <a:t>tovarniška</a:t>
            </a:r>
            <a:r>
              <a:rPr lang="en-US" dirty="0" smtClean="0"/>
              <a:t> </a:t>
            </a:r>
            <a:r>
              <a:rPr lang="en-US" dirty="0" err="1" smtClean="0"/>
              <a:t>zemljišča</a:t>
            </a:r>
            <a:r>
              <a:rPr lang="en-US" dirty="0" smtClean="0"/>
              <a:t> </a:t>
            </a:r>
            <a:r>
              <a:rPr lang="en-US" dirty="0" err="1" smtClean="0"/>
              <a:t>ipd</a:t>
            </a:r>
            <a:r>
              <a:rPr lang="en-US" dirty="0" smtClean="0"/>
              <a:t>.)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****</a:t>
            </a:r>
            <a:r>
              <a:rPr lang="en-US" dirty="0" err="1" smtClean="0"/>
              <a:t>kapital</a:t>
            </a:r>
            <a:r>
              <a:rPr lang="en-US" dirty="0" smtClean="0"/>
              <a:t> (</a:t>
            </a:r>
            <a:r>
              <a:rPr lang="en-US" dirty="0" err="1" smtClean="0"/>
              <a:t>stavbe</a:t>
            </a:r>
            <a:r>
              <a:rPr lang="en-US" dirty="0" smtClean="0"/>
              <a:t>, </a:t>
            </a:r>
            <a:r>
              <a:rPr lang="en-US" dirty="0" err="1" smtClean="0"/>
              <a:t>oprema</a:t>
            </a:r>
            <a:r>
              <a:rPr lang="en-US" dirty="0" smtClean="0"/>
              <a:t>, </a:t>
            </a:r>
            <a:r>
              <a:rPr lang="en-US" dirty="0" err="1" smtClean="0"/>
              <a:t>zaloge</a:t>
            </a:r>
            <a:r>
              <a:rPr lang="en-US" dirty="0" smtClean="0"/>
              <a:t>...).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Posamezne</a:t>
            </a:r>
            <a:r>
              <a:rPr lang="en-US" dirty="0" smtClean="0"/>
              <a:t> </a:t>
            </a:r>
            <a:r>
              <a:rPr lang="en-US" dirty="0" err="1" smtClean="0"/>
              <a:t>skupine</a:t>
            </a:r>
            <a:r>
              <a:rPr lang="en-US" dirty="0" smtClean="0"/>
              <a:t> </a:t>
            </a:r>
            <a:r>
              <a:rPr lang="en-US" dirty="0" err="1" smtClean="0"/>
              <a:t>proizvodnih</a:t>
            </a:r>
            <a:r>
              <a:rPr lang="en-US" dirty="0" smtClean="0"/>
              <a:t> </a:t>
            </a:r>
            <a:r>
              <a:rPr lang="en-US" dirty="0" err="1" smtClean="0"/>
              <a:t>dejavnikov</a:t>
            </a:r>
            <a:r>
              <a:rPr lang="en-US" dirty="0" smtClean="0"/>
              <a:t> pa </a:t>
            </a:r>
            <a:r>
              <a:rPr lang="en-US" dirty="0" err="1" smtClean="0"/>
              <a:t>delimo</a:t>
            </a:r>
            <a:r>
              <a:rPr lang="en-US" dirty="0" smtClean="0"/>
              <a:t> </a:t>
            </a:r>
            <a:r>
              <a:rPr lang="en-US" dirty="0" err="1" smtClean="0"/>
              <a:t>še</a:t>
            </a:r>
            <a:r>
              <a:rPr lang="en-US" dirty="0" smtClean="0"/>
              <a:t> v </a:t>
            </a:r>
            <a:r>
              <a:rPr lang="en-US" dirty="0" err="1" smtClean="0"/>
              <a:t>ožje</a:t>
            </a:r>
            <a:r>
              <a:rPr lang="en-US" dirty="0" smtClean="0"/>
              <a:t> </a:t>
            </a:r>
            <a:r>
              <a:rPr lang="en-US" dirty="0" err="1" smtClean="0"/>
              <a:t>skupine</a:t>
            </a:r>
            <a:r>
              <a:rPr lang="en-US" dirty="0" smtClean="0"/>
              <a:t> </a:t>
            </a:r>
            <a:r>
              <a:rPr lang="en-US" dirty="0" err="1" smtClean="0"/>
              <a:t>proizvodnih</a:t>
            </a:r>
            <a:r>
              <a:rPr lang="en-US" dirty="0" smtClean="0"/>
              <a:t> </a:t>
            </a:r>
            <a:r>
              <a:rPr lang="en-US" dirty="0" err="1" smtClean="0"/>
              <a:t>dejavnikov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3"/>
            <a:ext cx="6675437" cy="1462087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PROUČEVANJE USPEŠNOSTI PODJETJA</a:t>
            </a:r>
            <a:endParaRPr lang="sl-SI" altLang="sl-SI" sz="36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051720" y="2690336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Uspešno</a:t>
            </a:r>
            <a:r>
              <a:rPr lang="en-US" dirty="0" smtClean="0"/>
              <a:t> </a:t>
            </a:r>
            <a:r>
              <a:rPr lang="en-US" dirty="0" err="1" smtClean="0"/>
              <a:t>podjetje</a:t>
            </a:r>
            <a:r>
              <a:rPr lang="en-US" dirty="0" smtClean="0"/>
              <a:t> je </a:t>
            </a:r>
            <a:r>
              <a:rPr lang="en-US" dirty="0" err="1" smtClean="0"/>
              <a:t>tisto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dosega</a:t>
            </a:r>
            <a:r>
              <a:rPr lang="en-US" dirty="0" smtClean="0"/>
              <a:t> </a:t>
            </a:r>
            <a:r>
              <a:rPr lang="en-US" dirty="0" err="1" smtClean="0"/>
              <a:t>zadosten</a:t>
            </a:r>
            <a:r>
              <a:rPr lang="en-US" dirty="0" smtClean="0"/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dobiček</a:t>
            </a:r>
            <a:r>
              <a:rPr lang="en-US" dirty="0" smtClean="0"/>
              <a:t>, se mu </a:t>
            </a:r>
            <a:r>
              <a:rPr lang="en-US" sz="2400" b="1" dirty="0" err="1" smtClean="0">
                <a:solidFill>
                  <a:srgbClr val="7030A0"/>
                </a:solidFill>
              </a:rPr>
              <a:t>premoženje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veča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in </a:t>
            </a:r>
            <a:r>
              <a:rPr lang="en-US" sz="2400" b="1" dirty="0" err="1" smtClean="0">
                <a:solidFill>
                  <a:srgbClr val="7030A0"/>
                </a:solidFill>
              </a:rPr>
              <a:t>raste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9" y="214313"/>
            <a:ext cx="5615830" cy="1462087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IZKAZ POSLOVNEGA IZIDA</a:t>
            </a:r>
            <a:endParaRPr lang="sl-SI" altLang="sl-SI" sz="36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286000" y="1720840"/>
            <a:ext cx="61744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Izkaz</a:t>
            </a:r>
            <a:r>
              <a:rPr lang="en-US" dirty="0" smtClean="0"/>
              <a:t> </a:t>
            </a:r>
            <a:r>
              <a:rPr lang="en-US" dirty="0" err="1" smtClean="0"/>
              <a:t>poslovnega</a:t>
            </a:r>
            <a:r>
              <a:rPr lang="en-US" dirty="0" smtClean="0"/>
              <a:t> </a:t>
            </a:r>
            <a:r>
              <a:rPr lang="en-US" dirty="0" err="1" smtClean="0"/>
              <a:t>izida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bilanca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uspeha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/>
              <a:t>kaže</a:t>
            </a:r>
            <a:r>
              <a:rPr lang="en-US" dirty="0" smtClean="0"/>
              <a:t> </a:t>
            </a:r>
            <a:r>
              <a:rPr lang="en-US" dirty="0" err="1" smtClean="0"/>
              <a:t>ustvarjene</a:t>
            </a:r>
            <a:r>
              <a:rPr lang="en-US" dirty="0" smtClean="0"/>
              <a:t> </a:t>
            </a:r>
            <a:r>
              <a:rPr lang="en-US" dirty="0" err="1" smtClean="0"/>
              <a:t>prihodke</a:t>
            </a:r>
            <a:r>
              <a:rPr lang="en-US" dirty="0" smtClean="0"/>
              <a:t> in </a:t>
            </a:r>
            <a:r>
              <a:rPr lang="en-US" dirty="0" err="1" smtClean="0"/>
              <a:t>ustvarjene</a:t>
            </a:r>
            <a:r>
              <a:rPr lang="en-US" dirty="0" smtClean="0"/>
              <a:t> </a:t>
            </a:r>
            <a:r>
              <a:rPr lang="en-US" dirty="0" err="1" smtClean="0"/>
              <a:t>odhodke</a:t>
            </a:r>
            <a:r>
              <a:rPr lang="en-US" dirty="0" smtClean="0"/>
              <a:t> v </a:t>
            </a:r>
            <a:r>
              <a:rPr lang="en-US" dirty="0" err="1" smtClean="0"/>
              <a:t>nekem</a:t>
            </a:r>
            <a:r>
              <a:rPr lang="en-US" dirty="0" smtClean="0"/>
              <a:t> </a:t>
            </a:r>
            <a:r>
              <a:rPr lang="en-US" dirty="0" err="1" smtClean="0"/>
              <a:t>časovnem</a:t>
            </a:r>
            <a:r>
              <a:rPr lang="en-US" dirty="0" smtClean="0"/>
              <a:t> </a:t>
            </a:r>
            <a:r>
              <a:rPr lang="en-US" dirty="0" err="1" smtClean="0"/>
              <a:t>obdobju</a:t>
            </a: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7030A0"/>
                </a:solidFill>
              </a:rPr>
              <a:t>Izkaz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uspeha</a:t>
            </a:r>
            <a:r>
              <a:rPr lang="en-US" dirty="0" smtClean="0"/>
              <a:t> je </a:t>
            </a:r>
            <a:r>
              <a:rPr lang="en-US" dirty="0" err="1" smtClean="0"/>
              <a:t>povezava</a:t>
            </a:r>
            <a:r>
              <a:rPr lang="en-US" dirty="0" smtClean="0"/>
              <a:t> med </a:t>
            </a:r>
            <a:r>
              <a:rPr lang="en-US" dirty="0" err="1" smtClean="0"/>
              <a:t>začetno</a:t>
            </a:r>
            <a:r>
              <a:rPr lang="en-US" dirty="0" smtClean="0"/>
              <a:t> in </a:t>
            </a:r>
            <a:r>
              <a:rPr lang="en-US" dirty="0" err="1" smtClean="0"/>
              <a:t>končno</a:t>
            </a:r>
            <a:r>
              <a:rPr lang="en-US" dirty="0" smtClean="0"/>
              <a:t> </a:t>
            </a:r>
            <a:r>
              <a:rPr lang="en-US" dirty="0" err="1" smtClean="0"/>
              <a:t>bilanco</a:t>
            </a:r>
            <a:r>
              <a:rPr lang="en-US" dirty="0" smtClean="0"/>
              <a:t> </a:t>
            </a:r>
            <a:r>
              <a:rPr lang="en-US" dirty="0" err="1" smtClean="0"/>
              <a:t>stanja</a:t>
            </a:r>
            <a:r>
              <a:rPr lang="en-US" dirty="0" smtClean="0"/>
              <a:t> (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 smtClean="0"/>
              <a:t>ob</a:t>
            </a:r>
            <a:r>
              <a:rPr lang="en-US" dirty="0" smtClean="0"/>
              <a:t> </a:t>
            </a:r>
            <a:r>
              <a:rPr lang="en-US" dirty="0" err="1" smtClean="0"/>
              <a:t>začetku</a:t>
            </a:r>
            <a:r>
              <a:rPr lang="en-US" dirty="0" smtClean="0"/>
              <a:t> in </a:t>
            </a:r>
            <a:r>
              <a:rPr lang="en-US" dirty="0" err="1" smtClean="0"/>
              <a:t>koncu</a:t>
            </a:r>
            <a:r>
              <a:rPr lang="en-US" dirty="0" smtClean="0"/>
              <a:t> </a:t>
            </a:r>
            <a:r>
              <a:rPr lang="en-US" dirty="0" err="1" smtClean="0"/>
              <a:t>leta</a:t>
            </a:r>
            <a:r>
              <a:rPr lang="en-US" dirty="0" smtClean="0"/>
              <a:t>)</a:t>
            </a: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 </a:t>
            </a:r>
            <a:r>
              <a:rPr lang="en-US" dirty="0" err="1" smtClean="0"/>
              <a:t>osnovi</a:t>
            </a:r>
            <a:r>
              <a:rPr lang="en-US" dirty="0" smtClean="0"/>
              <a:t> </a:t>
            </a:r>
            <a:r>
              <a:rPr lang="en-US" dirty="0" err="1" smtClean="0"/>
              <a:t>ugotovljenih</a:t>
            </a:r>
            <a:r>
              <a:rPr lang="en-US" dirty="0" smtClean="0"/>
              <a:t> </a:t>
            </a:r>
            <a:r>
              <a:rPr lang="en-US" dirty="0" err="1" smtClean="0"/>
              <a:t>prihodkov</a:t>
            </a:r>
            <a:r>
              <a:rPr lang="en-US" dirty="0" smtClean="0"/>
              <a:t> in </a:t>
            </a:r>
            <a:r>
              <a:rPr lang="en-US" dirty="0" err="1" smtClean="0"/>
              <a:t>odhodkov</a:t>
            </a:r>
            <a:r>
              <a:rPr lang="en-US" dirty="0" smtClean="0"/>
              <a:t> v tem </a:t>
            </a:r>
            <a:r>
              <a:rPr lang="en-US" dirty="0" err="1" smtClean="0"/>
              <a:t>obdobju</a:t>
            </a:r>
            <a:r>
              <a:rPr lang="en-US" dirty="0" smtClean="0"/>
              <a:t> </a:t>
            </a:r>
            <a:r>
              <a:rPr lang="en-US" dirty="0" err="1" smtClean="0"/>
              <a:t>ugotovimo</a:t>
            </a:r>
            <a:r>
              <a:rPr lang="en-US" dirty="0" smtClean="0"/>
              <a:t> </a:t>
            </a:r>
            <a:r>
              <a:rPr lang="en-US" dirty="0" err="1" smtClean="0"/>
              <a:t>razlika</a:t>
            </a:r>
            <a:r>
              <a:rPr lang="en-US" dirty="0" smtClean="0"/>
              <a:t>, </a:t>
            </a:r>
            <a:r>
              <a:rPr lang="en-US" dirty="0" err="1" smtClean="0"/>
              <a:t>kar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poslovni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izid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/>
              <a:t>tega</a:t>
            </a:r>
            <a:r>
              <a:rPr lang="en-US" dirty="0" smtClean="0"/>
              <a:t> </a:t>
            </a:r>
            <a:r>
              <a:rPr lang="en-US" dirty="0" err="1" smtClean="0"/>
              <a:t>obdobja</a:t>
            </a: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Poslovni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izid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je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pozitiven</a:t>
            </a:r>
            <a:r>
              <a:rPr lang="en-US" dirty="0" smtClean="0"/>
              <a:t> – </a:t>
            </a:r>
            <a:r>
              <a:rPr lang="en-US" sz="2400" b="1" dirty="0" err="1" smtClean="0">
                <a:solidFill>
                  <a:srgbClr val="7030A0"/>
                </a:solidFill>
              </a:rPr>
              <a:t>dobiček</a:t>
            </a:r>
            <a:r>
              <a:rPr lang="en-US" dirty="0" smtClean="0"/>
              <a:t> –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negativen</a:t>
            </a:r>
            <a:r>
              <a:rPr lang="en-US" dirty="0" smtClean="0"/>
              <a:t> –</a:t>
            </a:r>
            <a:r>
              <a:rPr lang="en-US" sz="2400" b="1" dirty="0" err="1" smtClean="0">
                <a:solidFill>
                  <a:srgbClr val="7030A0"/>
                </a:solidFill>
              </a:rPr>
              <a:t>izguba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14313"/>
            <a:ext cx="6675437" cy="1462087"/>
          </a:xfrm>
        </p:spPr>
        <p:txBody>
          <a:bodyPr/>
          <a:lstStyle/>
          <a:p>
            <a:pPr eaLnBrk="1" hangingPunct="1"/>
            <a:r>
              <a:rPr lang="sl-SI" altLang="sl-SI" sz="3600" b="1" dirty="0"/>
              <a:t>IZKAZ DENARNIH TOKOV</a:t>
            </a:r>
            <a:endParaRPr lang="sl-SI" altLang="sl-SI" sz="36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87" y="404813"/>
            <a:ext cx="796326" cy="79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 smtClean="0">
              <a:solidFill>
                <a:srgbClr val="00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8175" y="2420938"/>
            <a:ext cx="723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l-SI" altLang="sl-SI" sz="2000" dirty="0" smtClean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286000" y="2413338"/>
            <a:ext cx="55260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Izkaz</a:t>
            </a:r>
            <a:r>
              <a:rPr lang="en-US" dirty="0" smtClean="0"/>
              <a:t> </a:t>
            </a:r>
            <a:r>
              <a:rPr lang="en-US" dirty="0" err="1" smtClean="0"/>
              <a:t>denarnih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finančnih</a:t>
            </a:r>
            <a:r>
              <a:rPr lang="en-US" dirty="0" smtClean="0"/>
              <a:t> </a:t>
            </a:r>
            <a:r>
              <a:rPr lang="en-US" dirty="0" err="1" smtClean="0"/>
              <a:t>tokov</a:t>
            </a:r>
            <a:r>
              <a:rPr lang="en-US" dirty="0" smtClean="0"/>
              <a:t> </a:t>
            </a:r>
            <a:r>
              <a:rPr lang="en-US" dirty="0" err="1" smtClean="0"/>
              <a:t>prikazuje</a:t>
            </a:r>
            <a:r>
              <a:rPr lang="en-US" dirty="0" smtClean="0"/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plačilno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sposobnost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podjetja</a:t>
            </a:r>
            <a:r>
              <a:rPr lang="en-US" sz="2400" b="1" dirty="0" smtClean="0">
                <a:solidFill>
                  <a:srgbClr val="7030A0"/>
                </a:solidFill>
              </a:rPr>
              <a:t> v </a:t>
            </a:r>
            <a:r>
              <a:rPr lang="en-US" sz="2400" b="1" dirty="0" err="1" smtClean="0">
                <a:solidFill>
                  <a:srgbClr val="7030A0"/>
                </a:solidFill>
              </a:rPr>
              <a:t>določenem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obdobju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endParaRPr lang="sl-SI" b="1" dirty="0" smtClean="0">
              <a:solidFill>
                <a:srgbClr val="7030A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Na </a:t>
            </a:r>
            <a:r>
              <a:rPr lang="en-US" dirty="0" err="1" smtClean="0"/>
              <a:t>začetku</a:t>
            </a:r>
            <a:r>
              <a:rPr lang="en-US" dirty="0" smtClean="0"/>
              <a:t> </a:t>
            </a:r>
            <a:r>
              <a:rPr lang="en-US" dirty="0" err="1" smtClean="0"/>
              <a:t>obdobja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podjetje</a:t>
            </a:r>
            <a:r>
              <a:rPr lang="en-US" dirty="0" smtClean="0"/>
              <a:t> </a:t>
            </a:r>
            <a:r>
              <a:rPr lang="en-US" dirty="0" err="1" smtClean="0"/>
              <a:t>neko</a:t>
            </a:r>
            <a:r>
              <a:rPr lang="en-US" dirty="0" smtClean="0"/>
              <a:t> </a:t>
            </a:r>
            <a:r>
              <a:rPr lang="en-US" dirty="0" err="1" smtClean="0"/>
              <a:t>stanje</a:t>
            </a:r>
            <a:r>
              <a:rPr lang="en-US" dirty="0" smtClean="0"/>
              <a:t> </a:t>
            </a:r>
            <a:r>
              <a:rPr lang="en-US" dirty="0" err="1" smtClean="0"/>
              <a:t>denarnih</a:t>
            </a:r>
            <a:r>
              <a:rPr lang="en-US" dirty="0" smtClean="0"/>
              <a:t> </a:t>
            </a:r>
            <a:r>
              <a:rPr lang="en-US" dirty="0" err="1" smtClean="0"/>
              <a:t>sredstev</a:t>
            </a:r>
            <a:r>
              <a:rPr lang="en-US" dirty="0" smtClean="0"/>
              <a:t>, v </a:t>
            </a:r>
            <a:r>
              <a:rPr lang="en-US" dirty="0" err="1" smtClean="0"/>
              <a:t>času</a:t>
            </a:r>
            <a:r>
              <a:rPr lang="en-US" dirty="0" smtClean="0"/>
              <a:t> </a:t>
            </a:r>
            <a:r>
              <a:rPr lang="en-US" dirty="0" err="1" smtClean="0"/>
              <a:t>trajanja</a:t>
            </a:r>
            <a:r>
              <a:rPr lang="en-US" dirty="0" smtClean="0"/>
              <a:t> </a:t>
            </a:r>
            <a:r>
              <a:rPr lang="en-US" dirty="0" err="1" smtClean="0"/>
              <a:t>obdobja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različne</a:t>
            </a:r>
            <a:r>
              <a:rPr lang="en-US" dirty="0" smtClean="0"/>
              <a:t> </a:t>
            </a:r>
            <a:r>
              <a:rPr lang="en-US" dirty="0" err="1" smtClean="0"/>
              <a:t>prejemke</a:t>
            </a:r>
            <a:r>
              <a:rPr lang="en-US" dirty="0" smtClean="0"/>
              <a:t> in </a:t>
            </a:r>
            <a:r>
              <a:rPr lang="en-US" dirty="0" err="1" smtClean="0"/>
              <a:t>izdatke</a:t>
            </a:r>
            <a:r>
              <a:rPr lang="en-US" dirty="0" smtClean="0"/>
              <a:t>, </a:t>
            </a:r>
            <a:r>
              <a:rPr lang="en-US" dirty="0" err="1" smtClean="0"/>
              <a:t>ob</a:t>
            </a:r>
            <a:r>
              <a:rPr lang="en-US" dirty="0" smtClean="0"/>
              <a:t> </a:t>
            </a:r>
            <a:r>
              <a:rPr lang="en-US" dirty="0" err="1" smtClean="0"/>
              <a:t>koncu</a:t>
            </a:r>
            <a:r>
              <a:rPr lang="en-US" dirty="0" smtClean="0"/>
              <a:t> </a:t>
            </a:r>
            <a:r>
              <a:rPr lang="en-US" dirty="0" err="1" smtClean="0"/>
              <a:t>obdobja</a:t>
            </a:r>
            <a:r>
              <a:rPr lang="en-US" dirty="0" smtClean="0"/>
              <a:t> pa </a:t>
            </a:r>
            <a:r>
              <a:rPr lang="en-US" dirty="0" err="1" smtClean="0"/>
              <a:t>končno</a:t>
            </a:r>
            <a:r>
              <a:rPr lang="en-US" dirty="0" smtClean="0"/>
              <a:t> </a:t>
            </a:r>
            <a:r>
              <a:rPr lang="en-US" dirty="0" err="1" smtClean="0"/>
              <a:t>stanje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5013176"/>
            <a:ext cx="28162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4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196975"/>
            <a:ext cx="7035800" cy="695325"/>
          </a:xfrm>
        </p:spPr>
        <p:txBody>
          <a:bodyPr/>
          <a:lstStyle/>
          <a:p>
            <a:pPr eaLnBrk="1" hangingPunct="1"/>
            <a:r>
              <a:rPr lang="sl-SI" altLang="sl-SI" sz="3600" b="1" smtClean="0"/>
              <a:t>Priprava izpitne pole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565400"/>
            <a:ext cx="7119937" cy="364331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sl-SI" altLang="sl-SI" sz="2400" dirty="0" smtClean="0">
                <a:solidFill>
                  <a:schemeClr val="tx2"/>
                </a:solidFill>
              </a:rPr>
              <a:t>Obkrožite pravilne odgovore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sl-SI" altLang="sl-SI" sz="2400" dirty="0" smtClean="0">
                <a:solidFill>
                  <a:schemeClr val="tx2"/>
                </a:solidFill>
              </a:rPr>
              <a:t>Napišite ali je trditev pravilna ali napačna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sl-SI" altLang="sl-SI" sz="2400" dirty="0" smtClean="0">
                <a:solidFill>
                  <a:schemeClr val="tx2"/>
                </a:solidFill>
              </a:rPr>
              <a:t>Povežite stavke po smiselnosti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sl-SI" altLang="sl-SI" sz="2400" smtClean="0">
                <a:solidFill>
                  <a:schemeClr val="tx2"/>
                </a:solidFill>
              </a:rPr>
              <a:t>Na praktičnem primeru pojasnite</a:t>
            </a:r>
            <a:r>
              <a:rPr lang="sl-SI" altLang="sl-SI" sz="2400" smtClean="0">
                <a:solidFill>
                  <a:schemeClr val="tx2"/>
                </a:solidFill>
              </a:rPr>
              <a:t>...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sl-SI" altLang="sl-SI" sz="2400" smtClean="0">
              <a:solidFill>
                <a:schemeClr val="tx2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altLang="sl-SI" sz="2400" dirty="0" smtClean="0">
              <a:solidFill>
                <a:schemeClr val="tx2"/>
              </a:solidFill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977900"/>
            <a:ext cx="5543550" cy="1298972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Tri temeljna vprašanja proizvodnje</a:t>
            </a:r>
            <a:br>
              <a:rPr lang="sl-SI" altLang="sl-SI" sz="3600" b="1" dirty="0" smtClean="0"/>
            </a:br>
            <a:endParaRPr lang="sl-SI" altLang="sl-SI" sz="3600" b="1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195513" y="248347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000" dirty="0" smtClean="0"/>
              <a:t>1.</a:t>
            </a:r>
            <a:r>
              <a:rPr lang="sl-SI" sz="2000" b="1" dirty="0" smtClean="0"/>
              <a:t> </a:t>
            </a:r>
            <a:r>
              <a:rPr lang="en-US" sz="2000" b="1" dirty="0" err="1" smtClean="0"/>
              <a:t>Kaj</a:t>
            </a:r>
            <a:r>
              <a:rPr lang="en-US" sz="2000" b="1" dirty="0" smtClean="0"/>
              <a:t> </a:t>
            </a:r>
            <a:r>
              <a:rPr lang="en-US" sz="2000" dirty="0" err="1" smtClean="0"/>
              <a:t>naj</a:t>
            </a:r>
            <a:r>
              <a:rPr lang="en-US" sz="2000" dirty="0" smtClean="0"/>
              <a:t> </a:t>
            </a:r>
            <a:r>
              <a:rPr lang="en-US" sz="2000" dirty="0" err="1" smtClean="0"/>
              <a:t>proizvajamo</a:t>
            </a:r>
            <a:r>
              <a:rPr lang="en-US" sz="2000" dirty="0" smtClean="0"/>
              <a:t> in </a:t>
            </a:r>
            <a:r>
              <a:rPr lang="en-US" sz="2000" dirty="0" err="1" smtClean="0"/>
              <a:t>koliko</a:t>
            </a:r>
            <a:r>
              <a:rPr lang="en-US" sz="2000" dirty="0" smtClean="0"/>
              <a:t> </a:t>
            </a:r>
            <a:r>
              <a:rPr lang="en-US" sz="2000" dirty="0" err="1" smtClean="0"/>
              <a:t>vsake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l-SI" sz="2000" dirty="0" smtClean="0"/>
              <a:t>    </a:t>
            </a:r>
            <a:r>
              <a:rPr lang="en-US" sz="2000" dirty="0" err="1" smtClean="0"/>
              <a:t>vrste</a:t>
            </a:r>
            <a:r>
              <a:rPr lang="en-US" sz="2000" dirty="0" smtClean="0"/>
              <a:t> </a:t>
            </a:r>
            <a:r>
              <a:rPr lang="en-US" sz="2000" dirty="0" err="1" smtClean="0"/>
              <a:t>dobrin</a:t>
            </a:r>
            <a:r>
              <a:rPr lang="en-US" sz="2000" dirty="0" smtClean="0"/>
              <a:t> </a:t>
            </a:r>
            <a:r>
              <a:rPr lang="en-US" sz="2000" dirty="0" err="1" smtClean="0"/>
              <a:t>naj</a:t>
            </a:r>
            <a:r>
              <a:rPr lang="en-US" sz="2000" dirty="0" smtClean="0"/>
              <a:t> </a:t>
            </a:r>
            <a:r>
              <a:rPr lang="en-US" sz="2000" dirty="0" err="1" smtClean="0"/>
              <a:t>proizvedemo</a:t>
            </a:r>
            <a:r>
              <a:rPr lang="en-US" sz="2000" dirty="0" smtClean="0"/>
              <a:t>?</a:t>
            </a:r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r>
              <a:rPr lang="sl-SI" sz="2000" dirty="0" smtClean="0"/>
              <a:t>2. </a:t>
            </a:r>
            <a:r>
              <a:rPr lang="en-US" sz="2000" b="1" dirty="0" err="1" smtClean="0"/>
              <a:t>Kako</a:t>
            </a:r>
            <a:r>
              <a:rPr lang="en-US" sz="2000" b="1" dirty="0" smtClean="0"/>
              <a:t> </a:t>
            </a:r>
            <a:r>
              <a:rPr lang="en-US" sz="2000" dirty="0" err="1" smtClean="0"/>
              <a:t>naj</a:t>
            </a:r>
            <a:r>
              <a:rPr lang="en-US" sz="2000" dirty="0" smtClean="0"/>
              <a:t> </a:t>
            </a:r>
            <a:r>
              <a:rPr lang="en-US" sz="2000" dirty="0" err="1" smtClean="0"/>
              <a:t>proizvajamo</a:t>
            </a:r>
            <a:r>
              <a:rPr lang="en-US" sz="2000" dirty="0" smtClean="0"/>
              <a:t>?</a:t>
            </a:r>
            <a:endParaRPr lang="sl-SI" sz="2000" dirty="0" smtClean="0"/>
          </a:p>
          <a:p>
            <a:pPr marL="457200" indent="-457200">
              <a:buFont typeface="+mj-lt"/>
              <a:buAutoNum type="arabicPeriod"/>
            </a:pPr>
            <a:endParaRPr lang="sl-SI" sz="2000" dirty="0" smtClean="0"/>
          </a:p>
          <a:p>
            <a:r>
              <a:rPr lang="sl-SI" sz="2000" dirty="0" smtClean="0"/>
              <a:t>3. </a:t>
            </a:r>
            <a:r>
              <a:rPr lang="en-US" sz="2000" b="1" dirty="0" err="1" smtClean="0"/>
              <a:t>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koga</a:t>
            </a:r>
            <a:r>
              <a:rPr lang="en-US" sz="2000" b="1" dirty="0" smtClean="0"/>
              <a:t> </a:t>
            </a:r>
            <a:r>
              <a:rPr lang="en-US" sz="2000" dirty="0" err="1" smtClean="0"/>
              <a:t>naj</a:t>
            </a:r>
            <a:r>
              <a:rPr lang="en-US" sz="2000" dirty="0" smtClean="0"/>
              <a:t> </a:t>
            </a:r>
            <a:r>
              <a:rPr lang="en-US" sz="2000" dirty="0" err="1" smtClean="0"/>
              <a:t>proizvajamo</a:t>
            </a:r>
            <a:r>
              <a:rPr lang="en-US" sz="2000" dirty="0" smtClean="0"/>
              <a:t>?</a:t>
            </a:r>
            <a:endParaRPr lang="sl-SI" sz="2000" dirty="0" smtClean="0"/>
          </a:p>
          <a:p>
            <a:pPr marL="457200" indent="-457200">
              <a:buFont typeface="+mj-lt"/>
              <a:buAutoNum type="arabicPeriod"/>
            </a:pPr>
            <a:endParaRPr lang="sl-SI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58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748" y="575519"/>
            <a:ext cx="5958854" cy="1773361"/>
          </a:xfrm>
        </p:spPr>
        <p:txBody>
          <a:bodyPr/>
          <a:lstStyle/>
          <a:p>
            <a:pPr eaLnBrk="1" hangingPunct="1"/>
            <a:r>
              <a:rPr lang="it-IT" altLang="sl-SI" sz="3200" b="1" dirty="0" smtClean="0"/>
              <a:t>PRI TEM MORAMO UPOŠTEVATI NEKATERA    DEJSTVA</a:t>
            </a:r>
            <a:r>
              <a:rPr lang="it-IT" altLang="sl-SI" sz="3600" b="1" dirty="0" smtClean="0"/>
              <a:t/>
            </a:r>
            <a:br>
              <a:rPr lang="it-IT" altLang="sl-SI" sz="3600" b="1" dirty="0" smtClean="0"/>
            </a:br>
            <a:endParaRPr lang="sl-SI" altLang="sl-SI" sz="3600" b="1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OMEJENA KOLIČINA PRODUKCIJSKIH DEJAVNIKOV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OMEJENA KOLIČINA DOBRIN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POTREBE ( pa so </a:t>
            </a:r>
            <a:r>
              <a:rPr lang="en-US" dirty="0" err="1" smtClean="0"/>
              <a:t>neomejene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Postopki za ustanovitev družbe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286000" y="1997838"/>
            <a:ext cx="58143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registracija</a:t>
            </a:r>
            <a:r>
              <a:rPr lang="en-US" dirty="0" smtClean="0"/>
              <a:t> </a:t>
            </a:r>
            <a:r>
              <a:rPr lang="en-US" dirty="0" err="1" smtClean="0"/>
              <a:t>imena</a:t>
            </a:r>
            <a:r>
              <a:rPr lang="en-US" dirty="0" smtClean="0"/>
              <a:t> </a:t>
            </a:r>
            <a:r>
              <a:rPr lang="en-US" dirty="0" err="1" smtClean="0"/>
              <a:t>podjetja</a:t>
            </a:r>
            <a:r>
              <a:rPr lang="en-US" dirty="0" smtClean="0"/>
              <a:t> in </a:t>
            </a:r>
            <a:r>
              <a:rPr lang="en-US" dirty="0" err="1" smtClean="0"/>
              <a:t>vložitev</a:t>
            </a:r>
            <a:r>
              <a:rPr lang="en-US" dirty="0" smtClean="0"/>
              <a:t> </a:t>
            </a:r>
            <a:r>
              <a:rPr lang="en-US" dirty="0" err="1" smtClean="0"/>
              <a:t>ustanovitvenih</a:t>
            </a:r>
            <a:r>
              <a:rPr lang="en-US" dirty="0" smtClean="0"/>
              <a:t> </a:t>
            </a:r>
            <a:r>
              <a:rPr lang="en-US" dirty="0" err="1" smtClean="0"/>
              <a:t>členov</a:t>
            </a:r>
            <a:r>
              <a:rPr lang="en-US" dirty="0" smtClean="0"/>
              <a:t> </a:t>
            </a:r>
            <a:r>
              <a:rPr lang="en-US" dirty="0" err="1" smtClean="0"/>
              <a:t>podjetja</a:t>
            </a:r>
            <a:r>
              <a:rPr lang="en-US" dirty="0" smtClean="0"/>
              <a:t>,</a:t>
            </a: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pridobitev</a:t>
            </a:r>
            <a:r>
              <a:rPr lang="en-US" dirty="0" smtClean="0"/>
              <a:t> </a:t>
            </a:r>
            <a:r>
              <a:rPr lang="en-US" dirty="0" err="1" smtClean="0"/>
              <a:t>zvezne</a:t>
            </a:r>
            <a:r>
              <a:rPr lang="en-US" dirty="0" smtClean="0"/>
              <a:t> </a:t>
            </a:r>
            <a:r>
              <a:rPr lang="en-US" dirty="0" err="1" smtClean="0"/>
              <a:t>identifikacijske</a:t>
            </a:r>
            <a:r>
              <a:rPr lang="en-US" dirty="0" smtClean="0"/>
              <a:t> </a:t>
            </a:r>
            <a:r>
              <a:rPr lang="en-US" dirty="0" err="1" smtClean="0"/>
              <a:t>številke</a:t>
            </a:r>
            <a:r>
              <a:rPr lang="en-US" dirty="0" smtClean="0"/>
              <a:t> (EIN)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potrebe</a:t>
            </a:r>
            <a:r>
              <a:rPr lang="en-US" dirty="0" smtClean="0"/>
              <a:t> </a:t>
            </a:r>
            <a:r>
              <a:rPr lang="en-US" dirty="0" err="1" smtClean="0"/>
              <a:t>davkov</a:t>
            </a:r>
            <a:r>
              <a:rPr lang="en-US" dirty="0" smtClean="0"/>
              <a:t> in </a:t>
            </a:r>
            <a:r>
              <a:rPr lang="en-US" dirty="0" err="1" smtClean="0"/>
              <a:t>delodajalcev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registracija</a:t>
            </a:r>
            <a:r>
              <a:rPr lang="en-US" dirty="0" smtClean="0"/>
              <a:t> on-line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prodajne</a:t>
            </a:r>
            <a:r>
              <a:rPr lang="en-US" dirty="0" smtClean="0"/>
              <a:t> </a:t>
            </a:r>
            <a:r>
              <a:rPr lang="en-US" dirty="0" err="1" smtClean="0"/>
              <a:t>davke</a:t>
            </a:r>
            <a:r>
              <a:rPr lang="en-US" dirty="0" smtClean="0"/>
              <a:t>,</a:t>
            </a: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registracija</a:t>
            </a:r>
            <a:r>
              <a:rPr lang="en-US" dirty="0" smtClean="0"/>
              <a:t> </a:t>
            </a:r>
            <a:r>
              <a:rPr lang="en-US" dirty="0" err="1" smtClean="0"/>
              <a:t>delodajalca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Oddelku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brezposelnost</a:t>
            </a:r>
            <a:r>
              <a:rPr lang="en-US" dirty="0" smtClean="0"/>
              <a:t> in </a:t>
            </a:r>
            <a:r>
              <a:rPr lang="en-US" dirty="0" err="1" smtClean="0"/>
              <a:t>zavarovanje</a:t>
            </a:r>
            <a:r>
              <a:rPr lang="en-US" dirty="0" smtClean="0"/>
              <a:t> (</a:t>
            </a:r>
            <a:r>
              <a:rPr lang="en-US" dirty="0" err="1" smtClean="0"/>
              <a:t>Ministrstvo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delo</a:t>
            </a:r>
            <a:r>
              <a:rPr lang="en-US" dirty="0" smtClean="0"/>
              <a:t>),</a:t>
            </a: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ureditev</a:t>
            </a:r>
            <a:r>
              <a:rPr lang="en-US" dirty="0" smtClean="0"/>
              <a:t> </a:t>
            </a:r>
            <a:r>
              <a:rPr lang="en-US" dirty="0" err="1" smtClean="0"/>
              <a:t>zavarovanja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delavce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zasebnem</a:t>
            </a:r>
            <a:r>
              <a:rPr lang="en-US" dirty="0" smtClean="0"/>
              <a:t> </a:t>
            </a:r>
            <a:r>
              <a:rPr lang="en-US" dirty="0" err="1" smtClean="0"/>
              <a:t>zavarovalniškem</a:t>
            </a:r>
            <a:r>
              <a:rPr lang="en-US" dirty="0" smtClean="0"/>
              <a:t> </a:t>
            </a:r>
            <a:r>
              <a:rPr lang="en-US" dirty="0" err="1" smtClean="0"/>
              <a:t>skladu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Uspešno poslovanje podjetij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286000" y="2551837"/>
            <a:ext cx="5526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http://www.delo.si/gospodarstvo/posel-in-denar/najvecja-petrol-in-mercator-najuspesnejsa-krka.html</a:t>
            </a:r>
            <a:endParaRPr lang="sl-SI" dirty="0" smtClean="0"/>
          </a:p>
          <a:p>
            <a:endParaRPr lang="en-US" dirty="0" smtClean="0"/>
          </a:p>
          <a:p>
            <a:r>
              <a:rPr lang="en-US" dirty="0" smtClean="0">
                <a:hlinkClick r:id="rId6"/>
              </a:rPr>
              <a:t>http://www.iskra-mehanizmi.si/ISM_slo,,novice&amp;showNews=NEWSUHCIOC1123201195347&amp;cPage=2</a:t>
            </a:r>
            <a:endParaRPr lang="sl-S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USTANOVITEV PODJETJA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None/>
            </a:pPr>
            <a:r>
              <a:rPr lang="sl-SI" altLang="sl-SI" sz="2800" dirty="0">
                <a:solidFill>
                  <a:srgbClr val="000000"/>
                </a:solidFill>
              </a:rPr>
              <a:t>V Sloveniji je podjetje moč ustanoviti s sklenitvijo </a:t>
            </a:r>
            <a:r>
              <a:rPr lang="sl-SI" altLang="sl-SI" sz="2800" b="1" dirty="0">
                <a:solidFill>
                  <a:srgbClr val="7030A0"/>
                </a:solidFill>
              </a:rPr>
              <a:t>pogodbe o ustanovitvi podjetja </a:t>
            </a:r>
          </a:p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None/>
            </a:pPr>
            <a:endParaRPr lang="sl-SI" altLang="sl-SI" sz="2800" dirty="0">
              <a:solidFill>
                <a:srgbClr val="000000"/>
              </a:solidFill>
            </a:endParaRPr>
          </a:p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None/>
            </a:pPr>
            <a:r>
              <a:rPr lang="sl-SI" altLang="sl-SI" sz="2800" dirty="0">
                <a:solidFill>
                  <a:srgbClr val="000000"/>
                </a:solidFill>
              </a:rPr>
              <a:t>Ob ustanovitvi je treba podjetje tudi </a:t>
            </a:r>
            <a:r>
              <a:rPr lang="sl-SI" altLang="sl-SI" sz="2800" b="1" dirty="0">
                <a:solidFill>
                  <a:srgbClr val="7030A0"/>
                </a:solidFill>
              </a:rPr>
              <a:t>registrirati na sodišču </a:t>
            </a:r>
            <a:r>
              <a:rPr lang="sl-SI" altLang="sl-SI" sz="2800" dirty="0">
                <a:solidFill>
                  <a:srgbClr val="000000"/>
                </a:solidFill>
              </a:rPr>
              <a:t>– tako podjetje postane </a:t>
            </a:r>
            <a:r>
              <a:rPr lang="sl-SI" altLang="sl-SI" sz="2800" u="sng" dirty="0">
                <a:solidFill>
                  <a:srgbClr val="7030A0"/>
                </a:solidFill>
              </a:rPr>
              <a:t>pravna oseba</a:t>
            </a: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1225</Words>
  <Application>Microsoft Office PowerPoint</Application>
  <PresentationFormat>Diaprojekcija na zaslonu (4:3)</PresentationFormat>
  <Paragraphs>251</Paragraphs>
  <Slides>43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43</vt:i4>
      </vt:variant>
    </vt:vector>
  </HeadingPairs>
  <TitlesOfParts>
    <vt:vector size="49" baseType="lpstr">
      <vt:lpstr>Arial</vt:lpstr>
      <vt:lpstr>Calibri</vt:lpstr>
      <vt:lpstr>Tahoma</vt:lpstr>
      <vt:lpstr>Wingdings</vt:lpstr>
      <vt:lpstr>Blends</vt:lpstr>
      <vt:lpstr>1_Blends</vt:lpstr>
      <vt:lpstr>EMP in EKP</vt:lpstr>
      <vt:lpstr>Z ekonomiko se hote ali nehote ukvarjamo vsi ljudje </vt:lpstr>
      <vt:lpstr>KAKO SE HIRARHIČNO ZADOVOLJUJE POTREBE? ALI SE VSE POTREBE ČLOVEKA ZADOVOLJUJE  Z EKONOMSKIMI DOBRINAMI? ( Ne)</vt:lpstr>
      <vt:lpstr>Proizvodni dejavniki</vt:lpstr>
      <vt:lpstr>Tri temeljna vprašanja proizvodnje </vt:lpstr>
      <vt:lpstr>PRI TEM MORAMO UPOŠTEVATI NEKATERA    DEJSTVA </vt:lpstr>
      <vt:lpstr>Postopki za ustanovitev družbe</vt:lpstr>
      <vt:lpstr>Uspešno poslovanje podjetij</vt:lpstr>
      <vt:lpstr>USTANOVITEV PODJETJA</vt:lpstr>
      <vt:lpstr>USTANOVITEV PODJETJA</vt:lpstr>
      <vt:lpstr>Statut podjetja</vt:lpstr>
      <vt:lpstr>Vrste podjetij</vt:lpstr>
      <vt:lpstr>Vrste podjetij</vt:lpstr>
      <vt:lpstr>Samostojni podjetnik – s.p.</vt:lpstr>
      <vt:lpstr>Oblike podjetij</vt:lpstr>
      <vt:lpstr>Sanacija</vt:lpstr>
      <vt:lpstr>Sanacija</vt:lpstr>
      <vt:lpstr>Prisilna poravnava</vt:lpstr>
      <vt:lpstr>Likvidacija</vt:lpstr>
      <vt:lpstr>Stečaj</vt:lpstr>
      <vt:lpstr>Stečaj</vt:lpstr>
      <vt:lpstr>Sredstva in obveznosti do virov sredstev Sredstva</vt:lpstr>
      <vt:lpstr>Dolgoročna sredstva</vt:lpstr>
      <vt:lpstr>Vrste dolgoročnih sredstev</vt:lpstr>
      <vt:lpstr>Izkoriščenost osnovnih sredstev</vt:lpstr>
      <vt:lpstr>Kratkoročna sredstva  (obratna ali gibljiva sredstva)</vt:lpstr>
      <vt:lpstr>Obračanje sredstev podjetja</vt:lpstr>
      <vt:lpstr>PowerPointova predstavitev</vt:lpstr>
      <vt:lpstr>OBVEZNOSTI DO VIROV SREDSTEV</vt:lpstr>
      <vt:lpstr>Lastni viri sredstev - kapital</vt:lpstr>
      <vt:lpstr>BILANCA STANJA</vt:lpstr>
      <vt:lpstr>BILANCA STANJA</vt:lpstr>
      <vt:lpstr>INVESTICIJE</vt:lpstr>
      <vt:lpstr>INVESTICIJE</vt:lpstr>
      <vt:lpstr>Pogoji za investiranje</vt:lpstr>
      <vt:lpstr>Poslovni načrt</vt:lpstr>
      <vt:lpstr>Poslovni načrt vsebuje</vt:lpstr>
      <vt:lpstr>SWOT http://www.youtube.com/watch?v=AXVhTBTsZVY  </vt:lpstr>
      <vt:lpstr>Poslovni načrt</vt:lpstr>
      <vt:lpstr>PROUČEVANJE USPEŠNOSTI PODJETJA</vt:lpstr>
      <vt:lpstr>IZKAZ POSLOVNEGA IZIDA</vt:lpstr>
      <vt:lpstr>IZKAZ DENARNIH TOKOV</vt:lpstr>
      <vt:lpstr>Priprava izpitne pole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 in EKP</dc:title>
  <dc:creator>Uporabnik</dc:creator>
  <cp:lastModifiedBy>Vesna</cp:lastModifiedBy>
  <cp:revision>13</cp:revision>
  <dcterms:created xsi:type="dcterms:W3CDTF">2015-10-11T09:22:46Z</dcterms:created>
  <dcterms:modified xsi:type="dcterms:W3CDTF">2019-10-29T14:44:22Z</dcterms:modified>
</cp:coreProperties>
</file>