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66" r:id="rId3"/>
    <p:sldId id="467" r:id="rId4"/>
    <p:sldId id="468" r:id="rId5"/>
    <p:sldId id="472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8425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944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4473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2417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6068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901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2821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664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45261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8170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3183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5752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99651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87545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781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398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3">
            <a:extLst>
              <a:ext uri="{FF2B5EF4-FFF2-40B4-BE49-F238E27FC236}">
                <a16:creationId xmlns:a16="http://schemas.microsoft.com/office/drawing/2014/main" id="{9301E905-1620-4B99-B613-0EB6D04413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111FCCE-C0D3-4D92-884B-34E84588C79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0403" name="Rectangle 4">
            <a:extLst>
              <a:ext uri="{FF2B5EF4-FFF2-40B4-BE49-F238E27FC236}">
                <a16:creationId xmlns:a16="http://schemas.microsoft.com/office/drawing/2014/main" id="{AA3F50CD-0799-42A6-9B2E-6A7F3DF9B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6306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OTTOV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0404" name="Rectangle 5">
            <a:extLst>
              <a:ext uri="{FF2B5EF4-FFF2-40B4-BE49-F238E27FC236}">
                <a16:creationId xmlns:a16="http://schemas.microsoft.com/office/drawing/2014/main" id="{D95F103C-8150-4939-A54B-449E0E846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831096"/>
            <a:ext cx="87852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Idealni Ottov krožni proces sestavljajo sledeče spremembe stanja idealnega plina: dve spremembi pri konstantni prostornini (izohora) in dve adiabatni spremembi. </a:t>
            </a:r>
          </a:p>
        </p:txBody>
      </p:sp>
      <p:pic>
        <p:nvPicPr>
          <p:cNvPr id="230405" name="Picture 7" descr="ANd9GcTRDLJ20h2cnGrgAa1_Us1vGziu8EDzI8v4XxX_rqX4tSXnIC7-1w&amp;t=1">
            <a:extLst>
              <a:ext uri="{FF2B5EF4-FFF2-40B4-BE49-F238E27FC236}">
                <a16:creationId xmlns:a16="http://schemas.microsoft.com/office/drawing/2014/main" id="{04B787D4-0173-494A-8D4D-276351A6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89139"/>
            <a:ext cx="2743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406" name="Picture 11" descr="300px-Otto-Prozess">
            <a:extLst>
              <a:ext uri="{FF2B5EF4-FFF2-40B4-BE49-F238E27FC236}">
                <a16:creationId xmlns:a16="http://schemas.microsoft.com/office/drawing/2014/main" id="{3668EC3B-8A92-447D-8949-428C56204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916114"/>
            <a:ext cx="285750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407" name="Picture 13" descr="ANd9GcQz6uU7PDIjNPZhJCJt6WasUdyChGK23nxHFEzMMIRoK-Nvn1hBjw">
            <a:extLst>
              <a:ext uri="{FF2B5EF4-FFF2-40B4-BE49-F238E27FC236}">
                <a16:creationId xmlns:a16="http://schemas.microsoft.com/office/drawing/2014/main" id="{1A5A8D25-E03D-44B0-A7C2-F99CA380A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9" y="4149725"/>
            <a:ext cx="22193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408" name="Picture 15" descr="ANd9GcSE7tKFGKLIhUPThf11ns3DipIucP1LRT1hkvd5lomgsVlysrRcyw">
            <a:extLst>
              <a:ext uri="{FF2B5EF4-FFF2-40B4-BE49-F238E27FC236}">
                <a16:creationId xmlns:a16="http://schemas.microsoft.com/office/drawing/2014/main" id="{56C0992A-0110-441E-B555-1F7D8616B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4868864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409" name="Picture 16">
            <a:extLst>
              <a:ext uri="{FF2B5EF4-FFF2-40B4-BE49-F238E27FC236}">
                <a16:creationId xmlns:a16="http://schemas.microsoft.com/office/drawing/2014/main" id="{FD0B5E08-96FC-478D-A7C5-16AC09AC0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2060575"/>
            <a:ext cx="15716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4522" name="Group 26">
            <a:extLst>
              <a:ext uri="{FF2B5EF4-FFF2-40B4-BE49-F238E27FC236}">
                <a16:creationId xmlns:a16="http://schemas.microsoft.com/office/drawing/2014/main" id="{507F28D9-5B84-4105-8B61-D8A0DC80E4D6}"/>
              </a:ext>
            </a:extLst>
          </p:cNvPr>
          <p:cNvGraphicFramePr>
            <a:graphicFrameLocks noGrp="1"/>
          </p:cNvGraphicFramePr>
          <p:nvPr/>
        </p:nvGraphicFramePr>
        <p:xfrm>
          <a:off x="5159375" y="3789363"/>
          <a:ext cx="496888" cy="228600"/>
        </p:xfrm>
        <a:graphic>
          <a:graphicData uri="http://schemas.openxmlformats.org/drawingml/2006/table">
            <a:tbl>
              <a:tblPr/>
              <a:tblGrid>
                <a:gridCol w="496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4532" name="Group 36">
            <a:extLst>
              <a:ext uri="{FF2B5EF4-FFF2-40B4-BE49-F238E27FC236}">
                <a16:creationId xmlns:a16="http://schemas.microsoft.com/office/drawing/2014/main" id="{01638903-111F-4E32-9B78-D13329115BD8}"/>
              </a:ext>
            </a:extLst>
          </p:cNvPr>
          <p:cNvGraphicFramePr>
            <a:graphicFrameLocks noGrp="1"/>
          </p:cNvGraphicFramePr>
          <p:nvPr/>
        </p:nvGraphicFramePr>
        <p:xfrm>
          <a:off x="5880101" y="3789363"/>
          <a:ext cx="1223963" cy="228600"/>
        </p:xfrm>
        <a:graphic>
          <a:graphicData uri="http://schemas.openxmlformats.org/drawingml/2006/table">
            <a:tbl>
              <a:tblPr/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[J/K]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0414" name="Rectangle 47">
            <a:extLst>
              <a:ext uri="{FF2B5EF4-FFF2-40B4-BE49-F238E27FC236}">
                <a16:creationId xmlns:a16="http://schemas.microsoft.com/office/drawing/2014/main" id="{A73743CB-70A0-42FE-B49E-A9E6F61C1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1844675"/>
            <a:ext cx="5286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0415" name="Rectangle 48">
            <a:extLst>
              <a:ext uri="{FF2B5EF4-FFF2-40B4-BE49-F238E27FC236}">
                <a16:creationId xmlns:a16="http://schemas.microsoft.com/office/drawing/2014/main" id="{7716DF8E-28F0-464E-837C-69042F838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2420939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0416" name="Rectangle 49">
            <a:extLst>
              <a:ext uri="{FF2B5EF4-FFF2-40B4-BE49-F238E27FC236}">
                <a16:creationId xmlns:a16="http://schemas.microsoft.com/office/drawing/2014/main" id="{F8CCFE04-568E-4A42-858D-60B8952DB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2565400"/>
            <a:ext cx="3889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4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0417" name="Rectangle 50">
            <a:extLst>
              <a:ext uri="{FF2B5EF4-FFF2-40B4-BE49-F238E27FC236}">
                <a16:creationId xmlns:a16="http://schemas.microsoft.com/office/drawing/2014/main" id="{0421804C-5D19-4B69-92B7-43B10CA49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068639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0418" name="Rectangle 51">
            <a:extLst>
              <a:ext uri="{FF2B5EF4-FFF2-40B4-BE49-F238E27FC236}">
                <a16:creationId xmlns:a16="http://schemas.microsoft.com/office/drawing/2014/main" id="{3AEDF542-8908-49C2-85E5-B9CED0035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357564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30419" name="Picture 53" descr="ANd9GcS7f4zp6nwT2wZ8Wj5DWNIWsMDfTtC7fq1Rj6Tn1TUoukq_4HA8fvhwaWVabQ">
            <a:extLst>
              <a:ext uri="{FF2B5EF4-FFF2-40B4-BE49-F238E27FC236}">
                <a16:creationId xmlns:a16="http://schemas.microsoft.com/office/drawing/2014/main" id="{317204A6-E773-4AC9-AC3E-6D7D0C5A5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5084763"/>
            <a:ext cx="16097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20" name="Rectangle 54">
            <a:extLst>
              <a:ext uri="{FF2B5EF4-FFF2-40B4-BE49-F238E27FC236}">
                <a16:creationId xmlns:a16="http://schemas.microsoft.com/office/drawing/2014/main" id="{986608B7-62B7-4B81-8773-C2CD6BBF2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145390"/>
            <a:ext cx="33810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1—2: izentropno stiskanje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2—3: izohorno stiskanje oz. dovajanje toplote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3—4: izentropno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4—1: izohorno raztezanje oz. odvajanje toplote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3">
            <a:extLst>
              <a:ext uri="{FF2B5EF4-FFF2-40B4-BE49-F238E27FC236}">
                <a16:creationId xmlns:a16="http://schemas.microsoft.com/office/drawing/2014/main" id="{BEC21405-830C-482C-8D04-8F825F0E69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E6F405-9BA8-4AA5-B501-4A3B964F2B9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1427" name="Rectangle 4">
            <a:extLst>
              <a:ext uri="{FF2B5EF4-FFF2-40B4-BE49-F238E27FC236}">
                <a16:creationId xmlns:a16="http://schemas.microsoft.com/office/drawing/2014/main" id="{CE0B8BE9-9E4F-47ED-9467-73FD26BE6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214" y="404813"/>
            <a:ext cx="87137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Zgorevalna zmes se pripravi zunaj valja, v valju pa se vžge z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električno iskro!</a:t>
            </a:r>
          </a:p>
        </p:txBody>
      </p:sp>
      <p:sp>
        <p:nvSpPr>
          <p:cNvPr id="231428" name="Rectangle 5">
            <a:extLst>
              <a:ext uri="{FF2B5EF4-FFF2-40B4-BE49-F238E27FC236}">
                <a16:creationId xmlns:a16="http://schemas.microsoft.com/office/drawing/2014/main" id="{68D85C3D-F6CA-4283-8FC5-8378C114F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301" y="1917701"/>
            <a:ext cx="1660525" cy="43021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6 do 12</a:t>
            </a:r>
          </a:p>
        </p:txBody>
      </p:sp>
      <p:sp>
        <p:nvSpPr>
          <p:cNvPr id="231429" name="Rectangle 6">
            <a:extLst>
              <a:ext uri="{FF2B5EF4-FFF2-40B4-BE49-F238E27FC236}">
                <a16:creationId xmlns:a16="http://schemas.microsoft.com/office/drawing/2014/main" id="{0CCEFC74-7D6C-4310-94CA-C9C9E0F04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1196975"/>
            <a:ext cx="6884987" cy="427038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Osnovna značilnost motorja je kompresijsko razmerje:</a:t>
            </a:r>
          </a:p>
        </p:txBody>
      </p:sp>
      <p:sp>
        <p:nvSpPr>
          <p:cNvPr id="231430" name="Rectangle 7">
            <a:extLst>
              <a:ext uri="{FF2B5EF4-FFF2-40B4-BE49-F238E27FC236}">
                <a16:creationId xmlns:a16="http://schemas.microsoft.com/office/drawing/2014/main" id="{828A5A34-9948-42D0-8430-73CDCBA9A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542421"/>
            <a:ext cx="87852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Kompresijsko razmerje je razmerje med največjim in najmanjšim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volumnom kompresijskega prostora. Proces se izvaja v štiritaktnih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dvotaktnih motorjih.</a:t>
            </a:r>
          </a:p>
        </p:txBody>
      </p:sp>
      <p:sp>
        <p:nvSpPr>
          <p:cNvPr id="231431" name="Rectangle 8">
            <a:extLst>
              <a:ext uri="{FF2B5EF4-FFF2-40B4-BE49-F238E27FC236}">
                <a16:creationId xmlns:a16="http://schemas.microsoft.com/office/drawing/2014/main" id="{B2FCD46D-53DE-4A5B-9DD9-F89086CDE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4" y="3649664"/>
            <a:ext cx="2454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31432" name="Rectangle 10">
            <a:extLst>
              <a:ext uri="{FF2B5EF4-FFF2-40B4-BE49-F238E27FC236}">
                <a16:creationId xmlns:a16="http://schemas.microsoft.com/office/drawing/2014/main" id="{EF2FC001-1BCE-4041-8297-5F5BED574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1433" name="Object 9">
            <a:extLst>
              <a:ext uri="{FF2B5EF4-FFF2-40B4-BE49-F238E27FC236}">
                <a16:creationId xmlns:a16="http://schemas.microsoft.com/office/drawing/2014/main" id="{56415C5C-7A0E-4837-87AA-4B580EAF92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8826" y="4256089"/>
          <a:ext cx="30972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1638300" imgH="228600" progId="Equation.3">
                  <p:embed/>
                </p:oleObj>
              </mc:Choice>
              <mc:Fallback>
                <p:oleObj name="Enačba" r:id="rId3" imgW="1638300" imgH="228600" progId="Equation.3">
                  <p:embed/>
                  <p:pic>
                    <p:nvPicPr>
                      <p:cNvPr id="231433" name="Object 9">
                        <a:extLst>
                          <a:ext uri="{FF2B5EF4-FFF2-40B4-BE49-F238E27FC236}">
                            <a16:creationId xmlns:a16="http://schemas.microsoft.com/office/drawing/2014/main" id="{56415C5C-7A0E-4837-87AA-4B580EAF92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6" y="4256089"/>
                        <a:ext cx="3097213" cy="3825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1434" name="Rectangle 11">
            <a:extLst>
              <a:ext uri="{FF2B5EF4-FFF2-40B4-BE49-F238E27FC236}">
                <a16:creationId xmlns:a16="http://schemas.microsoft.com/office/drawing/2014/main" id="{9B51D323-CFF8-40E3-8C0D-F03F5711B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3752850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31435" name="Rectangle 13">
            <a:extLst>
              <a:ext uri="{FF2B5EF4-FFF2-40B4-BE49-F238E27FC236}">
                <a16:creationId xmlns:a16="http://schemas.microsoft.com/office/drawing/2014/main" id="{4DE121D7-CC79-4738-A965-D23A9BA83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1436" name="Object 12">
            <a:extLst>
              <a:ext uri="{FF2B5EF4-FFF2-40B4-BE49-F238E27FC236}">
                <a16:creationId xmlns:a16="http://schemas.microsoft.com/office/drawing/2014/main" id="{83ACCDBA-C50C-4987-8E33-D5AD4976C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4" y="4303713"/>
          <a:ext cx="30765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1167893" imgH="177723" progId="Equation.3">
                  <p:embed/>
                </p:oleObj>
              </mc:Choice>
              <mc:Fallback>
                <p:oleObj name="Enačba" r:id="rId5" imgW="1167893" imgH="177723" progId="Equation.3">
                  <p:embed/>
                  <p:pic>
                    <p:nvPicPr>
                      <p:cNvPr id="231436" name="Object 12">
                        <a:extLst>
                          <a:ext uri="{FF2B5EF4-FFF2-40B4-BE49-F238E27FC236}">
                            <a16:creationId xmlns:a16="http://schemas.microsoft.com/office/drawing/2014/main" id="{83ACCDBA-C50C-4987-8E33-D5AD4976C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4" y="4303713"/>
                        <a:ext cx="3076575" cy="3730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1437" name="Rectangle 14">
            <a:extLst>
              <a:ext uri="{FF2B5EF4-FFF2-40B4-BE49-F238E27FC236}">
                <a16:creationId xmlns:a16="http://schemas.microsoft.com/office/drawing/2014/main" id="{394475CB-AC60-4085-97A6-E090A7286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2150" y="4833939"/>
            <a:ext cx="31384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sp>
        <p:nvSpPr>
          <p:cNvPr id="231438" name="Rectangle 16">
            <a:extLst>
              <a:ext uri="{FF2B5EF4-FFF2-40B4-BE49-F238E27FC236}">
                <a16:creationId xmlns:a16="http://schemas.microsoft.com/office/drawing/2014/main" id="{3889A3B7-B486-4E30-B7B2-07D732F2F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611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1439" name="Object 15">
            <a:extLst>
              <a:ext uri="{FF2B5EF4-FFF2-40B4-BE49-F238E27FC236}">
                <a16:creationId xmlns:a16="http://schemas.microsoft.com/office/drawing/2014/main" id="{AE3E8C05-A3E7-4706-93C8-6D42BB3A89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1214" y="5316539"/>
          <a:ext cx="26638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načba" r:id="rId7" imgW="1435100" imgH="508000" progId="Equation.3">
                  <p:embed/>
                </p:oleObj>
              </mc:Choice>
              <mc:Fallback>
                <p:oleObj name="Enačba" r:id="rId7" imgW="1435100" imgH="508000" progId="Equation.3">
                  <p:embed/>
                  <p:pic>
                    <p:nvPicPr>
                      <p:cNvPr id="231439" name="Object 15">
                        <a:extLst>
                          <a:ext uri="{FF2B5EF4-FFF2-40B4-BE49-F238E27FC236}">
                            <a16:creationId xmlns:a16="http://schemas.microsoft.com/office/drawing/2014/main" id="{AE3E8C05-A3E7-4706-93C8-6D42BB3A89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4" y="5316539"/>
                        <a:ext cx="2663825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1440" name="Rectangle 17">
            <a:extLst>
              <a:ext uri="{FF2B5EF4-FFF2-40B4-BE49-F238E27FC236}">
                <a16:creationId xmlns:a16="http://schemas.microsoft.com/office/drawing/2014/main" id="{79F377B9-F139-43DE-B494-892A51941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6" y="5032375"/>
            <a:ext cx="25003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</a:t>
            </a:r>
          </a:p>
        </p:txBody>
      </p:sp>
      <p:sp>
        <p:nvSpPr>
          <p:cNvPr id="231441" name="Rectangle 19">
            <a:extLst>
              <a:ext uri="{FF2B5EF4-FFF2-40B4-BE49-F238E27FC236}">
                <a16:creationId xmlns:a16="http://schemas.microsoft.com/office/drawing/2014/main" id="{A7D1BB3D-C793-4C2B-99AB-E50655987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1442" name="Object 18">
            <a:extLst>
              <a:ext uri="{FF2B5EF4-FFF2-40B4-BE49-F238E27FC236}">
                <a16:creationId xmlns:a16="http://schemas.microsoft.com/office/drawing/2014/main" id="{2598081A-C071-484B-889E-F68615A95F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0464" y="5556250"/>
          <a:ext cx="36734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načba" r:id="rId9" imgW="2273300" imgH="431800" progId="Equation.3">
                  <p:embed/>
                </p:oleObj>
              </mc:Choice>
              <mc:Fallback>
                <p:oleObj name="Enačba" r:id="rId9" imgW="2273300" imgH="431800" progId="Equation.3">
                  <p:embed/>
                  <p:pic>
                    <p:nvPicPr>
                      <p:cNvPr id="231442" name="Object 18">
                        <a:extLst>
                          <a:ext uri="{FF2B5EF4-FFF2-40B4-BE49-F238E27FC236}">
                            <a16:creationId xmlns:a16="http://schemas.microsoft.com/office/drawing/2014/main" id="{2598081A-C071-484B-889E-F68615A95F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4" y="5556250"/>
                        <a:ext cx="3673475" cy="6921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5">
            <a:extLst>
              <a:ext uri="{FF2B5EF4-FFF2-40B4-BE49-F238E27FC236}">
                <a16:creationId xmlns:a16="http://schemas.microsoft.com/office/drawing/2014/main" id="{E1C12C35-DC80-4CAA-9F3D-220C47874C58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501194" y="1806666"/>
            <a:ext cx="1218542" cy="613309"/>
          </a:xfrm>
          <a:prstGeom prst="rect">
            <a:avLst/>
          </a:prstGeom>
          <a:blipFill rotWithShape="0">
            <a:blip r:embed="rId11"/>
            <a:stretch>
              <a:fillRect l="-6500" b="-990"/>
            </a:stretch>
          </a:blipFill>
          <a:ln>
            <a:noFill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">
            <a:extLst>
              <a:ext uri="{FF2B5EF4-FFF2-40B4-BE49-F238E27FC236}">
                <a16:creationId xmlns:a16="http://schemas.microsoft.com/office/drawing/2014/main" id="{D2B51586-6ECE-4AFC-B653-0CD019823C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FECC7F9-B07B-4338-A8C0-4D18BA491B2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32451" name="Picture 4">
            <a:extLst>
              <a:ext uri="{FF2B5EF4-FFF2-40B4-BE49-F238E27FC236}">
                <a16:creationId xmlns:a16="http://schemas.microsoft.com/office/drawing/2014/main" id="{A17584E0-2E1C-4CCD-B19C-FF4B48426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620713"/>
            <a:ext cx="1524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6561" name="Group 17">
            <a:extLst>
              <a:ext uri="{FF2B5EF4-FFF2-40B4-BE49-F238E27FC236}">
                <a16:creationId xmlns:a16="http://schemas.microsoft.com/office/drawing/2014/main" id="{AAE326B8-5A74-44AE-87CE-6C9B8ABA8175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476251"/>
          <a:ext cx="649288" cy="244475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[bar]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2454" name="Rectangle 15">
            <a:extLst>
              <a:ext uri="{FF2B5EF4-FFF2-40B4-BE49-F238E27FC236}">
                <a16:creationId xmlns:a16="http://schemas.microsoft.com/office/drawing/2014/main" id="{5D9C2163-15F1-4E2D-AEAE-700221600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836614"/>
            <a:ext cx="563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s. m. t.</a:t>
            </a:r>
          </a:p>
        </p:txBody>
      </p:sp>
      <p:graphicFrame>
        <p:nvGraphicFramePr>
          <p:cNvPr id="236576" name="Group 32">
            <a:extLst>
              <a:ext uri="{FF2B5EF4-FFF2-40B4-BE49-F238E27FC236}">
                <a16:creationId xmlns:a16="http://schemas.microsoft.com/office/drawing/2014/main" id="{255414B3-DA3D-49A3-A4C3-6A7054065F38}"/>
              </a:ext>
            </a:extLst>
          </p:cNvPr>
          <p:cNvGraphicFramePr>
            <a:graphicFrameLocks noGrp="1"/>
          </p:cNvGraphicFramePr>
          <p:nvPr/>
        </p:nvGraphicFramePr>
        <p:xfrm>
          <a:off x="1631951" y="1700213"/>
          <a:ext cx="989013" cy="639768"/>
        </p:xfrm>
        <a:graphic>
          <a:graphicData uri="http://schemas.openxmlformats.org/drawingml/2006/table">
            <a:tbl>
              <a:tblPr/>
              <a:tblGrid>
                <a:gridCol w="989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začetek zgorevanja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bar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564" marB="455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2457" name="Rectangle 28">
            <a:extLst>
              <a:ext uri="{FF2B5EF4-FFF2-40B4-BE49-F238E27FC236}">
                <a16:creationId xmlns:a16="http://schemas.microsoft.com/office/drawing/2014/main" id="{650B7C0E-56CA-4575-BD3E-52BFF6993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389" y="3476889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32458" name="Rectangle 33">
            <a:extLst>
              <a:ext uri="{FF2B5EF4-FFF2-40B4-BE49-F238E27FC236}">
                <a16:creationId xmlns:a16="http://schemas.microsoft.com/office/drawing/2014/main" id="{B323FE2F-FB22-4B37-A526-9A5209985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2133601"/>
            <a:ext cx="5286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 </a:t>
            </a:r>
            <a:r>
              <a:rPr lang="sl-SI" altLang="sl-SI" sz="1000">
                <a:solidFill>
                  <a:srgbClr val="000000"/>
                </a:solidFill>
              </a:rPr>
              <a:t>[m</a:t>
            </a:r>
            <a:r>
              <a:rPr lang="sl-SI" altLang="sl-SI" sz="1000" baseline="30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232459" name="Rectangle 34">
            <a:extLst>
              <a:ext uri="{FF2B5EF4-FFF2-40B4-BE49-F238E27FC236}">
                <a16:creationId xmlns:a16="http://schemas.microsoft.com/office/drawing/2014/main" id="{1F3973D7-E749-4730-90BE-420C41B41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506664"/>
            <a:ext cx="2293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Indikatorski diagram sprememb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tlaka v delovnem prostoru motorja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32460" name="Picture 35">
            <a:extLst>
              <a:ext uri="{FF2B5EF4-FFF2-40B4-BE49-F238E27FC236}">
                <a16:creationId xmlns:a16="http://schemas.microsoft.com/office/drawing/2014/main" id="{F2F2D9B4-B5FD-4D6F-8AAF-E9266E7A3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125539"/>
            <a:ext cx="39576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6589" name="Group 45">
            <a:extLst>
              <a:ext uri="{FF2B5EF4-FFF2-40B4-BE49-F238E27FC236}">
                <a16:creationId xmlns:a16="http://schemas.microsoft.com/office/drawing/2014/main" id="{3D477ADC-66B5-484B-AAC8-485E26030A7B}"/>
              </a:ext>
            </a:extLst>
          </p:cNvPr>
          <p:cNvGraphicFramePr>
            <a:graphicFrameLocks noGrp="1"/>
          </p:cNvGraphicFramePr>
          <p:nvPr/>
        </p:nvGraphicFramePr>
        <p:xfrm>
          <a:off x="8401050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599" name="Group 55">
            <a:extLst>
              <a:ext uri="{FF2B5EF4-FFF2-40B4-BE49-F238E27FC236}">
                <a16:creationId xmlns:a16="http://schemas.microsoft.com/office/drawing/2014/main" id="{7656B553-1AD0-46FD-8DC6-E5CE09B7EB11}"/>
              </a:ext>
            </a:extLst>
          </p:cNvPr>
          <p:cNvGraphicFramePr>
            <a:graphicFrameLocks noGrp="1"/>
          </p:cNvGraphicFramePr>
          <p:nvPr/>
        </p:nvGraphicFramePr>
        <p:xfrm>
          <a:off x="4727575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612" name="Group 68">
            <a:extLst>
              <a:ext uri="{FF2B5EF4-FFF2-40B4-BE49-F238E27FC236}">
                <a16:creationId xmlns:a16="http://schemas.microsoft.com/office/drawing/2014/main" id="{35B3485A-2FF6-4AD1-9FE2-0F2C788F8D11}"/>
              </a:ext>
            </a:extLst>
          </p:cNvPr>
          <p:cNvGraphicFramePr>
            <a:graphicFrameLocks noGrp="1"/>
          </p:cNvGraphicFramePr>
          <p:nvPr/>
        </p:nvGraphicFramePr>
        <p:xfrm>
          <a:off x="5664201" y="836613"/>
          <a:ext cx="576263" cy="228600"/>
        </p:xfrm>
        <a:graphic>
          <a:graphicData uri="http://schemas.openxmlformats.org/drawingml/2006/table">
            <a:tbl>
              <a:tblPr/>
              <a:tblGrid>
                <a:gridCol w="5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s. m.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613" name="Group 69">
            <a:extLst>
              <a:ext uri="{FF2B5EF4-FFF2-40B4-BE49-F238E27FC236}">
                <a16:creationId xmlns:a16="http://schemas.microsoft.com/office/drawing/2014/main" id="{E7C64DFE-3315-4203-877F-26B16BF2EA1F}"/>
              </a:ext>
            </a:extLst>
          </p:cNvPr>
          <p:cNvGraphicFramePr>
            <a:graphicFrameLocks noGrp="1"/>
          </p:cNvGraphicFramePr>
          <p:nvPr/>
        </p:nvGraphicFramePr>
        <p:xfrm>
          <a:off x="6600825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2469" name="Line 75">
            <a:extLst>
              <a:ext uri="{FF2B5EF4-FFF2-40B4-BE49-F238E27FC236}">
                <a16:creationId xmlns:a16="http://schemas.microsoft.com/office/drawing/2014/main" id="{C65114CB-1857-4D13-82DA-C9C7C5DF55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16500" y="1125538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470" name="Rectangle 76">
            <a:extLst>
              <a:ext uri="{FF2B5EF4-FFF2-40B4-BE49-F238E27FC236}">
                <a16:creationId xmlns:a16="http://schemas.microsoft.com/office/drawing/2014/main" id="{F3BC932C-0F0F-4DA0-9B8B-6665BC456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1052514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2471" name="Rectangle 77">
            <a:extLst>
              <a:ext uri="{FF2B5EF4-FFF2-40B4-BE49-F238E27FC236}">
                <a16:creationId xmlns:a16="http://schemas.microsoft.com/office/drawing/2014/main" id="{605A2897-1093-45D7-BEE5-03EC49EC0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2565401"/>
            <a:ext cx="4149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968375" algn="l"/>
                <a:tab pos="1889125" algn="l"/>
                <a:tab pos="2819400" algn="l"/>
                <a:tab pos="3756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968375" algn="l"/>
                <a:tab pos="1889125" algn="l"/>
                <a:tab pos="2819400" algn="l"/>
                <a:tab pos="3756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968375" algn="l"/>
                <a:tab pos="1889125" algn="l"/>
                <a:tab pos="2819400" algn="l"/>
                <a:tab pos="3756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  0	180	360	540	720</a:t>
            </a:r>
          </a:p>
        </p:txBody>
      </p:sp>
      <p:sp>
        <p:nvSpPr>
          <p:cNvPr id="232472" name="Rectangle 78">
            <a:extLst>
              <a:ext uri="{FF2B5EF4-FFF2-40B4-BE49-F238E27FC236}">
                <a16:creationId xmlns:a16="http://schemas.microsoft.com/office/drawing/2014/main" id="{88F70AB1-8609-4F7D-A4A9-8EB0BA48A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2852739"/>
            <a:ext cx="5330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Raztegnjen indikatorski diagram sprememb tlaka med delovnim procesom nad batom</a:t>
            </a:r>
          </a:p>
        </p:txBody>
      </p:sp>
      <p:sp>
        <p:nvSpPr>
          <p:cNvPr id="232473" name="Rectangle 79">
            <a:extLst>
              <a:ext uri="{FF2B5EF4-FFF2-40B4-BE49-F238E27FC236}">
                <a16:creationId xmlns:a16="http://schemas.microsoft.com/office/drawing/2014/main" id="{495B3974-2669-4AA1-AEE0-879A5470D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28951"/>
            <a:ext cx="9144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Gorivo za Ottov motor mora biti odporno proti samovžigu (visoko oktansko število). Zgorevanje sproži električna iskra na svečki.</a:t>
            </a:r>
          </a:p>
        </p:txBody>
      </p:sp>
      <p:sp>
        <p:nvSpPr>
          <p:cNvPr id="211994" name="Rectangle 82">
            <a:extLst>
              <a:ext uri="{FF2B5EF4-FFF2-40B4-BE49-F238E27FC236}">
                <a16:creationId xmlns:a16="http://schemas.microsoft.com/office/drawing/2014/main" id="{C712E7F3-656C-4431-A38C-213F6E82C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3787776"/>
            <a:ext cx="9036050" cy="347821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79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79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79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b="1" dirty="0">
                <a:solidFill>
                  <a:srgbClr val="000000"/>
                </a:solidFill>
              </a:rPr>
              <a:t>Prednosti dvotaktnega motorja: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Gradnja dvotaktnega motorja je enostavnejša in cenejša, saj ne potrebujemo krmilnega mehanizma. S tem se izdelava poceni in zmanjša se teža motorja, kar zmanjša razmerje teže glede na moč.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Ker mažemo z mešanico, je olajšan zagon pri nizkih temperaturah. Odpade sistem za mazanje.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Sestavnih delov v dvotaktnem motorju je manj, zato je tudi vzdrževanje bolj ekonomično.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Ker se uporabljajo kotalni ležaji, je ročični pogon manj občutljiv za spremembe števila vrtljajev.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sl-SI" altLang="sl-SI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3">
            <a:extLst>
              <a:ext uri="{FF2B5EF4-FFF2-40B4-BE49-F238E27FC236}">
                <a16:creationId xmlns:a16="http://schemas.microsoft.com/office/drawing/2014/main" id="{76713832-325B-482E-B9F1-72F7559F92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859E193-304B-4FB3-9C00-DDD1508CA13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3475" name="Rectangle 5">
            <a:extLst>
              <a:ext uri="{FF2B5EF4-FFF2-40B4-BE49-F238E27FC236}">
                <a16:creationId xmlns:a16="http://schemas.microsoft.com/office/drawing/2014/main" id="{596EAFCE-46DC-4E59-A4C3-193F673BA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0"/>
            <a:ext cx="864076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Ker ima pri istem številu vrtljajev dvojno število delovnih taktov, je vrtilni moment enakomernejši.</a:t>
            </a:r>
          </a:p>
        </p:txBody>
      </p:sp>
      <p:sp>
        <p:nvSpPr>
          <p:cNvPr id="212997" name="Rectangle 6">
            <a:extLst>
              <a:ext uri="{FF2B5EF4-FFF2-40B4-BE49-F238E27FC236}">
                <a16:creationId xmlns:a16="http://schemas.microsoft.com/office/drawing/2014/main" id="{A1F1FFF7-3FC6-405E-84DF-653A1D4D6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341439"/>
            <a:ext cx="8785225" cy="34766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79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79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79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200" b="1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b="1" dirty="0">
                <a:solidFill>
                  <a:srgbClr val="000000"/>
                </a:solidFill>
              </a:rPr>
              <a:t>Slabosti dvotaktnega motorja:</a:t>
            </a:r>
            <a:endParaRPr lang="sl-SI" altLang="sl-SI" sz="22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• Velika specifična poraba goriva in mazalnega olja, saj se pri prenizkih vrtljajih sveža zmes pretaka v izpuh, pri previsokih vrtljajih pa ostajajo izpušni plini delno še v valju. Vse to zmanjšuje moč motorja.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• Slabše polnjenje, zato ima motor le malo večjo moč (problem izplakovanja).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Večja termična in mehanska obremenitev dvotaktnega motorja zaradi dvojnega števila delovnih taktov.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403</Words>
  <Application>Microsoft Office PowerPoint</Application>
  <PresentationFormat>Širokozaslonsko</PresentationFormat>
  <Paragraphs>57</Paragraphs>
  <Slides>4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27</cp:revision>
  <dcterms:created xsi:type="dcterms:W3CDTF">2021-09-26T19:56:46Z</dcterms:created>
  <dcterms:modified xsi:type="dcterms:W3CDTF">2022-01-24T19:42:14Z</dcterms:modified>
</cp:coreProperties>
</file>