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3"/>
  </p:notesMasterIdLst>
  <p:sldIdLst>
    <p:sldId id="259" r:id="rId2"/>
    <p:sldId id="273" r:id="rId3"/>
    <p:sldId id="304" r:id="rId4"/>
    <p:sldId id="274" r:id="rId5"/>
    <p:sldId id="309" r:id="rId6"/>
    <p:sldId id="275" r:id="rId7"/>
    <p:sldId id="258" r:id="rId8"/>
    <p:sldId id="260" r:id="rId9"/>
    <p:sldId id="261" r:id="rId10"/>
    <p:sldId id="262" r:id="rId11"/>
    <p:sldId id="268" r:id="rId12"/>
    <p:sldId id="284" r:id="rId13"/>
    <p:sldId id="269" r:id="rId14"/>
    <p:sldId id="270" r:id="rId15"/>
    <p:sldId id="264" r:id="rId16"/>
    <p:sldId id="266" r:id="rId17"/>
    <p:sldId id="278" r:id="rId18"/>
    <p:sldId id="279" r:id="rId19"/>
    <p:sldId id="281" r:id="rId20"/>
    <p:sldId id="282" r:id="rId21"/>
    <p:sldId id="280" r:id="rId22"/>
    <p:sldId id="283" r:id="rId23"/>
    <p:sldId id="285" r:id="rId24"/>
    <p:sldId id="286" r:id="rId25"/>
    <p:sldId id="271" r:id="rId26"/>
    <p:sldId id="291" r:id="rId27"/>
    <p:sldId id="292" r:id="rId28"/>
    <p:sldId id="293" r:id="rId29"/>
    <p:sldId id="295" r:id="rId30"/>
    <p:sldId id="294" r:id="rId31"/>
    <p:sldId id="296" r:id="rId32"/>
    <p:sldId id="288" r:id="rId33"/>
    <p:sldId id="297" r:id="rId34"/>
    <p:sldId id="289" r:id="rId35"/>
    <p:sldId id="307" r:id="rId36"/>
    <p:sldId id="313" r:id="rId37"/>
    <p:sldId id="298" r:id="rId38"/>
    <p:sldId id="299" r:id="rId39"/>
    <p:sldId id="300" r:id="rId40"/>
    <p:sldId id="311" r:id="rId41"/>
    <p:sldId id="302" r:id="rId42"/>
    <p:sldId id="301" r:id="rId43"/>
    <p:sldId id="306" r:id="rId44"/>
    <p:sldId id="305" r:id="rId45"/>
    <p:sldId id="310" r:id="rId46"/>
    <p:sldId id="308" r:id="rId47"/>
    <p:sldId id="312" r:id="rId48"/>
    <p:sldId id="315" r:id="rId49"/>
    <p:sldId id="316" r:id="rId50"/>
    <p:sldId id="317" r:id="rId51"/>
    <p:sldId id="314" r:id="rId52"/>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rednji slog 2 – poudarek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rednji slog 2 – poudarek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Srednji slog 2 – poudarek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B984FA-5AD0-41BD-AC50-6C5CAD7FA63E}" type="doc">
      <dgm:prSet loTypeId="urn:microsoft.com/office/officeart/2005/8/layout/hProcess7" loCatId="list" qsTypeId="urn:microsoft.com/office/officeart/2005/8/quickstyle/simple1" qsCatId="simple" csTypeId="urn:microsoft.com/office/officeart/2005/8/colors/colorful1" csCatId="colorful" phldr="1"/>
      <dgm:spPr/>
      <dgm:t>
        <a:bodyPr/>
        <a:lstStyle/>
        <a:p>
          <a:endParaRPr lang="sl-SI"/>
        </a:p>
      </dgm:t>
    </dgm:pt>
    <dgm:pt modelId="{C28016C2-35AF-4E21-A575-FF2AC918917B}">
      <dgm:prSet phldrT="[besedilo]" custT="1"/>
      <dgm:spPr/>
      <dgm:t>
        <a:bodyPr/>
        <a:lstStyle/>
        <a:p>
          <a:endParaRPr lang="sl-SI" sz="2400" b="1" dirty="0">
            <a:solidFill>
              <a:schemeClr val="tx1">
                <a:lumMod val="95000"/>
                <a:lumOff val="5000"/>
              </a:schemeClr>
            </a:solidFill>
          </a:endParaRPr>
        </a:p>
        <a:p>
          <a:r>
            <a:rPr lang="sl-SI" sz="2400" b="1" dirty="0">
              <a:solidFill>
                <a:schemeClr val="tx1">
                  <a:lumMod val="95000"/>
                  <a:lumOff val="5000"/>
                </a:schemeClr>
              </a:solidFill>
            </a:rPr>
            <a:t>OBLIGACIJSKI </a:t>
          </a:r>
        </a:p>
        <a:p>
          <a:r>
            <a:rPr lang="sl-SI" sz="2400" b="1" dirty="0">
              <a:solidFill>
                <a:schemeClr val="tx1">
                  <a:lumMod val="95000"/>
                  <a:lumOff val="5000"/>
                </a:schemeClr>
              </a:solidFill>
            </a:rPr>
            <a:t>ZAKON</a:t>
          </a:r>
          <a:r>
            <a:rPr lang="sl-SI" sz="2400" dirty="0">
              <a:solidFill>
                <a:schemeClr val="tx1">
                  <a:lumMod val="95000"/>
                  <a:lumOff val="5000"/>
                </a:schemeClr>
              </a:solidFill>
            </a:rPr>
            <a:t> – ureja civilnopravna in gospodarska razmerja. </a:t>
          </a:r>
          <a:r>
            <a:rPr lang="sl-SI" sz="2400" b="1" dirty="0">
              <a:solidFill>
                <a:srgbClr val="7030A0"/>
              </a:solidFill>
            </a:rPr>
            <a:t>Splošni del </a:t>
          </a:r>
          <a:r>
            <a:rPr lang="sl-SI" sz="2400" dirty="0">
              <a:solidFill>
                <a:schemeClr val="tx1">
                  <a:lumMod val="95000"/>
                  <a:lumOff val="5000"/>
                </a:schemeClr>
              </a:solidFill>
            </a:rPr>
            <a:t>zakona se nanaša na to, kako nastane obligacija, učinke, prenehanje, odgovornost strank), </a:t>
          </a:r>
          <a:r>
            <a:rPr lang="sl-SI" sz="2400" b="1" dirty="0">
              <a:solidFill>
                <a:srgbClr val="7030A0"/>
              </a:solidFill>
            </a:rPr>
            <a:t>posebni del</a:t>
          </a:r>
          <a:r>
            <a:rPr lang="sl-SI" sz="2400" dirty="0">
              <a:solidFill>
                <a:schemeClr val="tx1">
                  <a:lumMod val="95000"/>
                  <a:lumOff val="5000"/>
                </a:schemeClr>
              </a:solidFill>
            </a:rPr>
            <a:t>, pa ureja posamezne vrste obligacijskih pogodb.</a:t>
          </a:r>
        </a:p>
      </dgm:t>
    </dgm:pt>
    <dgm:pt modelId="{4B99B5E4-F4AB-4EB6-90C5-181A6173D905}" type="parTrans" cxnId="{60805A7D-48AC-4740-807F-C3EBA57C5F22}">
      <dgm:prSet/>
      <dgm:spPr/>
      <dgm:t>
        <a:bodyPr/>
        <a:lstStyle/>
        <a:p>
          <a:endParaRPr lang="sl-SI"/>
        </a:p>
      </dgm:t>
    </dgm:pt>
    <dgm:pt modelId="{D1DC8913-EC28-4B40-8156-F6A5A9186BD3}" type="sibTrans" cxnId="{60805A7D-48AC-4740-807F-C3EBA57C5F22}">
      <dgm:prSet/>
      <dgm:spPr/>
      <dgm:t>
        <a:bodyPr/>
        <a:lstStyle/>
        <a:p>
          <a:endParaRPr lang="sl-SI"/>
        </a:p>
      </dgm:t>
    </dgm:pt>
    <dgm:pt modelId="{62F76CE5-3973-4BAF-AC2A-2A226C98AEAE}">
      <dgm:prSet phldrT="[besedilo]" phldr="1"/>
      <dgm:spPr/>
      <dgm:t>
        <a:bodyPr/>
        <a:lstStyle/>
        <a:p>
          <a:endParaRPr lang="sl-SI" dirty="0"/>
        </a:p>
      </dgm:t>
    </dgm:pt>
    <dgm:pt modelId="{16AECF70-E3EE-44F9-A982-A9277BDCD23E}" type="parTrans" cxnId="{17562055-2ECF-4D0E-904B-9B79B5819830}">
      <dgm:prSet/>
      <dgm:spPr/>
      <dgm:t>
        <a:bodyPr/>
        <a:lstStyle/>
        <a:p>
          <a:endParaRPr lang="sl-SI"/>
        </a:p>
      </dgm:t>
    </dgm:pt>
    <dgm:pt modelId="{8865B847-B549-4471-954B-FDE6554D1571}" type="sibTrans" cxnId="{17562055-2ECF-4D0E-904B-9B79B5819830}">
      <dgm:prSet/>
      <dgm:spPr/>
      <dgm:t>
        <a:bodyPr/>
        <a:lstStyle/>
        <a:p>
          <a:endParaRPr lang="sl-SI"/>
        </a:p>
      </dgm:t>
    </dgm:pt>
    <dgm:pt modelId="{6F45EE4C-9C58-462F-8FBB-83C0AD18AC7E}">
      <dgm:prSet phldrT="[besedilo]" custT="1"/>
      <dgm:spPr/>
      <dgm:t>
        <a:bodyPr/>
        <a:lstStyle/>
        <a:p>
          <a:endParaRPr lang="sl-SI" sz="3200" dirty="0">
            <a:solidFill>
              <a:schemeClr val="tx2">
                <a:lumMod val="50000"/>
              </a:schemeClr>
            </a:solidFill>
          </a:endParaRPr>
        </a:p>
        <a:p>
          <a:r>
            <a:rPr lang="sl-SI" sz="3200" dirty="0">
              <a:solidFill>
                <a:schemeClr val="tx2">
                  <a:lumMod val="50000"/>
                </a:schemeClr>
              </a:solidFill>
            </a:rPr>
            <a:t>DRUGI ZAKONI (</a:t>
          </a:r>
          <a:r>
            <a:rPr lang="sl-SI" sz="2000" dirty="0">
              <a:solidFill>
                <a:schemeClr val="tx2">
                  <a:lumMod val="50000"/>
                </a:schemeClr>
              </a:solidFill>
            </a:rPr>
            <a:t>ZAKON O VARSTVU POTROŠNIKOV, ZAKON O POTROŠNIŠKIH KREDITIH, ZAKON O TRGU VREDNOSTNIH PAPIRJEV </a:t>
          </a:r>
          <a:r>
            <a:rPr lang="sl-SI" sz="3200" dirty="0">
              <a:solidFill>
                <a:schemeClr val="tx2">
                  <a:lumMod val="50000"/>
                </a:schemeClr>
              </a:solidFill>
            </a:rPr>
            <a:t>…)</a:t>
          </a:r>
        </a:p>
      </dgm:t>
    </dgm:pt>
    <dgm:pt modelId="{B8187825-5738-42E8-A202-4736AF7F3F78}" type="parTrans" cxnId="{E01CC22D-AB71-4374-AEF3-6C232DF5D1E8}">
      <dgm:prSet/>
      <dgm:spPr/>
      <dgm:t>
        <a:bodyPr/>
        <a:lstStyle/>
        <a:p>
          <a:endParaRPr lang="sl-SI"/>
        </a:p>
      </dgm:t>
    </dgm:pt>
    <dgm:pt modelId="{45182292-A631-4738-A08A-F8348AE053F4}" type="sibTrans" cxnId="{E01CC22D-AB71-4374-AEF3-6C232DF5D1E8}">
      <dgm:prSet/>
      <dgm:spPr/>
      <dgm:t>
        <a:bodyPr/>
        <a:lstStyle/>
        <a:p>
          <a:endParaRPr lang="sl-SI"/>
        </a:p>
      </dgm:t>
    </dgm:pt>
    <dgm:pt modelId="{8BFBAB4E-D287-43A2-91E5-5C16998F3007}">
      <dgm:prSet phldrT="[besedilo]" phldr="1"/>
      <dgm:spPr/>
      <dgm:t>
        <a:bodyPr/>
        <a:lstStyle/>
        <a:p>
          <a:endParaRPr lang="sl-SI"/>
        </a:p>
      </dgm:t>
    </dgm:pt>
    <dgm:pt modelId="{E2273B15-F8A7-47FB-AB0C-76D3B4FDF069}" type="parTrans" cxnId="{F891769B-5C4F-4A18-8691-9D44AAB1AB18}">
      <dgm:prSet/>
      <dgm:spPr/>
      <dgm:t>
        <a:bodyPr/>
        <a:lstStyle/>
        <a:p>
          <a:endParaRPr lang="sl-SI"/>
        </a:p>
      </dgm:t>
    </dgm:pt>
    <dgm:pt modelId="{F60C40D8-1791-4A53-BE3C-4020A23C5F06}" type="sibTrans" cxnId="{F891769B-5C4F-4A18-8691-9D44AAB1AB18}">
      <dgm:prSet/>
      <dgm:spPr/>
      <dgm:t>
        <a:bodyPr/>
        <a:lstStyle/>
        <a:p>
          <a:endParaRPr lang="sl-SI"/>
        </a:p>
      </dgm:t>
    </dgm:pt>
    <dgm:pt modelId="{EE1698BE-3871-42B4-A1FF-9D71FD861A54}">
      <dgm:prSet phldrT="[besedilo]" custT="1"/>
      <dgm:spPr/>
      <dgm:t>
        <a:bodyPr/>
        <a:lstStyle/>
        <a:p>
          <a:endParaRPr lang="sl-SI" sz="2000" dirty="0">
            <a:solidFill>
              <a:srgbClr val="FFFF00"/>
            </a:solidFill>
          </a:endParaRPr>
        </a:p>
        <a:p>
          <a:r>
            <a:rPr lang="sl-SI" sz="2000" b="1" dirty="0">
              <a:solidFill>
                <a:schemeClr val="accent6">
                  <a:lumMod val="75000"/>
                </a:schemeClr>
              </a:solidFill>
            </a:rPr>
            <a:t>AVTONOMNI</a:t>
          </a:r>
        </a:p>
        <a:p>
          <a:r>
            <a:rPr lang="sl-SI" sz="2000" b="1" dirty="0">
              <a:solidFill>
                <a:schemeClr val="accent6">
                  <a:lumMod val="75000"/>
                </a:schemeClr>
              </a:solidFill>
            </a:rPr>
            <a:t> PRAVNI VIRI</a:t>
          </a:r>
          <a:r>
            <a:rPr lang="sl-SI" sz="2000" dirty="0">
              <a:solidFill>
                <a:srgbClr val="FFFF00"/>
              </a:solidFill>
            </a:rPr>
            <a:t> – </a:t>
          </a:r>
          <a:r>
            <a:rPr lang="sl-SI" sz="2000" b="1" dirty="0">
              <a:solidFill>
                <a:srgbClr val="FFFF00"/>
              </a:solidFill>
            </a:rPr>
            <a:t>TE NI PREDPISAL ZAKONODAJALEC, AMPAK SO JIH SPREJELI PRAVNI SUBJEKTI SAMI)(</a:t>
          </a:r>
          <a:r>
            <a:rPr lang="sl-SI" sz="2000" dirty="0">
              <a:solidFill>
                <a:srgbClr val="FFC000"/>
              </a:solidFill>
            </a:rPr>
            <a:t>POSLOVNE NAVADE, UZANCE, SPLOŠNI POGOJI POSLOVANJA</a:t>
          </a:r>
          <a:r>
            <a:rPr lang="sl-SI" sz="2000" dirty="0">
              <a:solidFill>
                <a:srgbClr val="FFFF00"/>
              </a:solidFill>
            </a:rPr>
            <a:t>)</a:t>
          </a:r>
        </a:p>
      </dgm:t>
    </dgm:pt>
    <dgm:pt modelId="{109802BC-0CA9-48BC-B501-D79A2CF5171D}" type="parTrans" cxnId="{8532FB07-B508-4DD6-83BD-644EAA528F6D}">
      <dgm:prSet/>
      <dgm:spPr/>
      <dgm:t>
        <a:bodyPr/>
        <a:lstStyle/>
        <a:p>
          <a:endParaRPr lang="sl-SI"/>
        </a:p>
      </dgm:t>
    </dgm:pt>
    <dgm:pt modelId="{EB14D449-852C-4382-873D-EB6EC1148D6D}" type="sibTrans" cxnId="{8532FB07-B508-4DD6-83BD-644EAA528F6D}">
      <dgm:prSet/>
      <dgm:spPr/>
      <dgm:t>
        <a:bodyPr/>
        <a:lstStyle/>
        <a:p>
          <a:endParaRPr lang="sl-SI"/>
        </a:p>
      </dgm:t>
    </dgm:pt>
    <dgm:pt modelId="{7F94C81A-9621-4B86-A8DF-149C6C090E01}">
      <dgm:prSet phldrT="[besedilo]" phldr="1"/>
      <dgm:spPr/>
      <dgm:t>
        <a:bodyPr/>
        <a:lstStyle/>
        <a:p>
          <a:endParaRPr lang="sl-SI" dirty="0"/>
        </a:p>
      </dgm:t>
    </dgm:pt>
    <dgm:pt modelId="{DBC39CB7-8597-4CBD-A545-AD4CFCE10CDE}" type="sibTrans" cxnId="{731440FF-8CB4-4528-8F24-AA791F6C6EF1}">
      <dgm:prSet/>
      <dgm:spPr/>
      <dgm:t>
        <a:bodyPr/>
        <a:lstStyle/>
        <a:p>
          <a:endParaRPr lang="sl-SI"/>
        </a:p>
      </dgm:t>
    </dgm:pt>
    <dgm:pt modelId="{EB42B4D7-B371-4B7C-9346-32248AA189AD}" type="parTrans" cxnId="{731440FF-8CB4-4528-8F24-AA791F6C6EF1}">
      <dgm:prSet/>
      <dgm:spPr/>
      <dgm:t>
        <a:bodyPr/>
        <a:lstStyle/>
        <a:p>
          <a:endParaRPr lang="sl-SI"/>
        </a:p>
      </dgm:t>
    </dgm:pt>
    <dgm:pt modelId="{0EF17D1C-0614-440A-871B-5FD12FA410B9}" type="pres">
      <dgm:prSet presAssocID="{C8B984FA-5AD0-41BD-AC50-6C5CAD7FA63E}" presName="Name0" presStyleCnt="0">
        <dgm:presLayoutVars>
          <dgm:dir/>
          <dgm:animLvl val="lvl"/>
          <dgm:resizeHandles val="exact"/>
        </dgm:presLayoutVars>
      </dgm:prSet>
      <dgm:spPr/>
    </dgm:pt>
    <dgm:pt modelId="{4E9F5817-000B-495D-AAC9-BE5B71728824}" type="pres">
      <dgm:prSet presAssocID="{7F94C81A-9621-4B86-A8DF-149C6C090E01}" presName="compositeNode" presStyleCnt="0">
        <dgm:presLayoutVars>
          <dgm:bulletEnabled val="1"/>
        </dgm:presLayoutVars>
      </dgm:prSet>
      <dgm:spPr/>
    </dgm:pt>
    <dgm:pt modelId="{33049507-3095-41F8-8AE1-47D9B2A1946F}" type="pres">
      <dgm:prSet presAssocID="{7F94C81A-9621-4B86-A8DF-149C6C090E01}" presName="bgRect" presStyleLbl="node1" presStyleIdx="0" presStyleCnt="3" custScaleX="111119" custScaleY="189484" custLinFactNeighborX="2108" custLinFactNeighborY="156"/>
      <dgm:spPr/>
    </dgm:pt>
    <dgm:pt modelId="{111AD100-D295-4624-9490-17C4A8E84691}" type="pres">
      <dgm:prSet presAssocID="{7F94C81A-9621-4B86-A8DF-149C6C090E01}" presName="parentNode" presStyleLbl="node1" presStyleIdx="0" presStyleCnt="3">
        <dgm:presLayoutVars>
          <dgm:chMax val="0"/>
          <dgm:bulletEnabled val="1"/>
        </dgm:presLayoutVars>
      </dgm:prSet>
      <dgm:spPr/>
    </dgm:pt>
    <dgm:pt modelId="{8B30FA7F-490A-48C4-99F9-F170D2FC7DF8}" type="pres">
      <dgm:prSet presAssocID="{7F94C81A-9621-4B86-A8DF-149C6C090E01}" presName="childNode" presStyleLbl="node1" presStyleIdx="0" presStyleCnt="3">
        <dgm:presLayoutVars>
          <dgm:bulletEnabled val="1"/>
        </dgm:presLayoutVars>
      </dgm:prSet>
      <dgm:spPr/>
    </dgm:pt>
    <dgm:pt modelId="{CF5DD25C-8C43-474B-93F3-38D2F265DEDE}" type="pres">
      <dgm:prSet presAssocID="{DBC39CB7-8597-4CBD-A545-AD4CFCE10CDE}" presName="hSp" presStyleCnt="0"/>
      <dgm:spPr/>
    </dgm:pt>
    <dgm:pt modelId="{AF12EBC7-8E9E-4936-B2FD-F2BB4356624E}" type="pres">
      <dgm:prSet presAssocID="{DBC39CB7-8597-4CBD-A545-AD4CFCE10CDE}" presName="vProcSp" presStyleCnt="0"/>
      <dgm:spPr/>
    </dgm:pt>
    <dgm:pt modelId="{5B94099B-9422-4A19-BC1A-811866697B3C}" type="pres">
      <dgm:prSet presAssocID="{DBC39CB7-8597-4CBD-A545-AD4CFCE10CDE}" presName="vSp1" presStyleCnt="0"/>
      <dgm:spPr/>
    </dgm:pt>
    <dgm:pt modelId="{8C7A7809-7A2D-4A28-93B1-C4E5ABE3F317}" type="pres">
      <dgm:prSet presAssocID="{DBC39CB7-8597-4CBD-A545-AD4CFCE10CDE}" presName="simulatedConn" presStyleLbl="solidFgAcc1" presStyleIdx="0" presStyleCnt="2"/>
      <dgm:spPr/>
    </dgm:pt>
    <dgm:pt modelId="{1A565D79-5E34-4D2E-9662-F35C130C402D}" type="pres">
      <dgm:prSet presAssocID="{DBC39CB7-8597-4CBD-A545-AD4CFCE10CDE}" presName="vSp2" presStyleCnt="0"/>
      <dgm:spPr/>
    </dgm:pt>
    <dgm:pt modelId="{697F38B2-DADE-465F-8FB4-78FD9A4A8B79}" type="pres">
      <dgm:prSet presAssocID="{DBC39CB7-8597-4CBD-A545-AD4CFCE10CDE}" presName="sibTrans" presStyleCnt="0"/>
      <dgm:spPr/>
    </dgm:pt>
    <dgm:pt modelId="{FAAE61D0-0472-475D-AD29-5B97F709C39A}" type="pres">
      <dgm:prSet presAssocID="{62F76CE5-3973-4BAF-AC2A-2A226C98AEAE}" presName="compositeNode" presStyleCnt="0">
        <dgm:presLayoutVars>
          <dgm:bulletEnabled val="1"/>
        </dgm:presLayoutVars>
      </dgm:prSet>
      <dgm:spPr/>
    </dgm:pt>
    <dgm:pt modelId="{D36EBA6C-2D3D-4B99-B9D6-EBD044ABCC74}" type="pres">
      <dgm:prSet presAssocID="{62F76CE5-3973-4BAF-AC2A-2A226C98AEAE}" presName="bgRect" presStyleLbl="node1" presStyleIdx="1" presStyleCnt="3" custScaleX="74690" custScaleY="174272"/>
      <dgm:spPr/>
    </dgm:pt>
    <dgm:pt modelId="{4273012A-AD1C-4C13-AB77-F1EB82BAD28C}" type="pres">
      <dgm:prSet presAssocID="{62F76CE5-3973-4BAF-AC2A-2A226C98AEAE}" presName="parentNode" presStyleLbl="node1" presStyleIdx="1" presStyleCnt="3">
        <dgm:presLayoutVars>
          <dgm:chMax val="0"/>
          <dgm:bulletEnabled val="1"/>
        </dgm:presLayoutVars>
      </dgm:prSet>
      <dgm:spPr/>
    </dgm:pt>
    <dgm:pt modelId="{3A3E0D0B-8744-421A-B014-93F903E20376}" type="pres">
      <dgm:prSet presAssocID="{62F76CE5-3973-4BAF-AC2A-2A226C98AEAE}" presName="childNode" presStyleLbl="node1" presStyleIdx="1" presStyleCnt="3">
        <dgm:presLayoutVars>
          <dgm:bulletEnabled val="1"/>
        </dgm:presLayoutVars>
      </dgm:prSet>
      <dgm:spPr/>
    </dgm:pt>
    <dgm:pt modelId="{A3186651-C29F-499E-86FB-E543A381E9C6}" type="pres">
      <dgm:prSet presAssocID="{8865B847-B549-4471-954B-FDE6554D1571}" presName="hSp" presStyleCnt="0"/>
      <dgm:spPr/>
    </dgm:pt>
    <dgm:pt modelId="{80AF3FAC-1B64-46EA-A7E9-6F28EFECE562}" type="pres">
      <dgm:prSet presAssocID="{8865B847-B549-4471-954B-FDE6554D1571}" presName="vProcSp" presStyleCnt="0"/>
      <dgm:spPr/>
    </dgm:pt>
    <dgm:pt modelId="{966B13D9-1970-4B2C-A500-315992C38BFA}" type="pres">
      <dgm:prSet presAssocID="{8865B847-B549-4471-954B-FDE6554D1571}" presName="vSp1" presStyleCnt="0"/>
      <dgm:spPr/>
    </dgm:pt>
    <dgm:pt modelId="{E49A2F6D-CE81-4B6B-B781-1F65F4C694D0}" type="pres">
      <dgm:prSet presAssocID="{8865B847-B549-4471-954B-FDE6554D1571}" presName="simulatedConn" presStyleLbl="solidFgAcc1" presStyleIdx="1" presStyleCnt="2"/>
      <dgm:spPr/>
    </dgm:pt>
    <dgm:pt modelId="{74EAEDD5-4BFE-485D-B99F-46449323EE6F}" type="pres">
      <dgm:prSet presAssocID="{8865B847-B549-4471-954B-FDE6554D1571}" presName="vSp2" presStyleCnt="0"/>
      <dgm:spPr/>
    </dgm:pt>
    <dgm:pt modelId="{F1C753FD-4AB6-46A0-9981-70FF904FD6D5}" type="pres">
      <dgm:prSet presAssocID="{8865B847-B549-4471-954B-FDE6554D1571}" presName="sibTrans" presStyleCnt="0"/>
      <dgm:spPr/>
    </dgm:pt>
    <dgm:pt modelId="{A009C67B-E512-41E4-888A-3C680E61E824}" type="pres">
      <dgm:prSet presAssocID="{8BFBAB4E-D287-43A2-91E5-5C16998F3007}" presName="compositeNode" presStyleCnt="0">
        <dgm:presLayoutVars>
          <dgm:bulletEnabled val="1"/>
        </dgm:presLayoutVars>
      </dgm:prSet>
      <dgm:spPr/>
    </dgm:pt>
    <dgm:pt modelId="{8E825E70-208B-46E1-9201-1F57F6A41B84}" type="pres">
      <dgm:prSet presAssocID="{8BFBAB4E-D287-43A2-91E5-5C16998F3007}" presName="bgRect" presStyleLbl="node1" presStyleIdx="2" presStyleCnt="3" custScaleX="75442" custScaleY="179921" custLinFactNeighborX="-3632" custLinFactNeighborY="-412"/>
      <dgm:spPr/>
    </dgm:pt>
    <dgm:pt modelId="{319584FB-BCFF-49DC-AD2D-7B4A8F51986B}" type="pres">
      <dgm:prSet presAssocID="{8BFBAB4E-D287-43A2-91E5-5C16998F3007}" presName="parentNode" presStyleLbl="node1" presStyleIdx="2" presStyleCnt="3">
        <dgm:presLayoutVars>
          <dgm:chMax val="0"/>
          <dgm:bulletEnabled val="1"/>
        </dgm:presLayoutVars>
      </dgm:prSet>
      <dgm:spPr/>
    </dgm:pt>
    <dgm:pt modelId="{5B6FB5C9-D4F6-4814-B638-05B2CAE389BE}" type="pres">
      <dgm:prSet presAssocID="{8BFBAB4E-D287-43A2-91E5-5C16998F3007}" presName="childNode" presStyleLbl="node1" presStyleIdx="2" presStyleCnt="3">
        <dgm:presLayoutVars>
          <dgm:bulletEnabled val="1"/>
        </dgm:presLayoutVars>
      </dgm:prSet>
      <dgm:spPr/>
    </dgm:pt>
  </dgm:ptLst>
  <dgm:cxnLst>
    <dgm:cxn modelId="{8532FB07-B508-4DD6-83BD-644EAA528F6D}" srcId="{8BFBAB4E-D287-43A2-91E5-5C16998F3007}" destId="{EE1698BE-3871-42B4-A1FF-9D71FD861A54}" srcOrd="0" destOrd="0" parTransId="{109802BC-0CA9-48BC-B501-D79A2CF5171D}" sibTransId="{EB14D449-852C-4382-873D-EB6EC1148D6D}"/>
    <dgm:cxn modelId="{0151A12C-0830-4665-89DD-AD17D6561BB3}" type="presOf" srcId="{C8B984FA-5AD0-41BD-AC50-6C5CAD7FA63E}" destId="{0EF17D1C-0614-440A-871B-5FD12FA410B9}" srcOrd="0" destOrd="0" presId="urn:microsoft.com/office/officeart/2005/8/layout/hProcess7"/>
    <dgm:cxn modelId="{E01CC22D-AB71-4374-AEF3-6C232DF5D1E8}" srcId="{62F76CE5-3973-4BAF-AC2A-2A226C98AEAE}" destId="{6F45EE4C-9C58-462F-8FBB-83C0AD18AC7E}" srcOrd="0" destOrd="0" parTransId="{B8187825-5738-42E8-A202-4736AF7F3F78}" sibTransId="{45182292-A631-4738-A08A-F8348AE053F4}"/>
    <dgm:cxn modelId="{A79BC53C-AA62-4327-B02E-DBCE236D64DA}" type="presOf" srcId="{6F45EE4C-9C58-462F-8FBB-83C0AD18AC7E}" destId="{3A3E0D0B-8744-421A-B014-93F903E20376}" srcOrd="0" destOrd="0" presId="urn:microsoft.com/office/officeart/2005/8/layout/hProcess7"/>
    <dgm:cxn modelId="{BA6A8543-DD17-4726-96DD-1D28B5D85070}" type="presOf" srcId="{8BFBAB4E-D287-43A2-91E5-5C16998F3007}" destId="{8E825E70-208B-46E1-9201-1F57F6A41B84}" srcOrd="0" destOrd="0" presId="urn:microsoft.com/office/officeart/2005/8/layout/hProcess7"/>
    <dgm:cxn modelId="{3F84B870-5D4D-4064-88EA-1CF985F4C55F}" type="presOf" srcId="{7F94C81A-9621-4B86-A8DF-149C6C090E01}" destId="{33049507-3095-41F8-8AE1-47D9B2A1946F}" srcOrd="0" destOrd="0" presId="urn:microsoft.com/office/officeart/2005/8/layout/hProcess7"/>
    <dgm:cxn modelId="{17562055-2ECF-4D0E-904B-9B79B5819830}" srcId="{C8B984FA-5AD0-41BD-AC50-6C5CAD7FA63E}" destId="{62F76CE5-3973-4BAF-AC2A-2A226C98AEAE}" srcOrd="1" destOrd="0" parTransId="{16AECF70-E3EE-44F9-A982-A9277BDCD23E}" sibTransId="{8865B847-B549-4471-954B-FDE6554D1571}"/>
    <dgm:cxn modelId="{F94F2C7B-3528-4F0D-8E31-F4441DD652B5}" type="presOf" srcId="{62F76CE5-3973-4BAF-AC2A-2A226C98AEAE}" destId="{D36EBA6C-2D3D-4B99-B9D6-EBD044ABCC74}" srcOrd="0" destOrd="0" presId="urn:microsoft.com/office/officeart/2005/8/layout/hProcess7"/>
    <dgm:cxn modelId="{60805A7D-48AC-4740-807F-C3EBA57C5F22}" srcId="{7F94C81A-9621-4B86-A8DF-149C6C090E01}" destId="{C28016C2-35AF-4E21-A575-FF2AC918917B}" srcOrd="0" destOrd="0" parTransId="{4B99B5E4-F4AB-4EB6-90C5-181A6173D905}" sibTransId="{D1DC8913-EC28-4B40-8156-F6A5A9186BD3}"/>
    <dgm:cxn modelId="{60A1A981-CE5E-4CC0-815B-FB2C300A41DF}" type="presOf" srcId="{62F76CE5-3973-4BAF-AC2A-2A226C98AEAE}" destId="{4273012A-AD1C-4C13-AB77-F1EB82BAD28C}" srcOrd="1" destOrd="0" presId="urn:microsoft.com/office/officeart/2005/8/layout/hProcess7"/>
    <dgm:cxn modelId="{F891769B-5C4F-4A18-8691-9D44AAB1AB18}" srcId="{C8B984FA-5AD0-41BD-AC50-6C5CAD7FA63E}" destId="{8BFBAB4E-D287-43A2-91E5-5C16998F3007}" srcOrd="2" destOrd="0" parTransId="{E2273B15-F8A7-47FB-AB0C-76D3B4FDF069}" sibTransId="{F60C40D8-1791-4A53-BE3C-4020A23C5F06}"/>
    <dgm:cxn modelId="{D2FFF3B6-305F-4DE0-95B4-E663305163F0}" type="presOf" srcId="{8BFBAB4E-D287-43A2-91E5-5C16998F3007}" destId="{319584FB-BCFF-49DC-AD2D-7B4A8F51986B}" srcOrd="1" destOrd="0" presId="urn:microsoft.com/office/officeart/2005/8/layout/hProcess7"/>
    <dgm:cxn modelId="{298CD9DA-D109-4985-8FFE-7C8F7D97F69D}" type="presOf" srcId="{EE1698BE-3871-42B4-A1FF-9D71FD861A54}" destId="{5B6FB5C9-D4F6-4814-B638-05B2CAE389BE}" srcOrd="0" destOrd="0" presId="urn:microsoft.com/office/officeart/2005/8/layout/hProcess7"/>
    <dgm:cxn modelId="{36F0ACE4-9B8B-4683-9DFF-081165D96D93}" type="presOf" srcId="{C28016C2-35AF-4E21-A575-FF2AC918917B}" destId="{8B30FA7F-490A-48C4-99F9-F170D2FC7DF8}" srcOrd="0" destOrd="0" presId="urn:microsoft.com/office/officeart/2005/8/layout/hProcess7"/>
    <dgm:cxn modelId="{84A10EE7-F553-40E1-ABCE-CE6A9C1701E6}" type="presOf" srcId="{7F94C81A-9621-4B86-A8DF-149C6C090E01}" destId="{111AD100-D295-4624-9490-17C4A8E84691}" srcOrd="1" destOrd="0" presId="urn:microsoft.com/office/officeart/2005/8/layout/hProcess7"/>
    <dgm:cxn modelId="{731440FF-8CB4-4528-8F24-AA791F6C6EF1}" srcId="{C8B984FA-5AD0-41BD-AC50-6C5CAD7FA63E}" destId="{7F94C81A-9621-4B86-A8DF-149C6C090E01}" srcOrd="0" destOrd="0" parTransId="{EB42B4D7-B371-4B7C-9346-32248AA189AD}" sibTransId="{DBC39CB7-8597-4CBD-A545-AD4CFCE10CDE}"/>
    <dgm:cxn modelId="{C04D1C5D-F66C-406E-B841-8E39A6FF33C8}" type="presParOf" srcId="{0EF17D1C-0614-440A-871B-5FD12FA410B9}" destId="{4E9F5817-000B-495D-AAC9-BE5B71728824}" srcOrd="0" destOrd="0" presId="urn:microsoft.com/office/officeart/2005/8/layout/hProcess7"/>
    <dgm:cxn modelId="{C9FE3254-C3FC-4769-A3BD-82B86BB1D28A}" type="presParOf" srcId="{4E9F5817-000B-495D-AAC9-BE5B71728824}" destId="{33049507-3095-41F8-8AE1-47D9B2A1946F}" srcOrd="0" destOrd="0" presId="urn:microsoft.com/office/officeart/2005/8/layout/hProcess7"/>
    <dgm:cxn modelId="{0AD8BED5-0EEC-426B-8E1F-597AE8431DD1}" type="presParOf" srcId="{4E9F5817-000B-495D-AAC9-BE5B71728824}" destId="{111AD100-D295-4624-9490-17C4A8E84691}" srcOrd="1" destOrd="0" presId="urn:microsoft.com/office/officeart/2005/8/layout/hProcess7"/>
    <dgm:cxn modelId="{A76E37F5-ADEA-4AC2-9C6E-981C6B2AD8B9}" type="presParOf" srcId="{4E9F5817-000B-495D-AAC9-BE5B71728824}" destId="{8B30FA7F-490A-48C4-99F9-F170D2FC7DF8}" srcOrd="2" destOrd="0" presId="urn:microsoft.com/office/officeart/2005/8/layout/hProcess7"/>
    <dgm:cxn modelId="{8ADE635E-1592-4238-8125-708DA7C4BE68}" type="presParOf" srcId="{0EF17D1C-0614-440A-871B-5FD12FA410B9}" destId="{CF5DD25C-8C43-474B-93F3-38D2F265DEDE}" srcOrd="1" destOrd="0" presId="urn:microsoft.com/office/officeart/2005/8/layout/hProcess7"/>
    <dgm:cxn modelId="{964BD4E1-ADA8-4E07-B2B5-ABC749201E86}" type="presParOf" srcId="{0EF17D1C-0614-440A-871B-5FD12FA410B9}" destId="{AF12EBC7-8E9E-4936-B2FD-F2BB4356624E}" srcOrd="2" destOrd="0" presId="urn:microsoft.com/office/officeart/2005/8/layout/hProcess7"/>
    <dgm:cxn modelId="{B7A5C6EE-4581-464D-B1AD-BB7C3E59A639}" type="presParOf" srcId="{AF12EBC7-8E9E-4936-B2FD-F2BB4356624E}" destId="{5B94099B-9422-4A19-BC1A-811866697B3C}" srcOrd="0" destOrd="0" presId="urn:microsoft.com/office/officeart/2005/8/layout/hProcess7"/>
    <dgm:cxn modelId="{18E454B5-7C22-4284-915E-DF8FBF374BB9}" type="presParOf" srcId="{AF12EBC7-8E9E-4936-B2FD-F2BB4356624E}" destId="{8C7A7809-7A2D-4A28-93B1-C4E5ABE3F317}" srcOrd="1" destOrd="0" presId="urn:microsoft.com/office/officeart/2005/8/layout/hProcess7"/>
    <dgm:cxn modelId="{94D09BD4-4F61-4A47-BE1F-653C08F8BB66}" type="presParOf" srcId="{AF12EBC7-8E9E-4936-B2FD-F2BB4356624E}" destId="{1A565D79-5E34-4D2E-9662-F35C130C402D}" srcOrd="2" destOrd="0" presId="urn:microsoft.com/office/officeart/2005/8/layout/hProcess7"/>
    <dgm:cxn modelId="{23DE25FD-D560-4C84-BB20-CD76B20C91BB}" type="presParOf" srcId="{0EF17D1C-0614-440A-871B-5FD12FA410B9}" destId="{697F38B2-DADE-465F-8FB4-78FD9A4A8B79}" srcOrd="3" destOrd="0" presId="urn:microsoft.com/office/officeart/2005/8/layout/hProcess7"/>
    <dgm:cxn modelId="{EB2ACB83-CD77-48DB-84D0-E11F94CB1FA7}" type="presParOf" srcId="{0EF17D1C-0614-440A-871B-5FD12FA410B9}" destId="{FAAE61D0-0472-475D-AD29-5B97F709C39A}" srcOrd="4" destOrd="0" presId="urn:microsoft.com/office/officeart/2005/8/layout/hProcess7"/>
    <dgm:cxn modelId="{FCF2C005-A485-4F46-B17E-C703D9DFC452}" type="presParOf" srcId="{FAAE61D0-0472-475D-AD29-5B97F709C39A}" destId="{D36EBA6C-2D3D-4B99-B9D6-EBD044ABCC74}" srcOrd="0" destOrd="0" presId="urn:microsoft.com/office/officeart/2005/8/layout/hProcess7"/>
    <dgm:cxn modelId="{61885387-AE08-4E60-9464-EDC1D69F4E98}" type="presParOf" srcId="{FAAE61D0-0472-475D-AD29-5B97F709C39A}" destId="{4273012A-AD1C-4C13-AB77-F1EB82BAD28C}" srcOrd="1" destOrd="0" presId="urn:microsoft.com/office/officeart/2005/8/layout/hProcess7"/>
    <dgm:cxn modelId="{75C1F12A-05B2-4886-939C-990596BE9796}" type="presParOf" srcId="{FAAE61D0-0472-475D-AD29-5B97F709C39A}" destId="{3A3E0D0B-8744-421A-B014-93F903E20376}" srcOrd="2" destOrd="0" presId="urn:microsoft.com/office/officeart/2005/8/layout/hProcess7"/>
    <dgm:cxn modelId="{AAFF676A-5E3A-4E8B-8FC7-49B6C7A3880D}" type="presParOf" srcId="{0EF17D1C-0614-440A-871B-5FD12FA410B9}" destId="{A3186651-C29F-499E-86FB-E543A381E9C6}" srcOrd="5" destOrd="0" presId="urn:microsoft.com/office/officeart/2005/8/layout/hProcess7"/>
    <dgm:cxn modelId="{D621DFDC-0FBC-43E9-8892-B6675CAB8E3C}" type="presParOf" srcId="{0EF17D1C-0614-440A-871B-5FD12FA410B9}" destId="{80AF3FAC-1B64-46EA-A7E9-6F28EFECE562}" srcOrd="6" destOrd="0" presId="urn:microsoft.com/office/officeart/2005/8/layout/hProcess7"/>
    <dgm:cxn modelId="{7477ACE2-2FF8-4423-919F-536249809870}" type="presParOf" srcId="{80AF3FAC-1B64-46EA-A7E9-6F28EFECE562}" destId="{966B13D9-1970-4B2C-A500-315992C38BFA}" srcOrd="0" destOrd="0" presId="urn:microsoft.com/office/officeart/2005/8/layout/hProcess7"/>
    <dgm:cxn modelId="{C13E71CF-EBF4-47DF-8719-9E127EFA22E1}" type="presParOf" srcId="{80AF3FAC-1B64-46EA-A7E9-6F28EFECE562}" destId="{E49A2F6D-CE81-4B6B-B781-1F65F4C694D0}" srcOrd="1" destOrd="0" presId="urn:microsoft.com/office/officeart/2005/8/layout/hProcess7"/>
    <dgm:cxn modelId="{54A941BC-74DB-4E3D-B247-061F4F5C6E6F}" type="presParOf" srcId="{80AF3FAC-1B64-46EA-A7E9-6F28EFECE562}" destId="{74EAEDD5-4BFE-485D-B99F-46449323EE6F}" srcOrd="2" destOrd="0" presId="urn:microsoft.com/office/officeart/2005/8/layout/hProcess7"/>
    <dgm:cxn modelId="{FBD3D259-7243-4E34-AEC3-1DB6DB44B7FC}" type="presParOf" srcId="{0EF17D1C-0614-440A-871B-5FD12FA410B9}" destId="{F1C753FD-4AB6-46A0-9981-70FF904FD6D5}" srcOrd="7" destOrd="0" presId="urn:microsoft.com/office/officeart/2005/8/layout/hProcess7"/>
    <dgm:cxn modelId="{0A3BE68A-19CB-4C11-B417-D1870F86F36C}" type="presParOf" srcId="{0EF17D1C-0614-440A-871B-5FD12FA410B9}" destId="{A009C67B-E512-41E4-888A-3C680E61E824}" srcOrd="8" destOrd="0" presId="urn:microsoft.com/office/officeart/2005/8/layout/hProcess7"/>
    <dgm:cxn modelId="{AFFDA4E2-2E22-4AE1-B514-D5D0A3950813}" type="presParOf" srcId="{A009C67B-E512-41E4-888A-3C680E61E824}" destId="{8E825E70-208B-46E1-9201-1F57F6A41B84}" srcOrd="0" destOrd="0" presId="urn:microsoft.com/office/officeart/2005/8/layout/hProcess7"/>
    <dgm:cxn modelId="{27ED49D7-29C7-4DE2-9A13-E662E127CEEC}" type="presParOf" srcId="{A009C67B-E512-41E4-888A-3C680E61E824}" destId="{319584FB-BCFF-49DC-AD2D-7B4A8F51986B}" srcOrd="1" destOrd="0" presId="urn:microsoft.com/office/officeart/2005/8/layout/hProcess7"/>
    <dgm:cxn modelId="{6636D332-AEF0-4BA0-91CD-A1257386040B}" type="presParOf" srcId="{A009C67B-E512-41E4-888A-3C680E61E824}" destId="{5B6FB5C9-D4F6-4814-B638-05B2CAE389BE}" srcOrd="2" destOrd="0" presId="urn:microsoft.com/office/officeart/2005/8/layout/hProcess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46A7B77-81CC-41AA-89C4-CEFE28DA063D}" type="doc">
      <dgm:prSet loTypeId="urn:microsoft.com/office/officeart/2005/8/layout/vList2" loCatId="list" qsTypeId="urn:microsoft.com/office/officeart/2005/8/quickstyle/simple3" qsCatId="simple" csTypeId="urn:microsoft.com/office/officeart/2005/8/colors/colorful5" csCatId="colorful" phldr="1"/>
      <dgm:spPr/>
      <dgm:t>
        <a:bodyPr/>
        <a:lstStyle/>
        <a:p>
          <a:endParaRPr lang="sl-SI"/>
        </a:p>
      </dgm:t>
    </dgm:pt>
    <dgm:pt modelId="{7675954A-4110-442F-8468-430161A0E45F}">
      <dgm:prSet phldrT="[besedilo]"/>
      <dgm:spPr/>
      <dgm:t>
        <a:bodyPr/>
        <a:lstStyle/>
        <a:p>
          <a:r>
            <a:rPr lang="sl-SI" dirty="0"/>
            <a:t>IZRECNO</a:t>
          </a:r>
        </a:p>
      </dgm:t>
    </dgm:pt>
    <dgm:pt modelId="{FE27E349-A115-464C-9E04-81E2BBA43BA0}" type="parTrans" cxnId="{B8442F8C-4898-44F1-BB8C-28E0C34A5918}">
      <dgm:prSet/>
      <dgm:spPr/>
      <dgm:t>
        <a:bodyPr/>
        <a:lstStyle/>
        <a:p>
          <a:endParaRPr lang="sl-SI"/>
        </a:p>
      </dgm:t>
    </dgm:pt>
    <dgm:pt modelId="{30DB7FC5-DC40-4729-BD66-4D3E3A76C379}" type="sibTrans" cxnId="{B8442F8C-4898-44F1-BB8C-28E0C34A5918}">
      <dgm:prSet/>
      <dgm:spPr/>
      <dgm:t>
        <a:bodyPr/>
        <a:lstStyle/>
        <a:p>
          <a:endParaRPr lang="sl-SI"/>
        </a:p>
      </dgm:t>
    </dgm:pt>
    <dgm:pt modelId="{5333AD71-4C12-4D67-8000-635B24E0BC7B}">
      <dgm:prSet phldrT="[besedilo]"/>
      <dgm:spPr/>
      <dgm:t>
        <a:bodyPr/>
        <a:lstStyle/>
        <a:p>
          <a:r>
            <a:rPr lang="sl-SI" dirty="0"/>
            <a:t>USTNO, PISNO, SKLEPNO DEJANJE </a:t>
          </a:r>
        </a:p>
      </dgm:t>
    </dgm:pt>
    <dgm:pt modelId="{132C6F50-6145-4F6B-9944-E3890AC72407}" type="parTrans" cxnId="{8148D730-64ED-4545-B452-BF19C122680C}">
      <dgm:prSet/>
      <dgm:spPr/>
      <dgm:t>
        <a:bodyPr/>
        <a:lstStyle/>
        <a:p>
          <a:endParaRPr lang="sl-SI"/>
        </a:p>
      </dgm:t>
    </dgm:pt>
    <dgm:pt modelId="{F2A225B1-7C40-4991-9F87-C012F508E155}" type="sibTrans" cxnId="{8148D730-64ED-4545-B452-BF19C122680C}">
      <dgm:prSet/>
      <dgm:spPr/>
      <dgm:t>
        <a:bodyPr/>
        <a:lstStyle/>
        <a:p>
          <a:endParaRPr lang="sl-SI"/>
        </a:p>
      </dgm:t>
    </dgm:pt>
    <dgm:pt modelId="{3BDEE502-3809-4443-839F-7A5761978667}">
      <dgm:prSet phldrT="[besedilo]"/>
      <dgm:spPr/>
      <dgm:t>
        <a:bodyPr/>
        <a:lstStyle/>
        <a:p>
          <a:r>
            <a:rPr lang="sl-SI" dirty="0"/>
            <a:t>MOLČE</a:t>
          </a:r>
        </a:p>
      </dgm:t>
    </dgm:pt>
    <dgm:pt modelId="{D31A18EA-E919-43E2-A771-6C78829826B3}" type="parTrans" cxnId="{B0DAEE44-C024-4028-B314-D7E2F70F238B}">
      <dgm:prSet/>
      <dgm:spPr/>
      <dgm:t>
        <a:bodyPr/>
        <a:lstStyle/>
        <a:p>
          <a:endParaRPr lang="sl-SI"/>
        </a:p>
      </dgm:t>
    </dgm:pt>
    <dgm:pt modelId="{3BD54FE0-0769-4FBA-B215-E228C32E58B1}" type="sibTrans" cxnId="{B0DAEE44-C024-4028-B314-D7E2F70F238B}">
      <dgm:prSet/>
      <dgm:spPr/>
      <dgm:t>
        <a:bodyPr/>
        <a:lstStyle/>
        <a:p>
          <a:endParaRPr lang="sl-SI"/>
        </a:p>
      </dgm:t>
    </dgm:pt>
    <dgm:pt modelId="{82BC92F8-1DB9-4E2E-83CB-B2B2CCFD8353}">
      <dgm:prSet phldrT="[besedilo]"/>
      <dgm:spPr/>
      <dgm:t>
        <a:bodyPr/>
        <a:lstStyle/>
        <a:p>
          <a:r>
            <a:rPr lang="sl-SI" dirty="0"/>
            <a:t>V POSEBNIH OKOLIŠČINAH</a:t>
          </a:r>
        </a:p>
      </dgm:t>
    </dgm:pt>
    <dgm:pt modelId="{B63EAC21-DB17-4FE7-81B9-277BD23ED8EE}" type="parTrans" cxnId="{43192B03-D48C-4158-B36A-709CE38AC22C}">
      <dgm:prSet/>
      <dgm:spPr/>
      <dgm:t>
        <a:bodyPr/>
        <a:lstStyle/>
        <a:p>
          <a:endParaRPr lang="sl-SI"/>
        </a:p>
      </dgm:t>
    </dgm:pt>
    <dgm:pt modelId="{4F2608C9-0BD8-4743-B8A4-B279A2AB98B7}" type="sibTrans" cxnId="{43192B03-D48C-4158-B36A-709CE38AC22C}">
      <dgm:prSet/>
      <dgm:spPr/>
      <dgm:t>
        <a:bodyPr/>
        <a:lstStyle/>
        <a:p>
          <a:endParaRPr lang="sl-SI"/>
        </a:p>
      </dgm:t>
    </dgm:pt>
    <dgm:pt modelId="{F1279FFF-F6DB-418A-8BFE-BF3295032F06}" type="pres">
      <dgm:prSet presAssocID="{F46A7B77-81CC-41AA-89C4-CEFE28DA063D}" presName="linear" presStyleCnt="0">
        <dgm:presLayoutVars>
          <dgm:animLvl val="lvl"/>
          <dgm:resizeHandles val="exact"/>
        </dgm:presLayoutVars>
      </dgm:prSet>
      <dgm:spPr/>
    </dgm:pt>
    <dgm:pt modelId="{37D6B054-9F37-46D6-94C0-4C65FFDD7C65}" type="pres">
      <dgm:prSet presAssocID="{7675954A-4110-442F-8468-430161A0E45F}" presName="parentText" presStyleLbl="node1" presStyleIdx="0" presStyleCnt="2">
        <dgm:presLayoutVars>
          <dgm:chMax val="0"/>
          <dgm:bulletEnabled val="1"/>
        </dgm:presLayoutVars>
      </dgm:prSet>
      <dgm:spPr/>
    </dgm:pt>
    <dgm:pt modelId="{CA50A3D3-121D-4DA6-8168-1243A016A213}" type="pres">
      <dgm:prSet presAssocID="{7675954A-4110-442F-8468-430161A0E45F}" presName="childText" presStyleLbl="revTx" presStyleIdx="0" presStyleCnt="2">
        <dgm:presLayoutVars>
          <dgm:bulletEnabled val="1"/>
        </dgm:presLayoutVars>
      </dgm:prSet>
      <dgm:spPr/>
    </dgm:pt>
    <dgm:pt modelId="{7AC474C2-954C-42B7-9965-A54507D9286A}" type="pres">
      <dgm:prSet presAssocID="{3BDEE502-3809-4443-839F-7A5761978667}" presName="parentText" presStyleLbl="node1" presStyleIdx="1" presStyleCnt="2">
        <dgm:presLayoutVars>
          <dgm:chMax val="0"/>
          <dgm:bulletEnabled val="1"/>
        </dgm:presLayoutVars>
      </dgm:prSet>
      <dgm:spPr/>
    </dgm:pt>
    <dgm:pt modelId="{5884A0D1-A020-4C8B-AD7A-F147130E6CCB}" type="pres">
      <dgm:prSet presAssocID="{3BDEE502-3809-4443-839F-7A5761978667}" presName="childText" presStyleLbl="revTx" presStyleIdx="1" presStyleCnt="2">
        <dgm:presLayoutVars>
          <dgm:bulletEnabled val="1"/>
        </dgm:presLayoutVars>
      </dgm:prSet>
      <dgm:spPr/>
    </dgm:pt>
  </dgm:ptLst>
  <dgm:cxnLst>
    <dgm:cxn modelId="{43192B03-D48C-4158-B36A-709CE38AC22C}" srcId="{3BDEE502-3809-4443-839F-7A5761978667}" destId="{82BC92F8-1DB9-4E2E-83CB-B2B2CCFD8353}" srcOrd="0" destOrd="0" parTransId="{B63EAC21-DB17-4FE7-81B9-277BD23ED8EE}" sibTransId="{4F2608C9-0BD8-4743-B8A4-B279A2AB98B7}"/>
    <dgm:cxn modelId="{8148D730-64ED-4545-B452-BF19C122680C}" srcId="{7675954A-4110-442F-8468-430161A0E45F}" destId="{5333AD71-4C12-4D67-8000-635B24E0BC7B}" srcOrd="0" destOrd="0" parTransId="{132C6F50-6145-4F6B-9944-E3890AC72407}" sibTransId="{F2A225B1-7C40-4991-9F87-C012F508E155}"/>
    <dgm:cxn modelId="{33809D3F-C6E1-4DF3-A47A-DFF01EF70654}" type="presOf" srcId="{82BC92F8-1DB9-4E2E-83CB-B2B2CCFD8353}" destId="{5884A0D1-A020-4C8B-AD7A-F147130E6CCB}" srcOrd="0" destOrd="0" presId="urn:microsoft.com/office/officeart/2005/8/layout/vList2"/>
    <dgm:cxn modelId="{B0DAEE44-C024-4028-B314-D7E2F70F238B}" srcId="{F46A7B77-81CC-41AA-89C4-CEFE28DA063D}" destId="{3BDEE502-3809-4443-839F-7A5761978667}" srcOrd="1" destOrd="0" parTransId="{D31A18EA-E919-43E2-A771-6C78829826B3}" sibTransId="{3BD54FE0-0769-4FBA-B215-E228C32E58B1}"/>
    <dgm:cxn modelId="{79F40555-6320-40CA-AEB0-455DA8AFD648}" type="presOf" srcId="{5333AD71-4C12-4D67-8000-635B24E0BC7B}" destId="{CA50A3D3-121D-4DA6-8168-1243A016A213}" srcOrd="0" destOrd="0" presId="urn:microsoft.com/office/officeart/2005/8/layout/vList2"/>
    <dgm:cxn modelId="{9B2CBE7B-9CD0-4184-B750-F696C145F5E8}" type="presOf" srcId="{7675954A-4110-442F-8468-430161A0E45F}" destId="{37D6B054-9F37-46D6-94C0-4C65FFDD7C65}" srcOrd="0" destOrd="0" presId="urn:microsoft.com/office/officeart/2005/8/layout/vList2"/>
    <dgm:cxn modelId="{C4111D87-B383-4DFA-B42D-097ED64DDD82}" type="presOf" srcId="{F46A7B77-81CC-41AA-89C4-CEFE28DA063D}" destId="{F1279FFF-F6DB-418A-8BFE-BF3295032F06}" srcOrd="0" destOrd="0" presId="urn:microsoft.com/office/officeart/2005/8/layout/vList2"/>
    <dgm:cxn modelId="{B8442F8C-4898-44F1-BB8C-28E0C34A5918}" srcId="{F46A7B77-81CC-41AA-89C4-CEFE28DA063D}" destId="{7675954A-4110-442F-8468-430161A0E45F}" srcOrd="0" destOrd="0" parTransId="{FE27E349-A115-464C-9E04-81E2BBA43BA0}" sibTransId="{30DB7FC5-DC40-4729-BD66-4D3E3A76C379}"/>
    <dgm:cxn modelId="{A438F4F6-1B5D-41AC-BE15-664126328408}" type="presOf" srcId="{3BDEE502-3809-4443-839F-7A5761978667}" destId="{7AC474C2-954C-42B7-9965-A54507D9286A}" srcOrd="0" destOrd="0" presId="urn:microsoft.com/office/officeart/2005/8/layout/vList2"/>
    <dgm:cxn modelId="{203BD211-E635-4DD7-A502-3C13E28EC3BE}" type="presParOf" srcId="{F1279FFF-F6DB-418A-8BFE-BF3295032F06}" destId="{37D6B054-9F37-46D6-94C0-4C65FFDD7C65}" srcOrd="0" destOrd="0" presId="urn:microsoft.com/office/officeart/2005/8/layout/vList2"/>
    <dgm:cxn modelId="{3E1EA43D-C9BC-4CCA-BEE9-684511CE6F8B}" type="presParOf" srcId="{F1279FFF-F6DB-418A-8BFE-BF3295032F06}" destId="{CA50A3D3-121D-4DA6-8168-1243A016A213}" srcOrd="1" destOrd="0" presId="urn:microsoft.com/office/officeart/2005/8/layout/vList2"/>
    <dgm:cxn modelId="{C74EFBBA-2C98-4D33-86F1-511C6F7F6EFB}" type="presParOf" srcId="{F1279FFF-F6DB-418A-8BFE-BF3295032F06}" destId="{7AC474C2-954C-42B7-9965-A54507D9286A}" srcOrd="2" destOrd="0" presId="urn:microsoft.com/office/officeart/2005/8/layout/vList2"/>
    <dgm:cxn modelId="{BA4A110C-1FB3-40A0-B0B9-FBCA3B386E88}" type="presParOf" srcId="{F1279FFF-F6DB-418A-8BFE-BF3295032F06}" destId="{5884A0D1-A020-4C8B-AD7A-F147130E6CCB}"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049507-3095-41F8-8AE1-47D9B2A1946F}">
      <dsp:nvSpPr>
        <dsp:cNvPr id="0" name=""/>
        <dsp:cNvSpPr/>
      </dsp:nvSpPr>
      <dsp:spPr>
        <a:xfrm>
          <a:off x="72455" y="-446281"/>
          <a:ext cx="3677056" cy="7524294"/>
        </a:xfrm>
        <a:prstGeom prst="roundRect">
          <a:avLst>
            <a:gd name="adj" fmla="val 5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44018" rIns="186690" bIns="0" numCol="1" spcCol="1270" anchor="t" anchorCtr="0">
          <a:noAutofit/>
        </a:bodyPr>
        <a:lstStyle/>
        <a:p>
          <a:pPr marL="0" lvl="0" indent="0" algn="r" defTabSz="1866900">
            <a:lnSpc>
              <a:spcPct val="90000"/>
            </a:lnSpc>
            <a:spcBef>
              <a:spcPct val="0"/>
            </a:spcBef>
            <a:spcAft>
              <a:spcPct val="35000"/>
            </a:spcAft>
            <a:buNone/>
          </a:pPr>
          <a:endParaRPr lang="sl-SI" sz="4200" kern="1200" dirty="0"/>
        </a:p>
      </dsp:txBody>
      <dsp:txXfrm rot="16200000">
        <a:off x="-2644799" y="2270973"/>
        <a:ext cx="6169921" cy="735411"/>
      </dsp:txXfrm>
    </dsp:sp>
    <dsp:sp modelId="{8B30FA7F-490A-48C4-99F9-F170D2FC7DF8}">
      <dsp:nvSpPr>
        <dsp:cNvPr id="0" name=""/>
        <dsp:cNvSpPr/>
      </dsp:nvSpPr>
      <dsp:spPr>
        <a:xfrm>
          <a:off x="781191" y="-446281"/>
          <a:ext cx="2739407" cy="7524294"/>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2296" rIns="0" bIns="0" numCol="1" spcCol="1270" anchor="t" anchorCtr="0">
          <a:noAutofit/>
        </a:bodyPr>
        <a:lstStyle/>
        <a:p>
          <a:pPr marL="0" lvl="0" indent="0" algn="l" defTabSz="1066800">
            <a:lnSpc>
              <a:spcPct val="90000"/>
            </a:lnSpc>
            <a:spcBef>
              <a:spcPct val="0"/>
            </a:spcBef>
            <a:spcAft>
              <a:spcPct val="35000"/>
            </a:spcAft>
            <a:buNone/>
          </a:pPr>
          <a:endParaRPr lang="sl-SI" sz="2400" b="1" kern="1200" dirty="0">
            <a:solidFill>
              <a:schemeClr val="tx1">
                <a:lumMod val="95000"/>
                <a:lumOff val="5000"/>
              </a:schemeClr>
            </a:solidFill>
          </a:endParaRPr>
        </a:p>
        <a:p>
          <a:pPr marL="0" lvl="0" indent="0" algn="l" defTabSz="1066800">
            <a:lnSpc>
              <a:spcPct val="90000"/>
            </a:lnSpc>
            <a:spcBef>
              <a:spcPct val="0"/>
            </a:spcBef>
            <a:spcAft>
              <a:spcPct val="35000"/>
            </a:spcAft>
            <a:buNone/>
          </a:pPr>
          <a:r>
            <a:rPr lang="sl-SI" sz="2400" b="1" kern="1200" dirty="0">
              <a:solidFill>
                <a:schemeClr val="tx1">
                  <a:lumMod val="95000"/>
                  <a:lumOff val="5000"/>
                </a:schemeClr>
              </a:solidFill>
            </a:rPr>
            <a:t>OBLIGACIJSKI </a:t>
          </a:r>
        </a:p>
        <a:p>
          <a:pPr marL="0" lvl="0" indent="0" algn="l" defTabSz="1066800">
            <a:lnSpc>
              <a:spcPct val="90000"/>
            </a:lnSpc>
            <a:spcBef>
              <a:spcPct val="0"/>
            </a:spcBef>
            <a:spcAft>
              <a:spcPct val="35000"/>
            </a:spcAft>
            <a:buNone/>
          </a:pPr>
          <a:r>
            <a:rPr lang="sl-SI" sz="2400" b="1" kern="1200" dirty="0">
              <a:solidFill>
                <a:schemeClr val="tx1">
                  <a:lumMod val="95000"/>
                  <a:lumOff val="5000"/>
                </a:schemeClr>
              </a:solidFill>
            </a:rPr>
            <a:t>ZAKON</a:t>
          </a:r>
          <a:r>
            <a:rPr lang="sl-SI" sz="2400" kern="1200" dirty="0">
              <a:solidFill>
                <a:schemeClr val="tx1">
                  <a:lumMod val="95000"/>
                  <a:lumOff val="5000"/>
                </a:schemeClr>
              </a:solidFill>
            </a:rPr>
            <a:t> – ureja civilnopravna in gospodarska razmerja. </a:t>
          </a:r>
          <a:r>
            <a:rPr lang="sl-SI" sz="2400" b="1" kern="1200" dirty="0">
              <a:solidFill>
                <a:srgbClr val="7030A0"/>
              </a:solidFill>
            </a:rPr>
            <a:t>Splošni del </a:t>
          </a:r>
          <a:r>
            <a:rPr lang="sl-SI" sz="2400" kern="1200" dirty="0">
              <a:solidFill>
                <a:schemeClr val="tx1">
                  <a:lumMod val="95000"/>
                  <a:lumOff val="5000"/>
                </a:schemeClr>
              </a:solidFill>
            </a:rPr>
            <a:t>zakona se nanaša na to, kako nastane obligacija, učinke, prenehanje, odgovornost strank), </a:t>
          </a:r>
          <a:r>
            <a:rPr lang="sl-SI" sz="2400" b="1" kern="1200" dirty="0">
              <a:solidFill>
                <a:srgbClr val="7030A0"/>
              </a:solidFill>
            </a:rPr>
            <a:t>posebni del</a:t>
          </a:r>
          <a:r>
            <a:rPr lang="sl-SI" sz="2400" kern="1200" dirty="0">
              <a:solidFill>
                <a:schemeClr val="tx1">
                  <a:lumMod val="95000"/>
                  <a:lumOff val="5000"/>
                </a:schemeClr>
              </a:solidFill>
            </a:rPr>
            <a:t>, pa ureja posamezne vrste obligacijskih pogodb.</a:t>
          </a:r>
        </a:p>
      </dsp:txBody>
      <dsp:txXfrm>
        <a:off x="781191" y="-446281"/>
        <a:ext cx="2739407" cy="7524294"/>
      </dsp:txXfrm>
    </dsp:sp>
    <dsp:sp modelId="{D36EBA6C-2D3D-4B99-B9D6-EBD044ABCC74}">
      <dsp:nvSpPr>
        <dsp:cNvPr id="0" name=""/>
        <dsp:cNvSpPr/>
      </dsp:nvSpPr>
      <dsp:spPr>
        <a:xfrm>
          <a:off x="3795575" y="-446281"/>
          <a:ext cx="2471578" cy="6920235"/>
        </a:xfrm>
        <a:prstGeom prst="roundRect">
          <a:avLst>
            <a:gd name="adj" fmla="val 5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96012" rIns="124460" bIns="0" numCol="1" spcCol="1270" anchor="t" anchorCtr="0">
          <a:noAutofit/>
        </a:bodyPr>
        <a:lstStyle/>
        <a:p>
          <a:pPr marL="0" lvl="0" indent="0" algn="r" defTabSz="1244600">
            <a:lnSpc>
              <a:spcPct val="90000"/>
            </a:lnSpc>
            <a:spcBef>
              <a:spcPct val="0"/>
            </a:spcBef>
            <a:spcAft>
              <a:spcPct val="35000"/>
            </a:spcAft>
            <a:buNone/>
          </a:pPr>
          <a:endParaRPr lang="sl-SI" sz="2800" kern="1200" dirty="0"/>
        </a:p>
      </dsp:txBody>
      <dsp:txXfrm rot="16200000">
        <a:off x="1205436" y="2143856"/>
        <a:ext cx="5674593" cy="494315"/>
      </dsp:txXfrm>
    </dsp:sp>
    <dsp:sp modelId="{8C7A7809-7A2D-4A28-93B1-C4E5ABE3F317}">
      <dsp:nvSpPr>
        <dsp:cNvPr id="0" name=""/>
        <dsp:cNvSpPr/>
      </dsp:nvSpPr>
      <dsp:spPr>
        <a:xfrm rot="5400000">
          <a:off x="3520431" y="2708580"/>
          <a:ext cx="583379" cy="496367"/>
        </a:xfrm>
        <a:prstGeom prst="flowChartExtract">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A3E0D0B-8744-421A-B014-93F903E20376}">
      <dsp:nvSpPr>
        <dsp:cNvPr id="0" name=""/>
        <dsp:cNvSpPr/>
      </dsp:nvSpPr>
      <dsp:spPr>
        <a:xfrm>
          <a:off x="4350612" y="-446281"/>
          <a:ext cx="1841326" cy="6920235"/>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09728" rIns="0" bIns="0" numCol="1" spcCol="1270" anchor="t" anchorCtr="0">
          <a:noAutofit/>
        </a:bodyPr>
        <a:lstStyle/>
        <a:p>
          <a:pPr marL="0" lvl="0" indent="0" algn="l" defTabSz="1422400">
            <a:lnSpc>
              <a:spcPct val="90000"/>
            </a:lnSpc>
            <a:spcBef>
              <a:spcPct val="0"/>
            </a:spcBef>
            <a:spcAft>
              <a:spcPct val="35000"/>
            </a:spcAft>
            <a:buNone/>
          </a:pPr>
          <a:endParaRPr lang="sl-SI" sz="3200" kern="1200" dirty="0">
            <a:solidFill>
              <a:schemeClr val="tx2">
                <a:lumMod val="50000"/>
              </a:schemeClr>
            </a:solidFill>
          </a:endParaRPr>
        </a:p>
        <a:p>
          <a:pPr marL="0" lvl="0" indent="0" algn="l" defTabSz="1422400">
            <a:lnSpc>
              <a:spcPct val="90000"/>
            </a:lnSpc>
            <a:spcBef>
              <a:spcPct val="0"/>
            </a:spcBef>
            <a:spcAft>
              <a:spcPct val="35000"/>
            </a:spcAft>
            <a:buNone/>
          </a:pPr>
          <a:r>
            <a:rPr lang="sl-SI" sz="3200" kern="1200" dirty="0">
              <a:solidFill>
                <a:schemeClr val="tx2">
                  <a:lumMod val="50000"/>
                </a:schemeClr>
              </a:solidFill>
            </a:rPr>
            <a:t>DRUGI ZAKONI (</a:t>
          </a:r>
          <a:r>
            <a:rPr lang="sl-SI" sz="2000" kern="1200" dirty="0">
              <a:solidFill>
                <a:schemeClr val="tx2">
                  <a:lumMod val="50000"/>
                </a:schemeClr>
              </a:solidFill>
            </a:rPr>
            <a:t>ZAKON O VARSTVU POTROŠNIKOV, ZAKON O POTROŠNIŠKIH KREDITIH, ZAKON O TRGU VREDNOSTNIH PAPIRJEV </a:t>
          </a:r>
          <a:r>
            <a:rPr lang="sl-SI" sz="3200" kern="1200" dirty="0">
              <a:solidFill>
                <a:schemeClr val="tx2">
                  <a:lumMod val="50000"/>
                </a:schemeClr>
              </a:solidFill>
            </a:rPr>
            <a:t>…)</a:t>
          </a:r>
        </a:p>
      </dsp:txBody>
      <dsp:txXfrm>
        <a:off x="4350612" y="-446281"/>
        <a:ext cx="1841326" cy="6920235"/>
      </dsp:txXfrm>
    </dsp:sp>
    <dsp:sp modelId="{8E825E70-208B-46E1-9201-1F57F6A41B84}">
      <dsp:nvSpPr>
        <dsp:cNvPr id="0" name=""/>
        <dsp:cNvSpPr/>
      </dsp:nvSpPr>
      <dsp:spPr>
        <a:xfrm>
          <a:off x="6262786" y="-446281"/>
          <a:ext cx="2496463" cy="7144553"/>
        </a:xfrm>
        <a:prstGeom prst="roundRect">
          <a:avLst>
            <a:gd name="adj" fmla="val 5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96012" rIns="124460" bIns="0" numCol="1" spcCol="1270" anchor="t" anchorCtr="0">
          <a:noAutofit/>
        </a:bodyPr>
        <a:lstStyle/>
        <a:p>
          <a:pPr marL="0" lvl="0" indent="0" algn="r" defTabSz="1244600">
            <a:lnSpc>
              <a:spcPct val="90000"/>
            </a:lnSpc>
            <a:spcBef>
              <a:spcPct val="0"/>
            </a:spcBef>
            <a:spcAft>
              <a:spcPct val="35000"/>
            </a:spcAft>
            <a:buNone/>
          </a:pPr>
          <a:endParaRPr lang="sl-SI" sz="2800" kern="1200"/>
        </a:p>
      </dsp:txBody>
      <dsp:txXfrm rot="16200000">
        <a:off x="3583165" y="2233338"/>
        <a:ext cx="5858534" cy="499292"/>
      </dsp:txXfrm>
    </dsp:sp>
    <dsp:sp modelId="{E49A2F6D-CE81-4B6B-B781-1F65F4C694D0}">
      <dsp:nvSpPr>
        <dsp:cNvPr id="0" name=""/>
        <dsp:cNvSpPr/>
      </dsp:nvSpPr>
      <dsp:spPr>
        <a:xfrm rot="5400000">
          <a:off x="6107829" y="2708580"/>
          <a:ext cx="583379" cy="496367"/>
        </a:xfrm>
        <a:prstGeom prst="flowChartExtract">
          <a:avLst/>
        </a:prstGeom>
        <a:solidFill>
          <a:schemeClr val="lt1">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B6FB5C9-D4F6-4814-B638-05B2CAE389BE}">
      <dsp:nvSpPr>
        <dsp:cNvPr id="0" name=""/>
        <dsp:cNvSpPr/>
      </dsp:nvSpPr>
      <dsp:spPr>
        <a:xfrm>
          <a:off x="6820996" y="-446281"/>
          <a:ext cx="1859865" cy="7144553"/>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8580" rIns="0" bIns="0" numCol="1" spcCol="1270" anchor="t" anchorCtr="0">
          <a:noAutofit/>
        </a:bodyPr>
        <a:lstStyle/>
        <a:p>
          <a:pPr marL="0" lvl="0" indent="0" algn="l" defTabSz="889000">
            <a:lnSpc>
              <a:spcPct val="90000"/>
            </a:lnSpc>
            <a:spcBef>
              <a:spcPct val="0"/>
            </a:spcBef>
            <a:spcAft>
              <a:spcPct val="35000"/>
            </a:spcAft>
            <a:buNone/>
          </a:pPr>
          <a:endParaRPr lang="sl-SI" sz="2000" kern="1200" dirty="0">
            <a:solidFill>
              <a:srgbClr val="FFFF00"/>
            </a:solidFill>
          </a:endParaRPr>
        </a:p>
        <a:p>
          <a:pPr marL="0" lvl="0" indent="0" algn="l" defTabSz="889000">
            <a:lnSpc>
              <a:spcPct val="90000"/>
            </a:lnSpc>
            <a:spcBef>
              <a:spcPct val="0"/>
            </a:spcBef>
            <a:spcAft>
              <a:spcPct val="35000"/>
            </a:spcAft>
            <a:buNone/>
          </a:pPr>
          <a:r>
            <a:rPr lang="sl-SI" sz="2000" b="1" kern="1200" dirty="0">
              <a:solidFill>
                <a:schemeClr val="accent6">
                  <a:lumMod val="75000"/>
                </a:schemeClr>
              </a:solidFill>
            </a:rPr>
            <a:t>AVTONOMNI</a:t>
          </a:r>
        </a:p>
        <a:p>
          <a:pPr marL="0" lvl="0" indent="0" algn="l" defTabSz="889000">
            <a:lnSpc>
              <a:spcPct val="90000"/>
            </a:lnSpc>
            <a:spcBef>
              <a:spcPct val="0"/>
            </a:spcBef>
            <a:spcAft>
              <a:spcPct val="35000"/>
            </a:spcAft>
            <a:buNone/>
          </a:pPr>
          <a:r>
            <a:rPr lang="sl-SI" sz="2000" b="1" kern="1200" dirty="0">
              <a:solidFill>
                <a:schemeClr val="accent6">
                  <a:lumMod val="75000"/>
                </a:schemeClr>
              </a:solidFill>
            </a:rPr>
            <a:t> PRAVNI VIRI</a:t>
          </a:r>
          <a:r>
            <a:rPr lang="sl-SI" sz="2000" kern="1200" dirty="0">
              <a:solidFill>
                <a:srgbClr val="FFFF00"/>
              </a:solidFill>
            </a:rPr>
            <a:t> – </a:t>
          </a:r>
          <a:r>
            <a:rPr lang="sl-SI" sz="2000" b="1" kern="1200" dirty="0">
              <a:solidFill>
                <a:srgbClr val="FFFF00"/>
              </a:solidFill>
            </a:rPr>
            <a:t>TE NI PREDPISAL ZAKONODAJALEC, AMPAK SO JIH SPREJELI PRAVNI SUBJEKTI SAMI)(</a:t>
          </a:r>
          <a:r>
            <a:rPr lang="sl-SI" sz="2000" kern="1200" dirty="0">
              <a:solidFill>
                <a:srgbClr val="FFC000"/>
              </a:solidFill>
            </a:rPr>
            <a:t>POSLOVNE NAVADE, UZANCE, SPLOŠNI POGOJI POSLOVANJA</a:t>
          </a:r>
          <a:r>
            <a:rPr lang="sl-SI" sz="2000" kern="1200" dirty="0">
              <a:solidFill>
                <a:srgbClr val="FFFF00"/>
              </a:solidFill>
            </a:rPr>
            <a:t>)</a:t>
          </a:r>
        </a:p>
      </dsp:txBody>
      <dsp:txXfrm>
        <a:off x="6820996" y="-446281"/>
        <a:ext cx="1859865" cy="714455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D6B054-9F37-46D6-94C0-4C65FFDD7C65}">
      <dsp:nvSpPr>
        <dsp:cNvPr id="0" name=""/>
        <dsp:cNvSpPr/>
      </dsp:nvSpPr>
      <dsp:spPr>
        <a:xfrm>
          <a:off x="0" y="34060"/>
          <a:ext cx="7704856" cy="1151279"/>
        </a:xfrm>
        <a:prstGeom prst="round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sl-SI" sz="4800" kern="1200" dirty="0"/>
            <a:t>IZRECNO</a:t>
          </a:r>
        </a:p>
      </dsp:txBody>
      <dsp:txXfrm>
        <a:off x="56201" y="90261"/>
        <a:ext cx="7592454" cy="1038877"/>
      </dsp:txXfrm>
    </dsp:sp>
    <dsp:sp modelId="{CA50A3D3-121D-4DA6-8168-1243A016A213}">
      <dsp:nvSpPr>
        <dsp:cNvPr id="0" name=""/>
        <dsp:cNvSpPr/>
      </dsp:nvSpPr>
      <dsp:spPr>
        <a:xfrm>
          <a:off x="0" y="1185340"/>
          <a:ext cx="7704856" cy="794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4629" tIns="60960" rIns="341376" bIns="60960" numCol="1" spcCol="1270" anchor="t" anchorCtr="0">
          <a:noAutofit/>
        </a:bodyPr>
        <a:lstStyle/>
        <a:p>
          <a:pPr marL="285750" lvl="1" indent="-285750" algn="l" defTabSz="1644650">
            <a:lnSpc>
              <a:spcPct val="90000"/>
            </a:lnSpc>
            <a:spcBef>
              <a:spcPct val="0"/>
            </a:spcBef>
            <a:spcAft>
              <a:spcPct val="20000"/>
            </a:spcAft>
            <a:buChar char="•"/>
          </a:pPr>
          <a:r>
            <a:rPr lang="sl-SI" sz="3700" kern="1200" dirty="0"/>
            <a:t>USTNO, PISNO, SKLEPNO DEJANJE </a:t>
          </a:r>
        </a:p>
      </dsp:txBody>
      <dsp:txXfrm>
        <a:off x="0" y="1185340"/>
        <a:ext cx="7704856" cy="794880"/>
      </dsp:txXfrm>
    </dsp:sp>
    <dsp:sp modelId="{7AC474C2-954C-42B7-9965-A54507D9286A}">
      <dsp:nvSpPr>
        <dsp:cNvPr id="0" name=""/>
        <dsp:cNvSpPr/>
      </dsp:nvSpPr>
      <dsp:spPr>
        <a:xfrm>
          <a:off x="0" y="1980220"/>
          <a:ext cx="7704856" cy="1151279"/>
        </a:xfrm>
        <a:prstGeom prst="roundRect">
          <a:avLst/>
        </a:prstGeom>
        <a:gradFill rotWithShape="0">
          <a:gsLst>
            <a:gs pos="0">
              <a:schemeClr val="accent5">
                <a:hueOff val="-9933876"/>
                <a:satOff val="39811"/>
                <a:lumOff val="8628"/>
                <a:alphaOff val="0"/>
                <a:tint val="50000"/>
                <a:satMod val="300000"/>
              </a:schemeClr>
            </a:gs>
            <a:gs pos="35000">
              <a:schemeClr val="accent5">
                <a:hueOff val="-9933876"/>
                <a:satOff val="39811"/>
                <a:lumOff val="8628"/>
                <a:alphaOff val="0"/>
                <a:tint val="37000"/>
                <a:satMod val="300000"/>
              </a:schemeClr>
            </a:gs>
            <a:gs pos="100000">
              <a:schemeClr val="accent5">
                <a:hueOff val="-9933876"/>
                <a:satOff val="39811"/>
                <a:lumOff val="862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sl-SI" sz="4800" kern="1200" dirty="0"/>
            <a:t>MOLČE</a:t>
          </a:r>
        </a:p>
      </dsp:txBody>
      <dsp:txXfrm>
        <a:off x="56201" y="2036421"/>
        <a:ext cx="7592454" cy="1038877"/>
      </dsp:txXfrm>
    </dsp:sp>
    <dsp:sp modelId="{5884A0D1-A020-4C8B-AD7A-F147130E6CCB}">
      <dsp:nvSpPr>
        <dsp:cNvPr id="0" name=""/>
        <dsp:cNvSpPr/>
      </dsp:nvSpPr>
      <dsp:spPr>
        <a:xfrm>
          <a:off x="0" y="3131499"/>
          <a:ext cx="7704856" cy="794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4629" tIns="60960" rIns="341376" bIns="60960" numCol="1" spcCol="1270" anchor="t" anchorCtr="0">
          <a:noAutofit/>
        </a:bodyPr>
        <a:lstStyle/>
        <a:p>
          <a:pPr marL="285750" lvl="1" indent="-285750" algn="l" defTabSz="1644650">
            <a:lnSpc>
              <a:spcPct val="90000"/>
            </a:lnSpc>
            <a:spcBef>
              <a:spcPct val="0"/>
            </a:spcBef>
            <a:spcAft>
              <a:spcPct val="20000"/>
            </a:spcAft>
            <a:buChar char="•"/>
          </a:pPr>
          <a:r>
            <a:rPr lang="sl-SI" sz="3700" kern="1200" dirty="0"/>
            <a:t>V POSEBNIH OKOLIŠČINAH</a:t>
          </a:r>
        </a:p>
      </dsp:txBody>
      <dsp:txXfrm>
        <a:off x="0" y="3131499"/>
        <a:ext cx="7704856" cy="79488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37518C-5D2B-447A-8BC0-B5060829076D}" type="datetimeFigureOut">
              <a:rPr lang="sl-SI" smtClean="0"/>
              <a:t>6. 04. 2022</a:t>
            </a:fld>
            <a:endParaRPr lang="sl-SI"/>
          </a:p>
        </p:txBody>
      </p:sp>
      <p:sp>
        <p:nvSpPr>
          <p:cNvPr id="4" name="Označba mesta stranske slik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F6F4A4-2FA3-4BC3-B796-371F3D951C0F}" type="slidenum">
              <a:rPr lang="sl-SI" smtClean="0"/>
              <a:t>‹#›</a:t>
            </a:fld>
            <a:endParaRPr lang="sl-SI"/>
          </a:p>
        </p:txBody>
      </p:sp>
    </p:spTree>
    <p:extLst>
      <p:ext uri="{BB962C8B-B14F-4D97-AF65-F5344CB8AC3E}">
        <p14:creationId xmlns:p14="http://schemas.microsoft.com/office/powerpoint/2010/main" val="3476626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DBC6C98A-7D81-4ED3-949C-13C898159DBD}" type="slidenum">
              <a:rPr lang="sl-SI" smtClean="0"/>
              <a:t>11</a:t>
            </a:fld>
            <a:endParaRPr lang="sl-SI"/>
          </a:p>
        </p:txBody>
      </p:sp>
    </p:spTree>
    <p:extLst>
      <p:ext uri="{BB962C8B-B14F-4D97-AF65-F5344CB8AC3E}">
        <p14:creationId xmlns:p14="http://schemas.microsoft.com/office/powerpoint/2010/main" val="21440905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a:t>Uredite slog naslova matrice</a:t>
            </a:r>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a:t>Uredite slog podnaslova matrice</a:t>
            </a:r>
          </a:p>
        </p:txBody>
      </p:sp>
      <p:sp>
        <p:nvSpPr>
          <p:cNvPr id="4" name="Ograda datuma 3"/>
          <p:cNvSpPr>
            <a:spLocks noGrp="1"/>
          </p:cNvSpPr>
          <p:nvPr>
            <p:ph type="dt" sz="half" idx="10"/>
          </p:nvPr>
        </p:nvSpPr>
        <p:spPr/>
        <p:txBody>
          <a:bodyPr/>
          <a:lstStyle/>
          <a:p>
            <a:fld id="{C63BC59A-E75B-435D-AD40-023AF600E8BD}" type="datetimeFigureOut">
              <a:rPr lang="sl-SI" smtClean="0"/>
              <a:t>6. 04. 2022</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8B9C04B4-B0D1-415C-9038-6753591FB6B5}" type="slidenum">
              <a:rPr lang="sl-SI" smtClean="0"/>
              <a:t>‹#›</a:t>
            </a:fld>
            <a:endParaRPr lang="sl-SI"/>
          </a:p>
        </p:txBody>
      </p:sp>
    </p:spTree>
    <p:extLst>
      <p:ext uri="{BB962C8B-B14F-4D97-AF65-F5344CB8AC3E}">
        <p14:creationId xmlns:p14="http://schemas.microsoft.com/office/powerpoint/2010/main" val="2527958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grada navpičnega besedila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10"/>
          </p:nvPr>
        </p:nvSpPr>
        <p:spPr/>
        <p:txBody>
          <a:bodyPr/>
          <a:lstStyle/>
          <a:p>
            <a:fld id="{C63BC59A-E75B-435D-AD40-023AF600E8BD}" type="datetimeFigureOut">
              <a:rPr lang="sl-SI" smtClean="0"/>
              <a:t>6. 04. 2022</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8B9C04B4-B0D1-415C-9038-6753591FB6B5}" type="slidenum">
              <a:rPr lang="sl-SI" smtClean="0"/>
              <a:t>‹#›</a:t>
            </a:fld>
            <a:endParaRPr lang="sl-SI"/>
          </a:p>
        </p:txBody>
      </p:sp>
    </p:spTree>
    <p:extLst>
      <p:ext uri="{BB962C8B-B14F-4D97-AF65-F5344CB8AC3E}">
        <p14:creationId xmlns:p14="http://schemas.microsoft.com/office/powerpoint/2010/main" val="67487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a:t>Uredite slog naslova matrice</a:t>
            </a:r>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10"/>
          </p:nvPr>
        </p:nvSpPr>
        <p:spPr/>
        <p:txBody>
          <a:bodyPr/>
          <a:lstStyle/>
          <a:p>
            <a:fld id="{C63BC59A-E75B-435D-AD40-023AF600E8BD}" type="datetimeFigureOut">
              <a:rPr lang="sl-SI" smtClean="0"/>
              <a:t>6. 04. 2022</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8B9C04B4-B0D1-415C-9038-6753591FB6B5}" type="slidenum">
              <a:rPr lang="sl-SI" smtClean="0"/>
              <a:t>‹#›</a:t>
            </a:fld>
            <a:endParaRPr lang="sl-SI"/>
          </a:p>
        </p:txBody>
      </p:sp>
    </p:spTree>
    <p:extLst>
      <p:ext uri="{BB962C8B-B14F-4D97-AF65-F5344CB8AC3E}">
        <p14:creationId xmlns:p14="http://schemas.microsoft.com/office/powerpoint/2010/main" val="3032484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grada vsebine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10"/>
          </p:nvPr>
        </p:nvSpPr>
        <p:spPr/>
        <p:txBody>
          <a:bodyPr/>
          <a:lstStyle/>
          <a:p>
            <a:fld id="{C63BC59A-E75B-435D-AD40-023AF600E8BD}" type="datetimeFigureOut">
              <a:rPr lang="sl-SI" smtClean="0"/>
              <a:t>6. 04. 2022</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8B9C04B4-B0D1-415C-9038-6753591FB6B5}" type="slidenum">
              <a:rPr lang="sl-SI" smtClean="0"/>
              <a:t>‹#›</a:t>
            </a:fld>
            <a:endParaRPr lang="sl-SI"/>
          </a:p>
        </p:txBody>
      </p:sp>
    </p:spTree>
    <p:extLst>
      <p:ext uri="{BB962C8B-B14F-4D97-AF65-F5344CB8AC3E}">
        <p14:creationId xmlns:p14="http://schemas.microsoft.com/office/powerpoint/2010/main" val="3250629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a:t>Uredite slog naslova matrice</a:t>
            </a:r>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Ograda datuma 3"/>
          <p:cNvSpPr>
            <a:spLocks noGrp="1"/>
          </p:cNvSpPr>
          <p:nvPr>
            <p:ph type="dt" sz="half" idx="10"/>
          </p:nvPr>
        </p:nvSpPr>
        <p:spPr/>
        <p:txBody>
          <a:bodyPr/>
          <a:lstStyle/>
          <a:p>
            <a:fld id="{C63BC59A-E75B-435D-AD40-023AF600E8BD}" type="datetimeFigureOut">
              <a:rPr lang="sl-SI" smtClean="0"/>
              <a:t>6. 04. 2022</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8B9C04B4-B0D1-415C-9038-6753591FB6B5}" type="slidenum">
              <a:rPr lang="sl-SI" smtClean="0"/>
              <a:t>‹#›</a:t>
            </a:fld>
            <a:endParaRPr lang="sl-SI"/>
          </a:p>
        </p:txBody>
      </p:sp>
    </p:spTree>
    <p:extLst>
      <p:ext uri="{BB962C8B-B14F-4D97-AF65-F5344CB8AC3E}">
        <p14:creationId xmlns:p14="http://schemas.microsoft.com/office/powerpoint/2010/main" val="1379242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grada datuma 4"/>
          <p:cNvSpPr>
            <a:spLocks noGrp="1"/>
          </p:cNvSpPr>
          <p:nvPr>
            <p:ph type="dt" sz="half" idx="10"/>
          </p:nvPr>
        </p:nvSpPr>
        <p:spPr/>
        <p:txBody>
          <a:bodyPr/>
          <a:lstStyle/>
          <a:p>
            <a:fld id="{C63BC59A-E75B-435D-AD40-023AF600E8BD}" type="datetimeFigureOut">
              <a:rPr lang="sl-SI" smtClean="0"/>
              <a:t>6. 04. 2022</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8B9C04B4-B0D1-415C-9038-6753591FB6B5}" type="slidenum">
              <a:rPr lang="sl-SI" smtClean="0"/>
              <a:t>‹#›</a:t>
            </a:fld>
            <a:endParaRPr lang="sl-SI"/>
          </a:p>
        </p:txBody>
      </p:sp>
    </p:spTree>
    <p:extLst>
      <p:ext uri="{BB962C8B-B14F-4D97-AF65-F5344CB8AC3E}">
        <p14:creationId xmlns:p14="http://schemas.microsoft.com/office/powerpoint/2010/main" val="2626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a:t>Uredite slog naslova matrice</a:t>
            </a:r>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grada datuma 6"/>
          <p:cNvSpPr>
            <a:spLocks noGrp="1"/>
          </p:cNvSpPr>
          <p:nvPr>
            <p:ph type="dt" sz="half" idx="10"/>
          </p:nvPr>
        </p:nvSpPr>
        <p:spPr/>
        <p:txBody>
          <a:bodyPr/>
          <a:lstStyle/>
          <a:p>
            <a:fld id="{C63BC59A-E75B-435D-AD40-023AF600E8BD}" type="datetimeFigureOut">
              <a:rPr lang="sl-SI" smtClean="0"/>
              <a:t>6. 04. 2022</a:t>
            </a:fld>
            <a:endParaRPr lang="sl-SI"/>
          </a:p>
        </p:txBody>
      </p:sp>
      <p:sp>
        <p:nvSpPr>
          <p:cNvPr id="8" name="Ograda noge 7"/>
          <p:cNvSpPr>
            <a:spLocks noGrp="1"/>
          </p:cNvSpPr>
          <p:nvPr>
            <p:ph type="ftr" sz="quarter" idx="11"/>
          </p:nvPr>
        </p:nvSpPr>
        <p:spPr/>
        <p:txBody>
          <a:bodyPr/>
          <a:lstStyle/>
          <a:p>
            <a:endParaRPr lang="sl-SI"/>
          </a:p>
        </p:txBody>
      </p:sp>
      <p:sp>
        <p:nvSpPr>
          <p:cNvPr id="9" name="Ograda številke diapozitiva 8"/>
          <p:cNvSpPr>
            <a:spLocks noGrp="1"/>
          </p:cNvSpPr>
          <p:nvPr>
            <p:ph type="sldNum" sz="quarter" idx="12"/>
          </p:nvPr>
        </p:nvSpPr>
        <p:spPr/>
        <p:txBody>
          <a:bodyPr/>
          <a:lstStyle/>
          <a:p>
            <a:fld id="{8B9C04B4-B0D1-415C-9038-6753591FB6B5}" type="slidenum">
              <a:rPr lang="sl-SI" smtClean="0"/>
              <a:t>‹#›</a:t>
            </a:fld>
            <a:endParaRPr lang="sl-SI"/>
          </a:p>
        </p:txBody>
      </p:sp>
    </p:spTree>
    <p:extLst>
      <p:ext uri="{BB962C8B-B14F-4D97-AF65-F5344CB8AC3E}">
        <p14:creationId xmlns:p14="http://schemas.microsoft.com/office/powerpoint/2010/main" val="1128622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grada datuma 2"/>
          <p:cNvSpPr>
            <a:spLocks noGrp="1"/>
          </p:cNvSpPr>
          <p:nvPr>
            <p:ph type="dt" sz="half" idx="10"/>
          </p:nvPr>
        </p:nvSpPr>
        <p:spPr/>
        <p:txBody>
          <a:bodyPr/>
          <a:lstStyle/>
          <a:p>
            <a:fld id="{C63BC59A-E75B-435D-AD40-023AF600E8BD}" type="datetimeFigureOut">
              <a:rPr lang="sl-SI" smtClean="0"/>
              <a:t>6. 04. 2022</a:t>
            </a:fld>
            <a:endParaRPr lang="sl-SI"/>
          </a:p>
        </p:txBody>
      </p:sp>
      <p:sp>
        <p:nvSpPr>
          <p:cNvPr id="4" name="Ograda noge 3"/>
          <p:cNvSpPr>
            <a:spLocks noGrp="1"/>
          </p:cNvSpPr>
          <p:nvPr>
            <p:ph type="ftr" sz="quarter" idx="11"/>
          </p:nvPr>
        </p:nvSpPr>
        <p:spPr/>
        <p:txBody>
          <a:bodyPr/>
          <a:lstStyle/>
          <a:p>
            <a:endParaRPr lang="sl-SI"/>
          </a:p>
        </p:txBody>
      </p:sp>
      <p:sp>
        <p:nvSpPr>
          <p:cNvPr id="5" name="Ograda številke diapozitiva 4"/>
          <p:cNvSpPr>
            <a:spLocks noGrp="1"/>
          </p:cNvSpPr>
          <p:nvPr>
            <p:ph type="sldNum" sz="quarter" idx="12"/>
          </p:nvPr>
        </p:nvSpPr>
        <p:spPr/>
        <p:txBody>
          <a:bodyPr/>
          <a:lstStyle/>
          <a:p>
            <a:fld id="{8B9C04B4-B0D1-415C-9038-6753591FB6B5}" type="slidenum">
              <a:rPr lang="sl-SI" smtClean="0"/>
              <a:t>‹#›</a:t>
            </a:fld>
            <a:endParaRPr lang="sl-SI"/>
          </a:p>
        </p:txBody>
      </p:sp>
    </p:spTree>
    <p:extLst>
      <p:ext uri="{BB962C8B-B14F-4D97-AF65-F5344CB8AC3E}">
        <p14:creationId xmlns:p14="http://schemas.microsoft.com/office/powerpoint/2010/main" val="40552344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C63BC59A-E75B-435D-AD40-023AF600E8BD}" type="datetimeFigureOut">
              <a:rPr lang="sl-SI" smtClean="0"/>
              <a:t>6. 04. 2022</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8B9C04B4-B0D1-415C-9038-6753591FB6B5}" type="slidenum">
              <a:rPr lang="sl-SI" smtClean="0"/>
              <a:t>‹#›</a:t>
            </a:fld>
            <a:endParaRPr lang="sl-SI"/>
          </a:p>
        </p:txBody>
      </p:sp>
    </p:spTree>
    <p:extLst>
      <p:ext uri="{BB962C8B-B14F-4D97-AF65-F5344CB8AC3E}">
        <p14:creationId xmlns:p14="http://schemas.microsoft.com/office/powerpoint/2010/main" val="2020325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a:t>Uredite slog naslova matrice</a:t>
            </a:r>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Ograda datuma 4"/>
          <p:cNvSpPr>
            <a:spLocks noGrp="1"/>
          </p:cNvSpPr>
          <p:nvPr>
            <p:ph type="dt" sz="half" idx="10"/>
          </p:nvPr>
        </p:nvSpPr>
        <p:spPr/>
        <p:txBody>
          <a:bodyPr/>
          <a:lstStyle/>
          <a:p>
            <a:fld id="{C63BC59A-E75B-435D-AD40-023AF600E8BD}" type="datetimeFigureOut">
              <a:rPr lang="sl-SI" smtClean="0"/>
              <a:t>6. 04. 2022</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8B9C04B4-B0D1-415C-9038-6753591FB6B5}" type="slidenum">
              <a:rPr lang="sl-SI" smtClean="0"/>
              <a:t>‹#›</a:t>
            </a:fld>
            <a:endParaRPr lang="sl-SI"/>
          </a:p>
        </p:txBody>
      </p:sp>
    </p:spTree>
    <p:extLst>
      <p:ext uri="{BB962C8B-B14F-4D97-AF65-F5344CB8AC3E}">
        <p14:creationId xmlns:p14="http://schemas.microsoft.com/office/powerpoint/2010/main" val="2412697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a:t>Uredite slog naslova matrice</a:t>
            </a:r>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Ograda datuma 4"/>
          <p:cNvSpPr>
            <a:spLocks noGrp="1"/>
          </p:cNvSpPr>
          <p:nvPr>
            <p:ph type="dt" sz="half" idx="10"/>
          </p:nvPr>
        </p:nvSpPr>
        <p:spPr/>
        <p:txBody>
          <a:bodyPr/>
          <a:lstStyle/>
          <a:p>
            <a:fld id="{C63BC59A-E75B-435D-AD40-023AF600E8BD}" type="datetimeFigureOut">
              <a:rPr lang="sl-SI" smtClean="0"/>
              <a:t>6. 04. 2022</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8B9C04B4-B0D1-415C-9038-6753591FB6B5}" type="slidenum">
              <a:rPr lang="sl-SI" smtClean="0"/>
              <a:t>‹#›</a:t>
            </a:fld>
            <a:endParaRPr lang="sl-SI"/>
          </a:p>
        </p:txBody>
      </p:sp>
    </p:spTree>
    <p:extLst>
      <p:ext uri="{BB962C8B-B14F-4D97-AF65-F5344CB8AC3E}">
        <p14:creationId xmlns:p14="http://schemas.microsoft.com/office/powerpoint/2010/main" val="3416093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l-SI"/>
              <a:t>Uredite slog naslova matrice</a:t>
            </a:r>
          </a:p>
        </p:txBody>
      </p:sp>
      <p:sp>
        <p:nvSpPr>
          <p:cNvPr id="3" name="Ograda besedil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3BC59A-E75B-435D-AD40-023AF600E8BD}" type="datetimeFigureOut">
              <a:rPr lang="sl-SI" smtClean="0"/>
              <a:t>6. 04. 2022</a:t>
            </a:fld>
            <a:endParaRPr lang="sl-SI"/>
          </a:p>
        </p:txBody>
      </p:sp>
      <p:sp>
        <p:nvSpPr>
          <p:cNvPr id="5" name="Ograda no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grada številke diapoz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9C04B4-B0D1-415C-9038-6753591FB6B5}" type="slidenum">
              <a:rPr lang="sl-SI" smtClean="0"/>
              <a:t>‹#›</a:t>
            </a:fld>
            <a:endParaRPr lang="sl-SI"/>
          </a:p>
        </p:txBody>
      </p:sp>
    </p:spTree>
    <p:extLst>
      <p:ext uri="{BB962C8B-B14F-4D97-AF65-F5344CB8AC3E}">
        <p14:creationId xmlns:p14="http://schemas.microsoft.com/office/powerpoint/2010/main" val="212333118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sl.wikipedia.org/w/index.php?title=Pravno_razmerje&amp;action=edit&amp;redlink=1" TargetMode="External"/><Relationship Id="rId2" Type="http://schemas.openxmlformats.org/officeDocument/2006/relationships/hyperlink" Target="https://sl.wikipedia.org/wiki/Civilno_pravo"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sl-SI" sz="3600" dirty="0">
                <a:solidFill>
                  <a:srgbClr val="FFC000"/>
                </a:solidFill>
              </a:rPr>
              <a:t>OBLIGACIJSKO PRAVO</a:t>
            </a:r>
          </a:p>
        </p:txBody>
      </p:sp>
      <p:sp>
        <p:nvSpPr>
          <p:cNvPr id="3" name="Ograda vsebine 2"/>
          <p:cNvSpPr>
            <a:spLocks noGrp="1"/>
          </p:cNvSpPr>
          <p:nvPr>
            <p:ph idx="1"/>
          </p:nvPr>
        </p:nvSpPr>
        <p:spPr/>
        <p:txBody>
          <a:bodyPr/>
          <a:lstStyle/>
          <a:p>
            <a:endParaRPr lang="sl-SI"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9912" y="188352"/>
            <a:ext cx="4432776" cy="5913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Označba mesta besedila 4"/>
          <p:cNvSpPr>
            <a:spLocks noGrp="1"/>
          </p:cNvSpPr>
          <p:nvPr>
            <p:ph type="body" sz="half" idx="2"/>
          </p:nvPr>
        </p:nvSpPr>
        <p:spPr/>
        <p:txBody>
          <a:bodyPr/>
          <a:lstStyle/>
          <a:p>
            <a:endParaRPr lang="sl-SI"/>
          </a:p>
        </p:txBody>
      </p:sp>
    </p:spTree>
    <p:extLst>
      <p:ext uri="{BB962C8B-B14F-4D97-AF65-F5344CB8AC3E}">
        <p14:creationId xmlns:p14="http://schemas.microsoft.com/office/powerpoint/2010/main" val="1338127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a:solidFill>
                  <a:srgbClr val="FF0000"/>
                </a:solidFill>
              </a:rPr>
              <a:t>STRANKE OBLIGACIJSKEGA RAZMERJA</a:t>
            </a:r>
          </a:p>
        </p:txBody>
      </p:sp>
      <p:sp>
        <p:nvSpPr>
          <p:cNvPr id="3" name="Ograda besedila 2"/>
          <p:cNvSpPr>
            <a:spLocks noGrp="1"/>
          </p:cNvSpPr>
          <p:nvPr>
            <p:ph type="body" idx="1"/>
          </p:nvPr>
        </p:nvSpPr>
        <p:spPr/>
        <p:txBody>
          <a:bodyPr>
            <a:normAutofit fontScale="77500" lnSpcReduction="20000"/>
          </a:bodyPr>
          <a:lstStyle/>
          <a:p>
            <a:r>
              <a:rPr lang="sl-SI" dirty="0"/>
              <a:t>FIZIČNE OSEBE</a:t>
            </a:r>
          </a:p>
          <a:p>
            <a:r>
              <a:rPr lang="sl-SI" dirty="0"/>
              <a:t>PRAVNE OSEBE</a:t>
            </a:r>
          </a:p>
        </p:txBody>
      </p:sp>
      <p:sp>
        <p:nvSpPr>
          <p:cNvPr id="4" name="Ograda vsebine 3"/>
          <p:cNvSpPr>
            <a:spLocks noGrp="1"/>
          </p:cNvSpPr>
          <p:nvPr>
            <p:ph sz="half" idx="2"/>
          </p:nvPr>
        </p:nvSpPr>
        <p:spPr/>
        <p:txBody>
          <a:bodyPr/>
          <a:lstStyle/>
          <a:p>
            <a:r>
              <a:rPr lang="sl-SI" dirty="0">
                <a:solidFill>
                  <a:schemeClr val="accent2">
                    <a:lumMod val="75000"/>
                  </a:schemeClr>
                </a:solidFill>
              </a:rPr>
              <a:t>LAHKO STA DVE ALI VEČ STRANK, NI VAŽNO, POMEMBNO JE VEDET KDO JE UPNIK IN KDO DOLŽNIK</a:t>
            </a:r>
          </a:p>
        </p:txBody>
      </p:sp>
      <p:sp>
        <p:nvSpPr>
          <p:cNvPr id="5" name="Ograda besedila 4"/>
          <p:cNvSpPr>
            <a:spLocks noGrp="1"/>
          </p:cNvSpPr>
          <p:nvPr>
            <p:ph type="body" sz="quarter" idx="3"/>
          </p:nvPr>
        </p:nvSpPr>
        <p:spPr/>
        <p:txBody>
          <a:bodyPr/>
          <a:lstStyle/>
          <a:p>
            <a:r>
              <a:rPr lang="sl-SI" dirty="0">
                <a:solidFill>
                  <a:srgbClr val="FF0000"/>
                </a:solidFill>
              </a:rPr>
              <a:t>Pomni!!!</a:t>
            </a:r>
          </a:p>
        </p:txBody>
      </p:sp>
      <p:sp>
        <p:nvSpPr>
          <p:cNvPr id="6" name="Ograda vsebine 5"/>
          <p:cNvSpPr>
            <a:spLocks noGrp="1"/>
          </p:cNvSpPr>
          <p:nvPr>
            <p:ph sz="quarter" idx="4"/>
          </p:nvPr>
        </p:nvSpPr>
        <p:spPr/>
        <p:txBody>
          <a:bodyPr/>
          <a:lstStyle/>
          <a:p>
            <a:r>
              <a:rPr lang="sl-SI" dirty="0"/>
              <a:t>JE </a:t>
            </a:r>
            <a:r>
              <a:rPr lang="sl-SI" b="1" dirty="0">
                <a:solidFill>
                  <a:srgbClr val="7030A0"/>
                </a:solidFill>
              </a:rPr>
              <a:t>RELATIVNO</a:t>
            </a:r>
            <a:r>
              <a:rPr lang="sl-SI" dirty="0"/>
              <a:t> </a:t>
            </a:r>
            <a:r>
              <a:rPr lang="sl-SI" b="1" dirty="0">
                <a:solidFill>
                  <a:schemeClr val="accent5"/>
                </a:solidFill>
              </a:rPr>
              <a:t>RAZMERJE, SAJ UČINKUJE SAMO MED UPNIKOM IN DOLŽNIKOM, IN KDAJ JE VKLJUČEN ŠE POROK</a:t>
            </a:r>
          </a:p>
          <a:p>
            <a:r>
              <a:rPr lang="sl-SI" dirty="0"/>
              <a:t>PRI SKLEPANJU MORAMO BITI </a:t>
            </a:r>
            <a:r>
              <a:rPr lang="sl-SI" b="1" dirty="0">
                <a:solidFill>
                  <a:srgbClr val="FFC000"/>
                </a:solidFill>
              </a:rPr>
              <a:t>VESTN</a:t>
            </a:r>
            <a:r>
              <a:rPr lang="sl-SI" dirty="0"/>
              <a:t>I, </a:t>
            </a:r>
            <a:r>
              <a:rPr lang="sl-SI" b="1" dirty="0">
                <a:solidFill>
                  <a:schemeClr val="accent6">
                    <a:lumMod val="75000"/>
                  </a:schemeClr>
                </a:solidFill>
              </a:rPr>
              <a:t>POŠTENI</a:t>
            </a:r>
            <a:r>
              <a:rPr lang="sl-SI" dirty="0"/>
              <a:t>, </a:t>
            </a:r>
            <a:r>
              <a:rPr lang="sl-SI" b="1" dirty="0">
                <a:solidFill>
                  <a:schemeClr val="accent5">
                    <a:lumMod val="75000"/>
                  </a:schemeClr>
                </a:solidFill>
              </a:rPr>
              <a:t>SKRBNI KOT DOBRI GOSPODARJI.</a:t>
            </a:r>
          </a:p>
        </p:txBody>
      </p:sp>
    </p:spTree>
    <p:extLst>
      <p:ext uri="{BB962C8B-B14F-4D97-AF65-F5344CB8AC3E}">
        <p14:creationId xmlns:p14="http://schemas.microsoft.com/office/powerpoint/2010/main" val="3026582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332656"/>
            <a:ext cx="8229600" cy="994122"/>
          </a:xfrm>
        </p:spPr>
        <p:txBody>
          <a:bodyPr>
            <a:normAutofit/>
          </a:bodyPr>
          <a:lstStyle/>
          <a:p>
            <a:r>
              <a:rPr lang="sl-SI" sz="2400" dirty="0">
                <a:solidFill>
                  <a:srgbClr val="FF0000"/>
                </a:solidFill>
              </a:rPr>
              <a:t>VIRI OBLIGACIJSKEGA PRAVA – Najpomembnejši </a:t>
            </a:r>
            <a:r>
              <a:rPr lang="sl-SI" sz="2400" dirty="0" err="1">
                <a:solidFill>
                  <a:srgbClr val="FF0000"/>
                </a:solidFill>
              </a:rPr>
              <a:t>pravnoformalni</a:t>
            </a:r>
            <a:r>
              <a:rPr lang="sl-SI" sz="2400" dirty="0">
                <a:solidFill>
                  <a:srgbClr val="FF0000"/>
                </a:solidFill>
              </a:rPr>
              <a:t> vir  obligacijskega prava je OZ.</a:t>
            </a:r>
          </a:p>
        </p:txBody>
      </p:sp>
      <p:graphicFrame>
        <p:nvGraphicFramePr>
          <p:cNvPr id="3" name="Diagram 2"/>
          <p:cNvGraphicFramePr/>
          <p:nvPr>
            <p:extLst>
              <p:ext uri="{D42A27DB-BD31-4B8C-83A1-F6EECF244321}">
                <p14:modId xmlns:p14="http://schemas.microsoft.com/office/powerpoint/2010/main" val="455919383"/>
              </p:ext>
            </p:extLst>
          </p:nvPr>
        </p:nvGraphicFramePr>
        <p:xfrm>
          <a:off x="261864" y="1484784"/>
          <a:ext cx="8882136" cy="66317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972425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922114"/>
          </a:xfrm>
        </p:spPr>
        <p:txBody>
          <a:bodyPr>
            <a:normAutofit fontScale="90000"/>
          </a:bodyPr>
          <a:lstStyle/>
          <a:p>
            <a:r>
              <a:rPr lang="sl-SI" dirty="0">
                <a:solidFill>
                  <a:schemeClr val="accent2"/>
                </a:solidFill>
              </a:rPr>
              <a:t>Kateri zakoni veljajo v posameznih primerih:</a:t>
            </a:r>
          </a:p>
        </p:txBody>
      </p:sp>
      <p:graphicFrame>
        <p:nvGraphicFramePr>
          <p:cNvPr id="3" name="Tabela 2"/>
          <p:cNvGraphicFramePr>
            <a:graphicFrameLocks noGrp="1"/>
          </p:cNvGraphicFramePr>
          <p:nvPr>
            <p:extLst>
              <p:ext uri="{D42A27DB-BD31-4B8C-83A1-F6EECF244321}">
                <p14:modId xmlns:p14="http://schemas.microsoft.com/office/powerpoint/2010/main" val="46674652"/>
              </p:ext>
            </p:extLst>
          </p:nvPr>
        </p:nvGraphicFramePr>
        <p:xfrm>
          <a:off x="1524000" y="1397000"/>
          <a:ext cx="6096000" cy="2296160"/>
        </p:xfrm>
        <a:graphic>
          <a:graphicData uri="http://schemas.openxmlformats.org/drawingml/2006/table">
            <a:tbl>
              <a:tblPr firstRow="1" bandRow="1">
                <a:tableStyleId>{21E4AEA4-8DFA-4A89-87EB-49C32662AFE0}</a:tableStyleId>
              </a:tblPr>
              <a:tblGrid>
                <a:gridCol w="2032000">
                  <a:extLst>
                    <a:ext uri="{9D8B030D-6E8A-4147-A177-3AD203B41FA5}">
                      <a16:colId xmlns:a16="http://schemas.microsoft.com/office/drawing/2014/main" val="224916743"/>
                    </a:ext>
                  </a:extLst>
                </a:gridCol>
                <a:gridCol w="2032000">
                  <a:extLst>
                    <a:ext uri="{9D8B030D-6E8A-4147-A177-3AD203B41FA5}">
                      <a16:colId xmlns:a16="http://schemas.microsoft.com/office/drawing/2014/main" val="4050206551"/>
                    </a:ext>
                  </a:extLst>
                </a:gridCol>
                <a:gridCol w="2032000">
                  <a:extLst>
                    <a:ext uri="{9D8B030D-6E8A-4147-A177-3AD203B41FA5}">
                      <a16:colId xmlns:a16="http://schemas.microsoft.com/office/drawing/2014/main" val="3555882884"/>
                    </a:ext>
                  </a:extLst>
                </a:gridCol>
              </a:tblGrid>
              <a:tr h="370840">
                <a:tc>
                  <a:txBody>
                    <a:bodyPr/>
                    <a:lstStyle/>
                    <a:p>
                      <a:r>
                        <a:rPr lang="sl-SI" dirty="0"/>
                        <a:t>Fizična –pravna oseba ( mi ko gremo v trgovino)</a:t>
                      </a:r>
                    </a:p>
                  </a:txBody>
                  <a:tcPr/>
                </a:tc>
                <a:tc>
                  <a:txBody>
                    <a:bodyPr/>
                    <a:lstStyle/>
                    <a:p>
                      <a:r>
                        <a:rPr lang="sl-SI" b="1" dirty="0">
                          <a:solidFill>
                            <a:schemeClr val="tx1"/>
                          </a:solidFill>
                        </a:rPr>
                        <a:t>Pravna –pravna oseba-dve podjetji</a:t>
                      </a:r>
                    </a:p>
                  </a:txBody>
                  <a:tcPr>
                    <a:solidFill>
                      <a:schemeClr val="accent1">
                        <a:lumMod val="40000"/>
                        <a:lumOff val="60000"/>
                      </a:schemeClr>
                    </a:solidFill>
                  </a:tcPr>
                </a:tc>
                <a:tc>
                  <a:txBody>
                    <a:bodyPr/>
                    <a:lstStyle/>
                    <a:p>
                      <a:r>
                        <a:rPr lang="sl-SI" dirty="0"/>
                        <a:t>Fizična-fizična oseba (prodaja starega avtomobila</a:t>
                      </a:r>
                    </a:p>
                  </a:txBody>
                  <a:tcPr>
                    <a:solidFill>
                      <a:schemeClr val="accent3"/>
                    </a:solidFill>
                  </a:tcPr>
                </a:tc>
                <a:extLst>
                  <a:ext uri="{0D108BD9-81ED-4DB2-BD59-A6C34878D82A}">
                    <a16:rowId xmlns:a16="http://schemas.microsoft.com/office/drawing/2014/main" val="408295801"/>
                  </a:ext>
                </a:extLst>
              </a:tr>
              <a:tr h="370840">
                <a:tc>
                  <a:txBody>
                    <a:bodyPr/>
                    <a:lstStyle/>
                    <a:p>
                      <a:r>
                        <a:rPr lang="sl-SI" dirty="0"/>
                        <a:t>OZ</a:t>
                      </a:r>
                    </a:p>
                  </a:txBody>
                  <a:tcPr/>
                </a:tc>
                <a:tc>
                  <a:txBody>
                    <a:bodyPr/>
                    <a:lstStyle/>
                    <a:p>
                      <a:r>
                        <a:rPr lang="sl-SI" dirty="0"/>
                        <a:t>OZ</a:t>
                      </a:r>
                    </a:p>
                  </a:txBody>
                  <a:tcPr/>
                </a:tc>
                <a:tc>
                  <a:txBody>
                    <a:bodyPr/>
                    <a:lstStyle/>
                    <a:p>
                      <a:r>
                        <a:rPr lang="sl-SI" dirty="0"/>
                        <a:t>OZ</a:t>
                      </a:r>
                    </a:p>
                  </a:txBody>
                  <a:tcPr/>
                </a:tc>
                <a:extLst>
                  <a:ext uri="{0D108BD9-81ED-4DB2-BD59-A6C34878D82A}">
                    <a16:rowId xmlns:a16="http://schemas.microsoft.com/office/drawing/2014/main" val="1199644849"/>
                  </a:ext>
                </a:extLst>
              </a:tr>
              <a:tr h="370840">
                <a:tc>
                  <a:txBody>
                    <a:bodyPr/>
                    <a:lstStyle/>
                    <a:p>
                      <a:r>
                        <a:rPr lang="sl-SI" dirty="0"/>
                        <a:t>ZAKON O VARSTVU POTROŠNIKOV</a:t>
                      </a:r>
                    </a:p>
                  </a:txBody>
                  <a:tcPr/>
                </a:tc>
                <a:tc>
                  <a:txBody>
                    <a:bodyPr/>
                    <a:lstStyle/>
                    <a:p>
                      <a:r>
                        <a:rPr lang="sl-SI" dirty="0"/>
                        <a:t>ZAKON O TRGOVINI </a:t>
                      </a:r>
                    </a:p>
                  </a:txBody>
                  <a:tcPr/>
                </a:tc>
                <a:tc>
                  <a:txBody>
                    <a:bodyPr/>
                    <a:lstStyle/>
                    <a:p>
                      <a:endParaRPr lang="sl-SI"/>
                    </a:p>
                  </a:txBody>
                  <a:tcPr/>
                </a:tc>
                <a:extLst>
                  <a:ext uri="{0D108BD9-81ED-4DB2-BD59-A6C34878D82A}">
                    <a16:rowId xmlns:a16="http://schemas.microsoft.com/office/drawing/2014/main" val="1582928347"/>
                  </a:ext>
                </a:extLst>
              </a:tr>
              <a:tr h="370840">
                <a:tc>
                  <a:txBody>
                    <a:bodyPr/>
                    <a:lstStyle/>
                    <a:p>
                      <a:endParaRPr lang="sl-SI"/>
                    </a:p>
                  </a:txBody>
                  <a:tcPr/>
                </a:tc>
                <a:tc>
                  <a:txBody>
                    <a:bodyPr/>
                    <a:lstStyle/>
                    <a:p>
                      <a:r>
                        <a:rPr lang="sl-SI" dirty="0"/>
                        <a:t>UZANCE</a:t>
                      </a:r>
                    </a:p>
                  </a:txBody>
                  <a:tcPr/>
                </a:tc>
                <a:tc>
                  <a:txBody>
                    <a:bodyPr/>
                    <a:lstStyle/>
                    <a:p>
                      <a:endParaRPr lang="sl-SI" dirty="0"/>
                    </a:p>
                  </a:txBody>
                  <a:tcPr/>
                </a:tc>
                <a:extLst>
                  <a:ext uri="{0D108BD9-81ED-4DB2-BD59-A6C34878D82A}">
                    <a16:rowId xmlns:a16="http://schemas.microsoft.com/office/drawing/2014/main" val="3356798783"/>
                  </a:ext>
                </a:extLst>
              </a:tr>
            </a:tbl>
          </a:graphicData>
        </a:graphic>
      </p:graphicFrame>
    </p:spTree>
    <p:extLst>
      <p:ext uri="{BB962C8B-B14F-4D97-AF65-F5344CB8AC3E}">
        <p14:creationId xmlns:p14="http://schemas.microsoft.com/office/powerpoint/2010/main" val="39771393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VAJA</a:t>
            </a:r>
          </a:p>
        </p:txBody>
      </p:sp>
      <p:sp>
        <p:nvSpPr>
          <p:cNvPr id="3" name="Pravokotnik 2"/>
          <p:cNvSpPr/>
          <p:nvPr/>
        </p:nvSpPr>
        <p:spPr>
          <a:xfrm>
            <a:off x="457200" y="1417638"/>
            <a:ext cx="8363272" cy="5509200"/>
          </a:xfrm>
          <a:prstGeom prst="rect">
            <a:avLst/>
          </a:prstGeom>
        </p:spPr>
        <p:txBody>
          <a:bodyPr wrap="square">
            <a:spAutoFit/>
          </a:bodyPr>
          <a:lstStyle/>
          <a:p>
            <a:r>
              <a:rPr lang="sl-SI" sz="3200" dirty="0">
                <a:solidFill>
                  <a:srgbClr val="C00000"/>
                </a:solidFill>
              </a:rPr>
              <a:t>Kupili ste nov avtomobil pri trgovskem podjetju –prodajalcu avtomobilov.</a:t>
            </a:r>
          </a:p>
          <a:p>
            <a:br>
              <a:rPr lang="sl-SI" sz="3200" dirty="0">
                <a:solidFill>
                  <a:schemeClr val="accent6">
                    <a:lumMod val="75000"/>
                  </a:schemeClr>
                </a:solidFill>
              </a:rPr>
            </a:br>
            <a:r>
              <a:rPr lang="sl-SI" sz="3200" dirty="0">
                <a:solidFill>
                  <a:schemeClr val="accent6">
                    <a:lumMod val="75000"/>
                  </a:schemeClr>
                </a:solidFill>
              </a:rPr>
              <a:t>1.Kakšno je to razmerje?</a:t>
            </a:r>
            <a:br>
              <a:rPr lang="sl-SI" sz="3200" dirty="0">
                <a:solidFill>
                  <a:schemeClr val="accent6">
                    <a:lumMod val="75000"/>
                  </a:schemeClr>
                </a:solidFill>
              </a:rPr>
            </a:br>
            <a:br>
              <a:rPr lang="sl-SI" sz="3200" dirty="0">
                <a:solidFill>
                  <a:schemeClr val="accent6">
                    <a:lumMod val="75000"/>
                  </a:schemeClr>
                </a:solidFill>
              </a:rPr>
            </a:br>
            <a:r>
              <a:rPr lang="sl-SI" sz="3200" dirty="0">
                <a:solidFill>
                  <a:schemeClr val="accent6">
                    <a:lumMod val="75000"/>
                  </a:schemeClr>
                </a:solidFill>
              </a:rPr>
              <a:t>2.  Opredeli vlogo prodajalca in kupca pri prodajni pogodbi – npr. prodaji avtomobila!</a:t>
            </a:r>
          </a:p>
          <a:p>
            <a:endParaRPr lang="sl-SI" sz="3200" dirty="0">
              <a:solidFill>
                <a:schemeClr val="accent6">
                  <a:lumMod val="75000"/>
                </a:schemeClr>
              </a:solidFill>
            </a:endParaRPr>
          </a:p>
          <a:p>
            <a:br>
              <a:rPr lang="sl-SI" sz="3200" dirty="0">
                <a:solidFill>
                  <a:schemeClr val="accent6">
                    <a:lumMod val="75000"/>
                  </a:schemeClr>
                </a:solidFill>
              </a:rPr>
            </a:br>
            <a:r>
              <a:rPr lang="sl-SI" sz="3200" dirty="0">
                <a:solidFill>
                  <a:schemeClr val="accent6">
                    <a:lumMod val="75000"/>
                  </a:schemeClr>
                </a:solidFill>
              </a:rPr>
              <a:t>3. Kateri zakoni veljajo v tem primeru? </a:t>
            </a:r>
            <a:br>
              <a:rPr lang="sl-SI" sz="3200" dirty="0">
                <a:solidFill>
                  <a:schemeClr val="accent6">
                    <a:lumMod val="75000"/>
                  </a:schemeClr>
                </a:solidFill>
              </a:rPr>
            </a:br>
            <a:endParaRPr lang="sl-SI" sz="3200" dirty="0"/>
          </a:p>
        </p:txBody>
      </p:sp>
    </p:spTree>
    <p:extLst>
      <p:ext uri="{BB962C8B-B14F-4D97-AF65-F5344CB8AC3E}">
        <p14:creationId xmlns:p14="http://schemas.microsoft.com/office/powerpoint/2010/main" val="121578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ODGOVORI:</a:t>
            </a:r>
          </a:p>
        </p:txBody>
      </p:sp>
      <p:sp>
        <p:nvSpPr>
          <p:cNvPr id="3" name="Pravokotnik 2"/>
          <p:cNvSpPr/>
          <p:nvPr/>
        </p:nvSpPr>
        <p:spPr>
          <a:xfrm>
            <a:off x="539552" y="925783"/>
            <a:ext cx="7632848" cy="5434758"/>
          </a:xfrm>
          <a:prstGeom prst="rect">
            <a:avLst/>
          </a:prstGeom>
        </p:spPr>
        <p:txBody>
          <a:bodyPr wrap="square">
            <a:spAutoFit/>
          </a:bodyPr>
          <a:lstStyle/>
          <a:p>
            <a:pPr marL="342900" indent="-342900">
              <a:lnSpc>
                <a:spcPct val="107000"/>
              </a:lnSpc>
              <a:spcAft>
                <a:spcPts val="800"/>
              </a:spcAft>
              <a:buAutoNum type="arabicPeriod"/>
            </a:pPr>
            <a:r>
              <a:rPr lang="sl-SI" sz="2400" dirty="0">
                <a:solidFill>
                  <a:schemeClr val="tx2">
                    <a:lumMod val="60000"/>
                    <a:lumOff val="40000"/>
                  </a:schemeClr>
                </a:solidFill>
                <a:latin typeface="Calibri" panose="020F0502020204030204" pitchFamily="34" charset="0"/>
                <a:ea typeface="Calibri" panose="020F0502020204030204" pitchFamily="34" charset="0"/>
                <a:cs typeface="Times New Roman" panose="02020603050405020304" pitchFamily="18" charset="0"/>
              </a:rPr>
              <a:t>Obligacijsko razmerje je vedno razmerje med določenima osebama – dolžnikom in kupcem (učinkuje med kupcem in prodajalcem). Ker v tem primeru nastopa  1 prodajalec in 1 kupec takšna razmerja imenujemo dvostranska obligacijska razmerja. </a:t>
            </a:r>
          </a:p>
          <a:p>
            <a:pPr marL="342900" indent="-342900">
              <a:lnSpc>
                <a:spcPct val="107000"/>
              </a:lnSpc>
              <a:spcAft>
                <a:spcPts val="800"/>
              </a:spcAft>
              <a:buAutoNum type="arabicPeriod"/>
            </a:pPr>
            <a:r>
              <a:rPr lang="sl-SI" sz="2400" dirty="0">
                <a:solidFill>
                  <a:schemeClr val="accent6">
                    <a:lumMod val="75000"/>
                  </a:schemeClr>
                </a:solidFill>
                <a:latin typeface="Calibri" panose="020F0502020204030204" pitchFamily="34" charset="0"/>
                <a:ea typeface="Calibri" panose="020F0502020204030204" pitchFamily="34" charset="0"/>
                <a:cs typeface="Times New Roman" panose="02020603050405020304" pitchFamily="18" charset="0"/>
              </a:rPr>
              <a:t>Pri nakupu avtomobila sta tako kupec kot prodajalec v vlogi dolžnika in upnika. Prodajalec  se zaveže kupcu izročiti neko stvar, tako da bo kupec na njej pridobil lastninsko pravico ( v tem smislu ima prodajalec vlogo dolžnika), po drugi strani pa je upravičen od kupca zahtevati plačilo kupnine ( v tem smislu ima vlogo upnika). Podobno, le obrnjeno velja za kupca! </a:t>
            </a:r>
          </a:p>
          <a:p>
            <a:pPr marL="342900" indent="-342900">
              <a:lnSpc>
                <a:spcPct val="107000"/>
              </a:lnSpc>
              <a:spcAft>
                <a:spcPts val="800"/>
              </a:spcAft>
              <a:buAutoNum type="arabicPeriod"/>
            </a:pPr>
            <a:r>
              <a:rPr lang="sl-SI" sz="2400" dirty="0">
                <a:solidFill>
                  <a:schemeClr val="accent5"/>
                </a:solidFill>
                <a:latin typeface="Calibri" panose="020F0502020204030204" pitchFamily="34" charset="0"/>
                <a:ea typeface="Calibri" panose="020F0502020204030204" pitchFamily="34" charset="0"/>
                <a:cs typeface="Times New Roman" panose="02020603050405020304" pitchFamily="18" charset="0"/>
              </a:rPr>
              <a:t>OZ in Zakon o varstvu potrošnikov.</a:t>
            </a:r>
          </a:p>
        </p:txBody>
      </p:sp>
    </p:spTree>
    <p:extLst>
      <p:ext uri="{BB962C8B-B14F-4D97-AF65-F5344CB8AC3E}">
        <p14:creationId xmlns:p14="http://schemas.microsoft.com/office/powerpoint/2010/main" val="897979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sl-SI" sz="3600" dirty="0">
                <a:solidFill>
                  <a:srgbClr val="C00000"/>
                </a:solidFill>
              </a:rPr>
              <a:t>NASTANEK IN ZAKONSKI POGOJI ZA SKLENITEV OBLIGACIJSKEGA RAZMERJA</a:t>
            </a:r>
          </a:p>
        </p:txBody>
      </p:sp>
      <p:sp>
        <p:nvSpPr>
          <p:cNvPr id="3" name="Ograda besedila 2"/>
          <p:cNvSpPr>
            <a:spLocks noGrp="1"/>
          </p:cNvSpPr>
          <p:nvPr>
            <p:ph type="body" idx="1"/>
          </p:nvPr>
        </p:nvSpPr>
        <p:spPr/>
        <p:txBody>
          <a:bodyPr>
            <a:normAutofit/>
          </a:bodyPr>
          <a:lstStyle/>
          <a:p>
            <a:r>
              <a:rPr lang="sl-SI" sz="3200" dirty="0">
                <a:solidFill>
                  <a:srgbClr val="00B0F0"/>
                </a:solidFill>
              </a:rPr>
              <a:t>NASTANEK</a:t>
            </a:r>
          </a:p>
        </p:txBody>
      </p:sp>
      <p:sp>
        <p:nvSpPr>
          <p:cNvPr id="4" name="Ograda vsebine 3"/>
          <p:cNvSpPr>
            <a:spLocks noGrp="1"/>
          </p:cNvSpPr>
          <p:nvPr>
            <p:ph sz="half" idx="2"/>
          </p:nvPr>
        </p:nvSpPr>
        <p:spPr/>
        <p:txBody>
          <a:bodyPr>
            <a:normAutofit lnSpcReduction="10000"/>
          </a:bodyPr>
          <a:lstStyle/>
          <a:p>
            <a:r>
              <a:rPr lang="sl-SI" b="1" dirty="0">
                <a:solidFill>
                  <a:srgbClr val="FFC000"/>
                </a:solidFill>
              </a:rPr>
              <a:t>S POGODBO (volja dveh strank -največkrat)</a:t>
            </a:r>
          </a:p>
          <a:p>
            <a:endParaRPr lang="sl-SI" b="1" dirty="0">
              <a:solidFill>
                <a:srgbClr val="FFC000"/>
              </a:solidFill>
            </a:endParaRPr>
          </a:p>
          <a:p>
            <a:r>
              <a:rPr lang="sl-SI" b="1" dirty="0">
                <a:solidFill>
                  <a:schemeClr val="accent3"/>
                </a:solidFill>
              </a:rPr>
              <a:t>ENOSTRANSKO ( nagrade, saj se samo 1 oseba obveže, da bo izpolnila obveznost- nagrade)</a:t>
            </a:r>
          </a:p>
          <a:p>
            <a:endParaRPr lang="sl-SI" b="1" dirty="0">
              <a:solidFill>
                <a:schemeClr val="accent3"/>
              </a:solidFill>
            </a:endParaRPr>
          </a:p>
          <a:p>
            <a:r>
              <a:rPr lang="sl-SI" b="1" dirty="0">
                <a:solidFill>
                  <a:schemeClr val="accent6">
                    <a:lumMod val="75000"/>
                  </a:schemeClr>
                </a:solidFill>
              </a:rPr>
              <a:t>BREZ VOLJE STRANK ( povzročitev škode…)</a:t>
            </a:r>
          </a:p>
        </p:txBody>
      </p:sp>
      <p:sp>
        <p:nvSpPr>
          <p:cNvPr id="5" name="Ograda besedila 4"/>
          <p:cNvSpPr>
            <a:spLocks noGrp="1"/>
          </p:cNvSpPr>
          <p:nvPr>
            <p:ph type="body" sz="quarter" idx="3"/>
          </p:nvPr>
        </p:nvSpPr>
        <p:spPr/>
        <p:txBody>
          <a:bodyPr>
            <a:normAutofit/>
          </a:bodyPr>
          <a:lstStyle/>
          <a:p>
            <a:r>
              <a:rPr lang="sl-SI" sz="3200" dirty="0">
                <a:solidFill>
                  <a:srgbClr val="7030A0"/>
                </a:solidFill>
              </a:rPr>
              <a:t>POGOJI – 5 pogojev</a:t>
            </a:r>
          </a:p>
        </p:txBody>
      </p:sp>
      <p:sp>
        <p:nvSpPr>
          <p:cNvPr id="6" name="Ograda vsebine 5"/>
          <p:cNvSpPr>
            <a:spLocks noGrp="1"/>
          </p:cNvSpPr>
          <p:nvPr>
            <p:ph sz="quarter" idx="4"/>
          </p:nvPr>
        </p:nvSpPr>
        <p:spPr/>
        <p:txBody>
          <a:bodyPr>
            <a:normAutofit lnSpcReduction="10000"/>
          </a:bodyPr>
          <a:lstStyle/>
          <a:p>
            <a:r>
              <a:rPr lang="sl-SI" b="1" dirty="0">
                <a:solidFill>
                  <a:srgbClr val="00B050"/>
                </a:solidFill>
              </a:rPr>
              <a:t>SOGLASJE VOLJ ( sporazum mora biti o </a:t>
            </a:r>
            <a:r>
              <a:rPr lang="sl-SI" b="1" dirty="0"/>
              <a:t>bistvenih</a:t>
            </a:r>
            <a:r>
              <a:rPr lang="sl-SI" b="1" dirty="0">
                <a:solidFill>
                  <a:srgbClr val="00B050"/>
                </a:solidFill>
              </a:rPr>
              <a:t> sestavinah pogodbe; </a:t>
            </a:r>
            <a:r>
              <a:rPr lang="sl-SI" b="1" dirty="0"/>
              <a:t>izjava volje</a:t>
            </a:r>
            <a:r>
              <a:rPr lang="sl-SI" b="1" dirty="0">
                <a:solidFill>
                  <a:srgbClr val="00B050"/>
                </a:solidFill>
              </a:rPr>
              <a:t> mora biti svobodna in resna)</a:t>
            </a:r>
          </a:p>
          <a:p>
            <a:r>
              <a:rPr lang="sl-SI" b="1" dirty="0">
                <a:solidFill>
                  <a:schemeClr val="accent6">
                    <a:lumMod val="75000"/>
                  </a:schemeClr>
                </a:solidFill>
              </a:rPr>
              <a:t>SPOSOBNOST STRANK </a:t>
            </a:r>
          </a:p>
          <a:p>
            <a:pPr marL="0" indent="0">
              <a:buNone/>
            </a:pPr>
            <a:r>
              <a:rPr lang="sl-SI" b="1" dirty="0">
                <a:solidFill>
                  <a:schemeClr val="accent6">
                    <a:lumMod val="75000"/>
                  </a:schemeClr>
                </a:solidFill>
              </a:rPr>
              <a:t>   </a:t>
            </a:r>
            <a:r>
              <a:rPr lang="sl-SI" b="1" dirty="0">
                <a:solidFill>
                  <a:srgbClr val="FF0000"/>
                </a:solidFill>
              </a:rPr>
              <a:t>pravna – rojstvo ali vpis v sodni register</a:t>
            </a:r>
            <a:r>
              <a:rPr lang="sl-SI" b="1" dirty="0">
                <a:solidFill>
                  <a:schemeClr val="accent6">
                    <a:lumMod val="75000"/>
                  </a:schemeClr>
                </a:solidFill>
              </a:rPr>
              <a:t> in </a:t>
            </a:r>
            <a:r>
              <a:rPr lang="sl-SI" b="1" dirty="0">
                <a:solidFill>
                  <a:schemeClr val="accent5">
                    <a:lumMod val="50000"/>
                  </a:schemeClr>
                </a:solidFill>
              </a:rPr>
              <a:t>poslovna – 18 let</a:t>
            </a:r>
            <a:r>
              <a:rPr lang="sl-SI" b="1" dirty="0">
                <a:solidFill>
                  <a:schemeClr val="accent6">
                    <a:lumMod val="75000"/>
                  </a:schemeClr>
                </a:solidFill>
              </a:rPr>
              <a:t> </a:t>
            </a:r>
          </a:p>
          <a:p>
            <a:r>
              <a:rPr lang="sl-SI" b="1" dirty="0">
                <a:solidFill>
                  <a:srgbClr val="002060"/>
                </a:solidFill>
              </a:rPr>
              <a:t>MOŽNOST, DOPUSTNOST, DOLOČLJIVOST</a:t>
            </a:r>
          </a:p>
        </p:txBody>
      </p:sp>
      <p:sp>
        <p:nvSpPr>
          <p:cNvPr id="9" name="Puščica dol 8"/>
          <p:cNvSpPr/>
          <p:nvPr/>
        </p:nvSpPr>
        <p:spPr>
          <a:xfrm>
            <a:off x="6516216" y="6126163"/>
            <a:ext cx="432048" cy="615205"/>
          </a:xfrm>
          <a:prstGeom prst="down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19101176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a:solidFill>
                  <a:srgbClr val="C00000"/>
                </a:solidFill>
              </a:rPr>
              <a:t>OBLIKA- pisna samo za kredite in nakupe premičnin </a:t>
            </a:r>
          </a:p>
        </p:txBody>
      </p:sp>
      <p:sp>
        <p:nvSpPr>
          <p:cNvPr id="3" name="Ograda vsebine 2"/>
          <p:cNvSpPr>
            <a:spLocks noGrp="1"/>
          </p:cNvSpPr>
          <p:nvPr>
            <p:ph idx="1"/>
          </p:nvPr>
        </p:nvSpPr>
        <p:spPr/>
        <p:txBody>
          <a:bodyPr/>
          <a:lstStyle/>
          <a:p>
            <a:r>
              <a:rPr lang="sl-SI" dirty="0">
                <a:solidFill>
                  <a:schemeClr val="accent6">
                    <a:lumMod val="75000"/>
                  </a:schemeClr>
                </a:solidFill>
              </a:rPr>
              <a:t>Zakon ne zahteva posebne oblike, </a:t>
            </a:r>
            <a:r>
              <a:rPr lang="sl-SI" dirty="0">
                <a:solidFill>
                  <a:srgbClr val="FF0000"/>
                </a:solidFill>
              </a:rPr>
              <a:t>važna je soglasna izjava volj, ki je lahko: </a:t>
            </a:r>
          </a:p>
        </p:txBody>
      </p:sp>
      <p:graphicFrame>
        <p:nvGraphicFramePr>
          <p:cNvPr id="4" name="Diagram 3"/>
          <p:cNvGraphicFramePr/>
          <p:nvPr>
            <p:extLst>
              <p:ext uri="{D42A27DB-BD31-4B8C-83A1-F6EECF244321}">
                <p14:modId xmlns:p14="http://schemas.microsoft.com/office/powerpoint/2010/main" val="20185535"/>
              </p:ext>
            </p:extLst>
          </p:nvPr>
        </p:nvGraphicFramePr>
        <p:xfrm>
          <a:off x="539552" y="2564904"/>
          <a:ext cx="7704856" cy="39604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1010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solidFill>
                  <a:srgbClr val="FF0000"/>
                </a:solidFill>
              </a:rPr>
              <a:t>Ničnost, izpodbojnost</a:t>
            </a:r>
          </a:p>
        </p:txBody>
      </p:sp>
      <p:sp>
        <p:nvSpPr>
          <p:cNvPr id="3" name="Označba mesta vsebine 2"/>
          <p:cNvSpPr>
            <a:spLocks noGrp="1"/>
          </p:cNvSpPr>
          <p:nvPr>
            <p:ph idx="1"/>
          </p:nvPr>
        </p:nvSpPr>
        <p:spPr/>
        <p:txBody>
          <a:bodyPr>
            <a:normAutofit/>
          </a:bodyPr>
          <a:lstStyle/>
          <a:p>
            <a:endParaRPr lang="sl-SI" dirty="0"/>
          </a:p>
          <a:p>
            <a:r>
              <a:rPr lang="sl-SI" dirty="0"/>
              <a:t>Vsaka sklenjena pogodba pa ni nujno tudi veljavna. Naša zakonodaja ureja dve različni obliki neveljavnosti pogodb, in sicer:</a:t>
            </a:r>
          </a:p>
          <a:p>
            <a:pPr marL="0" indent="0">
              <a:buNone/>
            </a:pPr>
            <a:r>
              <a:rPr lang="sl-SI" b="1" dirty="0">
                <a:solidFill>
                  <a:srgbClr val="FF0000"/>
                </a:solidFill>
              </a:rPr>
              <a:t>ničnost (absolutna neveljavnost pogodbe) in </a:t>
            </a:r>
            <a:r>
              <a:rPr lang="sl-SI" b="1" dirty="0">
                <a:solidFill>
                  <a:srgbClr val="00B050"/>
                </a:solidFill>
              </a:rPr>
              <a:t>izpodbojnost (relativna neveljavnost pogodbe).</a:t>
            </a:r>
          </a:p>
          <a:p>
            <a:endParaRPr lang="sl-SI" dirty="0">
              <a:solidFill>
                <a:srgbClr val="00B050"/>
              </a:solidFill>
            </a:endParaRPr>
          </a:p>
        </p:txBody>
      </p:sp>
    </p:spTree>
    <p:extLst>
      <p:ext uri="{BB962C8B-B14F-4D97-AF65-F5344CB8AC3E}">
        <p14:creationId xmlns:p14="http://schemas.microsoft.com/office/powerpoint/2010/main" val="33953775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562074"/>
          </a:xfrm>
        </p:spPr>
        <p:txBody>
          <a:bodyPr>
            <a:normAutofit fontScale="90000"/>
          </a:bodyPr>
          <a:lstStyle/>
          <a:p>
            <a:r>
              <a:rPr lang="sl-SI" dirty="0">
                <a:solidFill>
                  <a:srgbClr val="FF0000"/>
                </a:solidFill>
              </a:rPr>
              <a:t>NIČNOST</a:t>
            </a:r>
          </a:p>
        </p:txBody>
      </p:sp>
      <p:sp>
        <p:nvSpPr>
          <p:cNvPr id="5" name="Označba mesta vsebine 4"/>
          <p:cNvSpPr>
            <a:spLocks noGrp="1"/>
          </p:cNvSpPr>
          <p:nvPr>
            <p:ph idx="1"/>
          </p:nvPr>
        </p:nvSpPr>
        <p:spPr/>
        <p:txBody>
          <a:bodyPr>
            <a:normAutofit fontScale="92500" lnSpcReduction="20000"/>
          </a:bodyPr>
          <a:lstStyle/>
          <a:p>
            <a:r>
              <a:rPr lang="sl-SI" dirty="0">
                <a:solidFill>
                  <a:srgbClr val="FF0000"/>
                </a:solidFill>
              </a:rPr>
              <a:t>Pogodba, ki je nična, je absolutno neveljavna od samega začetka. </a:t>
            </a:r>
            <a:r>
              <a:rPr lang="sl-SI" dirty="0"/>
              <a:t>Če je pogodba nična, tudi ne bo postala veljavna, če prepoved ali kakšen drug vzrok ničnosti pozneje preneha. </a:t>
            </a:r>
            <a:r>
              <a:rPr lang="sl-SI" b="1" dirty="0">
                <a:solidFill>
                  <a:srgbClr val="FF0000"/>
                </a:solidFill>
              </a:rPr>
              <a:t>Na ničnost pazi sodišče po uradni dolžnosti in se lahko nanjo sklicuje vsaka zainteresirana oseba. </a:t>
            </a:r>
            <a:r>
              <a:rPr lang="sl-SI" dirty="0"/>
              <a:t>Če se ugotovi ničnost pogodbe, mora vsaka pogodbena stranka vrniti drugi vse, kar je prejela na podlagi take pogodbe. Če to ni mogoče, pa mora dati ustrezno denarno nadomestilo. Lahko Zahtevate  tudi odškodnino. </a:t>
            </a:r>
            <a:r>
              <a:rPr lang="sl-SI" b="1" dirty="0">
                <a:solidFill>
                  <a:srgbClr val="FF0000"/>
                </a:solidFill>
              </a:rPr>
              <a:t>Pravica do uveljavljanja ničnosti ne ugasne.</a:t>
            </a:r>
          </a:p>
        </p:txBody>
      </p:sp>
    </p:spTree>
    <p:extLst>
      <p:ext uri="{BB962C8B-B14F-4D97-AF65-F5344CB8AC3E}">
        <p14:creationId xmlns:p14="http://schemas.microsoft.com/office/powerpoint/2010/main" val="42048303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značba mesta vsebine 2"/>
          <p:cNvSpPr>
            <a:spLocks noGrp="1"/>
          </p:cNvSpPr>
          <p:nvPr>
            <p:ph idx="1"/>
          </p:nvPr>
        </p:nvSpPr>
        <p:spPr>
          <a:solidFill>
            <a:schemeClr val="accent2">
              <a:lumMod val="20000"/>
              <a:lumOff val="80000"/>
            </a:schemeClr>
          </a:solidFill>
        </p:spPr>
        <p:txBody>
          <a:bodyPr>
            <a:normAutofit/>
          </a:bodyPr>
          <a:lstStyle/>
          <a:p>
            <a:r>
              <a:rPr lang="sl-SI" dirty="0"/>
              <a:t>Upoštevaje določbe Obligacijskega zakonika je vsaka pogodba nična, </a:t>
            </a:r>
            <a:r>
              <a:rPr lang="sl-SI" b="1" dirty="0">
                <a:solidFill>
                  <a:srgbClr val="00B050"/>
                </a:solidFill>
              </a:rPr>
              <a:t>če nasprotuje ustavi, prisilnim predpisom ali moralnim načelom</a:t>
            </a:r>
            <a:r>
              <a:rPr lang="sl-SI" dirty="0"/>
              <a:t>; </a:t>
            </a:r>
            <a:r>
              <a:rPr lang="sl-SI" b="1" dirty="0">
                <a:solidFill>
                  <a:srgbClr val="FF0000"/>
                </a:solidFill>
              </a:rPr>
              <a:t>pa tudi v primeru, če je predmet obveznosti nemogoč, nedopusten, nedoločen </a:t>
            </a:r>
            <a:r>
              <a:rPr lang="sl-SI" dirty="0">
                <a:solidFill>
                  <a:srgbClr val="FF0000"/>
                </a:solidFill>
              </a:rPr>
              <a:t>ali </a:t>
            </a:r>
            <a:r>
              <a:rPr lang="sl-SI" b="1" dirty="0">
                <a:solidFill>
                  <a:srgbClr val="FF0000"/>
                </a:solidFill>
              </a:rPr>
              <a:t>nedoločljiv.</a:t>
            </a:r>
            <a:r>
              <a:rPr lang="sl-SI" dirty="0"/>
              <a:t> Pogodba, ki je oderuška (lahko ostane v veljavi, če se zmanjša na pravičen znesek);ki jo je sklenila poslovno popolnoma nesposobna oseba; </a:t>
            </a:r>
          </a:p>
        </p:txBody>
      </p:sp>
    </p:spTree>
    <p:extLst>
      <p:ext uri="{BB962C8B-B14F-4D97-AF65-F5344CB8AC3E}">
        <p14:creationId xmlns:p14="http://schemas.microsoft.com/office/powerpoint/2010/main" val="2402182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251520" y="836712"/>
            <a:ext cx="7992888" cy="4832092"/>
          </a:xfrm>
          <a:prstGeom prst="rect">
            <a:avLst/>
          </a:prstGeom>
        </p:spPr>
        <p:txBody>
          <a:bodyPr wrap="square">
            <a:spAutoFit/>
          </a:bodyPr>
          <a:lstStyle/>
          <a:p>
            <a:r>
              <a:rPr lang="sl-SI" sz="2800" b="1" dirty="0">
                <a:solidFill>
                  <a:srgbClr val="C00000"/>
                </a:solidFill>
              </a:rPr>
              <a:t>Obligacijsko pravo</a:t>
            </a:r>
            <a:r>
              <a:rPr lang="sl-SI" sz="2800" dirty="0">
                <a:solidFill>
                  <a:srgbClr val="C00000"/>
                </a:solidFill>
              </a:rPr>
              <a:t> oziroma obveznostno pravo je panoga </a:t>
            </a:r>
            <a:r>
              <a:rPr lang="sl-SI" sz="2800" dirty="0">
                <a:solidFill>
                  <a:srgbClr val="FFC000"/>
                </a:solidFill>
                <a:hlinkClick r:id="rId2" tooltip="Civilno pravo"/>
              </a:rPr>
              <a:t>civilnega prava</a:t>
            </a:r>
            <a:r>
              <a:rPr lang="sl-SI" sz="2800" dirty="0">
                <a:solidFill>
                  <a:srgbClr val="C00000"/>
                </a:solidFill>
              </a:rPr>
              <a:t>, ki ureja </a:t>
            </a:r>
            <a:r>
              <a:rPr lang="sl-SI" sz="2800" dirty="0">
                <a:solidFill>
                  <a:srgbClr val="C00000"/>
                </a:solidFill>
                <a:hlinkClick r:id="rId3" tooltip="Pravno razmerje (stran ne obstaja)"/>
              </a:rPr>
              <a:t>pravna razmerja</a:t>
            </a:r>
            <a:r>
              <a:rPr lang="sl-SI" sz="2800" dirty="0">
                <a:solidFill>
                  <a:srgbClr val="C00000"/>
                </a:solidFill>
              </a:rPr>
              <a:t>, </a:t>
            </a:r>
          </a:p>
          <a:p>
            <a:r>
              <a:rPr lang="sl-SI" sz="2800" dirty="0">
                <a:solidFill>
                  <a:srgbClr val="C00000"/>
                </a:solidFill>
              </a:rPr>
              <a:t>ki kot posledico pomenijo obveznost za pravno ali fizično osebo. </a:t>
            </a:r>
          </a:p>
          <a:p>
            <a:r>
              <a:rPr lang="sl-SI" sz="2800" dirty="0"/>
              <a:t>Obligacijsko razmerje je razmerje med dvema subjektoma (upnikom in dolžnikom). Ena stranka </a:t>
            </a:r>
            <a:r>
              <a:rPr lang="sl-SI" sz="2800" b="1" dirty="0">
                <a:solidFill>
                  <a:srgbClr val="FFC000"/>
                </a:solidFill>
              </a:rPr>
              <a:t>upnik</a:t>
            </a:r>
            <a:r>
              <a:rPr lang="sl-SI" sz="2800" dirty="0"/>
              <a:t> je upravičena terjati od druge stranke to je </a:t>
            </a:r>
            <a:r>
              <a:rPr lang="sl-SI" sz="2800" b="1" dirty="0">
                <a:solidFill>
                  <a:schemeClr val="accent4">
                    <a:lumMod val="75000"/>
                  </a:schemeClr>
                </a:solidFill>
              </a:rPr>
              <a:t>dolžnika</a:t>
            </a:r>
            <a:r>
              <a:rPr lang="sl-SI" sz="2800" dirty="0"/>
              <a:t> izpolnitev obveznosti, </a:t>
            </a:r>
            <a:r>
              <a:rPr lang="sl-SI" sz="2800" b="1" dirty="0">
                <a:solidFill>
                  <a:srgbClr val="FFC000"/>
                </a:solidFill>
              </a:rPr>
              <a:t>dolžnik</a:t>
            </a:r>
            <a:r>
              <a:rPr lang="sl-SI" sz="2800" dirty="0"/>
              <a:t> pa je dolžan opraviti izpolnitev. </a:t>
            </a:r>
            <a:r>
              <a:rPr lang="sl-SI" sz="2800" b="1" dirty="0" err="1">
                <a:solidFill>
                  <a:schemeClr val="accent1"/>
                </a:solidFill>
              </a:rPr>
              <a:t>Obligacisjko</a:t>
            </a:r>
            <a:r>
              <a:rPr lang="sl-SI" sz="2800" b="1" dirty="0">
                <a:solidFill>
                  <a:schemeClr val="accent1"/>
                </a:solidFill>
              </a:rPr>
              <a:t> razmerje učinkuje le med pogodbenimi strankami in ne proti tretjim</a:t>
            </a:r>
            <a:r>
              <a:rPr lang="sl-SI" sz="2800" dirty="0"/>
              <a:t>. Razen če je porok.</a:t>
            </a:r>
          </a:p>
        </p:txBody>
      </p:sp>
    </p:spTree>
    <p:extLst>
      <p:ext uri="{BB962C8B-B14F-4D97-AF65-F5344CB8AC3E}">
        <p14:creationId xmlns:p14="http://schemas.microsoft.com/office/powerpoint/2010/main" val="41806181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dirty="0"/>
          </a:p>
        </p:txBody>
      </p:sp>
      <p:sp>
        <p:nvSpPr>
          <p:cNvPr id="3" name="Označba mesta vsebine 2"/>
          <p:cNvSpPr>
            <a:spLocks noGrp="1"/>
          </p:cNvSpPr>
          <p:nvPr>
            <p:ph idx="1"/>
          </p:nvPr>
        </p:nvSpPr>
        <p:spPr/>
        <p:txBody>
          <a:bodyPr>
            <a:normAutofit lnSpcReduction="10000"/>
          </a:bodyPr>
          <a:lstStyle/>
          <a:p>
            <a:r>
              <a:rPr lang="sl-SI" dirty="0"/>
              <a:t>V nasprotju z nično pogodbo pa se lahko </a:t>
            </a:r>
            <a:r>
              <a:rPr lang="sl-SI" b="1" dirty="0">
                <a:solidFill>
                  <a:srgbClr val="FF0000"/>
                </a:solidFill>
              </a:rPr>
              <a:t>na izpodbojnost sklicuje le pogodbena stranka, v čigar interesu je določena izpodbojnost in njeni dediči.</a:t>
            </a:r>
            <a:r>
              <a:rPr lang="sl-SI" dirty="0"/>
              <a:t> Prav tako je omejen čas, v katerem pogodbenik lahko razveljavi pogodbo na podlagi izpodbojnosti, in </a:t>
            </a:r>
            <a:r>
              <a:rPr lang="sl-SI" b="1" dirty="0">
                <a:solidFill>
                  <a:schemeClr val="accent3"/>
                </a:solidFill>
              </a:rPr>
              <a:t>sicer v enem letu odkar je izvedel za razlog izpodbojnosti </a:t>
            </a:r>
            <a:r>
              <a:rPr lang="sl-SI" dirty="0"/>
              <a:t>oziroma najkasneje v </a:t>
            </a:r>
            <a:r>
              <a:rPr lang="sl-SI" b="1" dirty="0">
                <a:solidFill>
                  <a:schemeClr val="accent4"/>
                </a:solidFill>
              </a:rPr>
              <a:t>treh letih od sklenitve pogodbe ( ti lahko izveš za izpodbojnost kasneje, zato je </a:t>
            </a:r>
            <a:r>
              <a:rPr lang="sl-SI" b="1" dirty="0" err="1">
                <a:solidFill>
                  <a:schemeClr val="accent4"/>
                </a:solidFill>
              </a:rPr>
              <a:t>max</a:t>
            </a:r>
            <a:r>
              <a:rPr lang="sl-SI" b="1" dirty="0">
                <a:solidFill>
                  <a:schemeClr val="accent4"/>
                </a:solidFill>
              </a:rPr>
              <a:t> 3. leta) .</a:t>
            </a:r>
          </a:p>
        </p:txBody>
      </p:sp>
    </p:spTree>
    <p:extLst>
      <p:ext uri="{BB962C8B-B14F-4D97-AF65-F5344CB8AC3E}">
        <p14:creationId xmlns:p14="http://schemas.microsoft.com/office/powerpoint/2010/main" val="19300603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Izpodbojnost</a:t>
            </a:r>
          </a:p>
        </p:txBody>
      </p:sp>
      <p:sp>
        <p:nvSpPr>
          <p:cNvPr id="3" name="Označba mesta vsebine 2"/>
          <p:cNvSpPr>
            <a:spLocks noGrp="1"/>
          </p:cNvSpPr>
          <p:nvPr>
            <p:ph idx="1"/>
          </p:nvPr>
        </p:nvSpPr>
        <p:spPr>
          <a:solidFill>
            <a:schemeClr val="accent1">
              <a:lumMod val="40000"/>
              <a:lumOff val="60000"/>
            </a:schemeClr>
          </a:solidFill>
        </p:spPr>
        <p:txBody>
          <a:bodyPr>
            <a:normAutofit fontScale="92500" lnSpcReduction="20000"/>
          </a:bodyPr>
          <a:lstStyle/>
          <a:p>
            <a:r>
              <a:rPr lang="sl-SI" dirty="0"/>
              <a:t>Če je pogodba izpodbojna, lahko pogodbena stranka zahteva, da se razveljavi. </a:t>
            </a:r>
            <a:r>
              <a:rPr lang="sl-SI" b="1" dirty="0">
                <a:solidFill>
                  <a:srgbClr val="FF0000"/>
                </a:solidFill>
              </a:rPr>
              <a:t>Razveljavitev pogodbe lahko zahteva samo stranka, v katere interesu je določena izpodbojnost. Takšna pogodba bo torej veljavna tako dolgo, dokler se ne razveljavi.</a:t>
            </a:r>
            <a:r>
              <a:rPr lang="sl-SI" dirty="0"/>
              <a:t> </a:t>
            </a:r>
            <a:r>
              <a:rPr lang="sl-SI" b="1" dirty="0">
                <a:solidFill>
                  <a:srgbClr val="00B050"/>
                </a:solidFill>
              </a:rPr>
              <a:t>Zainteresirana stranka se mora na izpodbojnost pogodbe posebej sklicevati, saj sodišče razlogov izpodbojnosti ne bo upoštevalo po uradni dolžnosti.</a:t>
            </a:r>
            <a:r>
              <a:rPr lang="sl-SI" dirty="0"/>
              <a:t> Če je bilo na podlagi izpodbojne pogodbe, ki je bila razveljavljena, kaj izpolnjeno, je treba to vrniti. Če to ni mogoče, pa je treba dati ustrezno denarno nadomestilo. </a:t>
            </a:r>
          </a:p>
        </p:txBody>
      </p:sp>
    </p:spTree>
    <p:extLst>
      <p:ext uri="{BB962C8B-B14F-4D97-AF65-F5344CB8AC3E}">
        <p14:creationId xmlns:p14="http://schemas.microsoft.com/office/powerpoint/2010/main" val="18232348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dirty="0">
                <a:solidFill>
                  <a:schemeClr val="accent4"/>
                </a:solidFill>
              </a:rPr>
              <a:t>Razlogi za izpodbojnost pogodbe so:</a:t>
            </a:r>
            <a:br>
              <a:rPr lang="sl-SI" b="1" dirty="0">
                <a:solidFill>
                  <a:schemeClr val="accent4"/>
                </a:solidFill>
              </a:rPr>
            </a:br>
            <a:endParaRPr lang="sl-SI" dirty="0">
              <a:solidFill>
                <a:schemeClr val="accent4"/>
              </a:solidFill>
            </a:endParaRPr>
          </a:p>
        </p:txBody>
      </p:sp>
      <p:sp>
        <p:nvSpPr>
          <p:cNvPr id="3" name="Označba mesta vsebine 2"/>
          <p:cNvSpPr>
            <a:spLocks noGrp="1"/>
          </p:cNvSpPr>
          <p:nvPr>
            <p:ph idx="1"/>
          </p:nvPr>
        </p:nvSpPr>
        <p:spPr/>
        <p:txBody>
          <a:bodyPr>
            <a:normAutofit/>
          </a:bodyPr>
          <a:lstStyle/>
          <a:p>
            <a:r>
              <a:rPr lang="sl-SI" dirty="0"/>
              <a:t>pogodbo je sklenila poslovno omejeno sposobna stranka;</a:t>
            </a:r>
          </a:p>
          <a:p>
            <a:r>
              <a:rPr lang="sl-SI" dirty="0"/>
              <a:t>pri sklenitvi so obstajale napake volje (npr. grožnja, zmota itd.);</a:t>
            </a:r>
          </a:p>
          <a:p>
            <a:r>
              <a:rPr lang="sl-SI" dirty="0"/>
              <a:t>če gre za čezmerno prikrajšanje.</a:t>
            </a:r>
          </a:p>
          <a:p>
            <a:r>
              <a:rPr lang="sl-SI" b="1" dirty="0">
                <a:solidFill>
                  <a:schemeClr val="accent2"/>
                </a:solidFill>
              </a:rPr>
              <a:t>Pravne posledice izpodbojnosti</a:t>
            </a:r>
            <a:r>
              <a:rPr lang="sl-SI" b="1" dirty="0"/>
              <a:t>:</a:t>
            </a:r>
          </a:p>
          <a:p>
            <a:r>
              <a:rPr lang="sl-SI" dirty="0"/>
              <a:t>vrnitveni zahtevek;</a:t>
            </a:r>
          </a:p>
          <a:p>
            <a:r>
              <a:rPr lang="sl-SI" dirty="0"/>
              <a:t>odškodninska odgovornost.</a:t>
            </a:r>
          </a:p>
          <a:p>
            <a:endParaRPr lang="sl-SI" dirty="0"/>
          </a:p>
        </p:txBody>
      </p:sp>
    </p:spTree>
    <p:extLst>
      <p:ext uri="{BB962C8B-B14F-4D97-AF65-F5344CB8AC3E}">
        <p14:creationId xmlns:p14="http://schemas.microsoft.com/office/powerpoint/2010/main" val="5754452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Vaja</a:t>
            </a:r>
          </a:p>
        </p:txBody>
      </p:sp>
      <p:sp>
        <p:nvSpPr>
          <p:cNvPr id="3" name="Označba mesta vsebine 2"/>
          <p:cNvSpPr>
            <a:spLocks noGrp="1"/>
          </p:cNvSpPr>
          <p:nvPr>
            <p:ph idx="1"/>
          </p:nvPr>
        </p:nvSpPr>
        <p:spPr/>
        <p:txBody>
          <a:bodyPr>
            <a:normAutofit fontScale="70000" lnSpcReduction="20000"/>
          </a:bodyPr>
          <a:lstStyle/>
          <a:p>
            <a:pPr marL="0" indent="0">
              <a:buNone/>
            </a:pPr>
            <a:r>
              <a:rPr lang="sl-SI" b="1" dirty="0"/>
              <a:t> </a:t>
            </a:r>
            <a:endParaRPr lang="sl-SI" dirty="0"/>
          </a:p>
          <a:p>
            <a:pPr lvl="0"/>
            <a:r>
              <a:rPr lang="sl-SI" b="1" dirty="0">
                <a:solidFill>
                  <a:schemeClr val="accent1"/>
                </a:solidFill>
              </a:rPr>
              <a:t>Kateri zakoni bi veljali v naslednjih primerih?</a:t>
            </a:r>
            <a:endParaRPr lang="sl-SI" sz="2000" b="1" dirty="0">
              <a:solidFill>
                <a:schemeClr val="accent1"/>
              </a:solidFill>
            </a:endParaRPr>
          </a:p>
          <a:p>
            <a:pPr lvl="1"/>
            <a:r>
              <a:rPr lang="sl-SI" dirty="0"/>
              <a:t>Avtomehanik Lojze, je  za svojo delavnico kupil pri dobavitelju orodja novo orodje.</a:t>
            </a:r>
            <a:endParaRPr lang="sl-SI" sz="1800" dirty="0"/>
          </a:p>
          <a:p>
            <a:pPr lvl="1"/>
            <a:r>
              <a:rPr lang="sl-SI" dirty="0"/>
              <a:t>Avtomehanik Lojze, je kupil novo orodje, ki ga bo potreboval v zasebne namene.</a:t>
            </a:r>
            <a:endParaRPr lang="sl-SI" sz="1800" dirty="0"/>
          </a:p>
          <a:p>
            <a:pPr lvl="1"/>
            <a:r>
              <a:rPr lang="sl-SI" dirty="0"/>
              <a:t>Sosed Tine je od soseda Janeza kupil  avtomobil.</a:t>
            </a:r>
            <a:endParaRPr lang="sl-SI" sz="1800" dirty="0"/>
          </a:p>
          <a:p>
            <a:pPr marL="0" indent="0">
              <a:buNone/>
            </a:pPr>
            <a:r>
              <a:rPr lang="sl-SI" dirty="0"/>
              <a:t>    </a:t>
            </a:r>
            <a:endParaRPr lang="sl-SI" sz="2000" dirty="0"/>
          </a:p>
          <a:p>
            <a:pPr lvl="0"/>
            <a:r>
              <a:rPr lang="sl-SI" b="1" dirty="0">
                <a:solidFill>
                  <a:schemeClr val="accent1"/>
                </a:solidFill>
              </a:rPr>
              <a:t>Ali je prodajna pogodba nastala?</a:t>
            </a:r>
            <a:endParaRPr lang="sl-SI" sz="2000" b="1" dirty="0">
              <a:solidFill>
                <a:schemeClr val="accent1"/>
              </a:solidFill>
            </a:endParaRPr>
          </a:p>
          <a:p>
            <a:pPr lvl="1"/>
            <a:r>
              <a:rPr lang="sl-SI" dirty="0"/>
              <a:t>Naročili ste 10 kg rjave barve. Dobavitelj vam je dobavil 10 kg črne barve. </a:t>
            </a:r>
            <a:endParaRPr lang="sl-SI" sz="1800" dirty="0"/>
          </a:p>
          <a:p>
            <a:pPr lvl="1"/>
            <a:r>
              <a:rPr lang="sl-SI" dirty="0"/>
              <a:t>Mojca, ki je ravnokar dopolnila 14 let je v trgovini naročila novo sobo in podpisala pogodbo.</a:t>
            </a:r>
            <a:endParaRPr lang="sl-SI" sz="1800" dirty="0"/>
          </a:p>
          <a:p>
            <a:pPr lvl="1"/>
            <a:r>
              <a:rPr lang="sl-SI" dirty="0"/>
              <a:t>Sosed je od prijatelj kupil ukradeno jakno.</a:t>
            </a:r>
            <a:endParaRPr lang="sl-SI" sz="1800" dirty="0"/>
          </a:p>
          <a:p>
            <a:endParaRPr lang="sl-SI" sz="2000" dirty="0"/>
          </a:p>
          <a:p>
            <a:endParaRPr lang="sl-SI" dirty="0"/>
          </a:p>
        </p:txBody>
      </p:sp>
    </p:spTree>
    <p:extLst>
      <p:ext uri="{BB962C8B-B14F-4D97-AF65-F5344CB8AC3E}">
        <p14:creationId xmlns:p14="http://schemas.microsoft.com/office/powerpoint/2010/main" val="9806961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Odgovori</a:t>
            </a:r>
          </a:p>
        </p:txBody>
      </p:sp>
      <p:sp>
        <p:nvSpPr>
          <p:cNvPr id="3" name="Označba mesta vsebine 2"/>
          <p:cNvSpPr>
            <a:spLocks noGrp="1"/>
          </p:cNvSpPr>
          <p:nvPr>
            <p:ph idx="1"/>
          </p:nvPr>
        </p:nvSpPr>
        <p:spPr/>
        <p:txBody>
          <a:bodyPr/>
          <a:lstStyle/>
          <a:p>
            <a:r>
              <a:rPr lang="sl-SI" b="1" dirty="0"/>
              <a:t>1. a) ZOR, zakon o trgovini in uzance; b) ZOR, zakon o varstvu potrošnikov; c) ZOR</a:t>
            </a:r>
            <a:endParaRPr lang="sl-SI" dirty="0"/>
          </a:p>
          <a:p>
            <a:r>
              <a:rPr lang="sl-SI" b="1" dirty="0"/>
              <a:t>2. a) Ne, saj ni prišlo do soglasne izjave volje; b) Ne, saj Mojca nima še popolne poslovne sposobnosti; c) Ne, saj je dejanje v nasprotju z zakonom- ni dopustno. </a:t>
            </a:r>
            <a:endParaRPr lang="sl-SI" dirty="0"/>
          </a:p>
        </p:txBody>
      </p:sp>
    </p:spTree>
    <p:extLst>
      <p:ext uri="{BB962C8B-B14F-4D97-AF65-F5344CB8AC3E}">
        <p14:creationId xmlns:p14="http://schemas.microsoft.com/office/powerpoint/2010/main" val="4987192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solidFill>
                  <a:schemeClr val="accent2"/>
                </a:solidFill>
              </a:rPr>
              <a:t>Utrditev obveznosti</a:t>
            </a:r>
          </a:p>
        </p:txBody>
      </p:sp>
      <p:graphicFrame>
        <p:nvGraphicFramePr>
          <p:cNvPr id="4" name="Označba mesta vsebine 3"/>
          <p:cNvGraphicFramePr>
            <a:graphicFrameLocks noGrp="1"/>
          </p:cNvGraphicFramePr>
          <p:nvPr>
            <p:ph idx="1"/>
            <p:extLst>
              <p:ext uri="{D42A27DB-BD31-4B8C-83A1-F6EECF244321}">
                <p14:modId xmlns:p14="http://schemas.microsoft.com/office/powerpoint/2010/main" val="1076112970"/>
              </p:ext>
            </p:extLst>
          </p:nvPr>
        </p:nvGraphicFramePr>
        <p:xfrm>
          <a:off x="457200" y="1600200"/>
          <a:ext cx="8229600" cy="4277073"/>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49575815"/>
                    </a:ext>
                  </a:extLst>
                </a:gridCol>
                <a:gridCol w="4114800">
                  <a:extLst>
                    <a:ext uri="{9D8B030D-6E8A-4147-A177-3AD203B41FA5}">
                      <a16:colId xmlns:a16="http://schemas.microsoft.com/office/drawing/2014/main" val="285868445"/>
                    </a:ext>
                  </a:extLst>
                </a:gridCol>
              </a:tblGrid>
              <a:tr h="1144185">
                <a:tc>
                  <a:txBody>
                    <a:bodyPr/>
                    <a:lstStyle/>
                    <a:p>
                      <a:r>
                        <a:rPr lang="sl-SI" b="1" dirty="0">
                          <a:solidFill>
                            <a:schemeClr val="tx1"/>
                          </a:solidFill>
                        </a:rPr>
                        <a:t>poroštvo</a:t>
                      </a:r>
                    </a:p>
                  </a:txBody>
                  <a:tcPr>
                    <a:solidFill>
                      <a:srgbClr val="FFC000"/>
                    </a:solidFill>
                  </a:tcPr>
                </a:tc>
                <a:tc>
                  <a:txBody>
                    <a:bodyPr/>
                    <a:lstStyle/>
                    <a:p>
                      <a:r>
                        <a:rPr lang="sl-SI" b="1" dirty="0"/>
                        <a:t>Zastava ( upnik lahko razpolaga s stvarjo, jo hrani)</a:t>
                      </a:r>
                    </a:p>
                  </a:txBody>
                  <a:tcPr/>
                </a:tc>
                <a:extLst>
                  <a:ext uri="{0D108BD9-81ED-4DB2-BD59-A6C34878D82A}">
                    <a16:rowId xmlns:a16="http://schemas.microsoft.com/office/drawing/2014/main" val="1807631263"/>
                  </a:ext>
                </a:extLst>
              </a:tr>
              <a:tr h="1144185">
                <a:tc>
                  <a:txBody>
                    <a:bodyPr/>
                    <a:lstStyle/>
                    <a:p>
                      <a:r>
                        <a:rPr lang="sl-SI" b="1" dirty="0"/>
                        <a:t>Varščina (kavcija)</a:t>
                      </a:r>
                    </a:p>
                  </a:txBody>
                  <a:tcPr/>
                </a:tc>
                <a:tc>
                  <a:txBody>
                    <a:bodyPr/>
                    <a:lstStyle/>
                    <a:p>
                      <a:r>
                        <a:rPr lang="sl-SI" b="1" dirty="0" err="1"/>
                        <a:t>Pridržna</a:t>
                      </a:r>
                      <a:r>
                        <a:rPr lang="sl-SI" b="1" baseline="0" dirty="0"/>
                        <a:t> pravica (hotel pridrži stvari hosta, dokler mu ne plača)</a:t>
                      </a:r>
                      <a:endParaRPr lang="sl-SI" b="1" dirty="0"/>
                    </a:p>
                  </a:txBody>
                  <a:tcPr/>
                </a:tc>
                <a:extLst>
                  <a:ext uri="{0D108BD9-81ED-4DB2-BD59-A6C34878D82A}">
                    <a16:rowId xmlns:a16="http://schemas.microsoft.com/office/drawing/2014/main" val="2291020680"/>
                  </a:ext>
                </a:extLst>
              </a:tr>
              <a:tr h="662901">
                <a:tc>
                  <a:txBody>
                    <a:bodyPr/>
                    <a:lstStyle/>
                    <a:p>
                      <a:r>
                        <a:rPr lang="sl-SI" b="1" dirty="0"/>
                        <a:t>Odstopnina ali skesnina</a:t>
                      </a:r>
                    </a:p>
                  </a:txBody>
                  <a:tcPr>
                    <a:solidFill>
                      <a:schemeClr val="accent5">
                        <a:lumMod val="60000"/>
                        <a:lumOff val="40000"/>
                      </a:schemeClr>
                    </a:solidFill>
                  </a:tcPr>
                </a:tc>
                <a:tc>
                  <a:txBody>
                    <a:bodyPr/>
                    <a:lstStyle/>
                    <a:p>
                      <a:r>
                        <a:rPr lang="sl-SI" b="1" dirty="0"/>
                        <a:t>Pridržek</a:t>
                      </a:r>
                      <a:r>
                        <a:rPr lang="sl-SI" b="1" baseline="0" dirty="0"/>
                        <a:t> lastninske pravice (leasing)</a:t>
                      </a:r>
                      <a:endParaRPr lang="sl-SI" b="1" dirty="0"/>
                    </a:p>
                  </a:txBody>
                  <a:tcPr/>
                </a:tc>
                <a:extLst>
                  <a:ext uri="{0D108BD9-81ED-4DB2-BD59-A6C34878D82A}">
                    <a16:rowId xmlns:a16="http://schemas.microsoft.com/office/drawing/2014/main" val="3623683136"/>
                  </a:ext>
                </a:extLst>
              </a:tr>
              <a:tr h="662901">
                <a:tc>
                  <a:txBody>
                    <a:bodyPr/>
                    <a:lstStyle/>
                    <a:p>
                      <a:r>
                        <a:rPr lang="sl-SI" b="1" dirty="0"/>
                        <a:t>ara</a:t>
                      </a:r>
                    </a:p>
                  </a:txBody>
                  <a:tcPr/>
                </a:tc>
                <a:tc>
                  <a:txBody>
                    <a:bodyPr/>
                    <a:lstStyle/>
                    <a:p>
                      <a:r>
                        <a:rPr lang="sl-SI" b="1" dirty="0"/>
                        <a:t>avans</a:t>
                      </a:r>
                    </a:p>
                  </a:txBody>
                  <a:tcPr>
                    <a:solidFill>
                      <a:schemeClr val="accent3"/>
                    </a:solidFill>
                  </a:tcPr>
                </a:tc>
                <a:extLst>
                  <a:ext uri="{0D108BD9-81ED-4DB2-BD59-A6C34878D82A}">
                    <a16:rowId xmlns:a16="http://schemas.microsoft.com/office/drawing/2014/main" val="1856114380"/>
                  </a:ext>
                </a:extLst>
              </a:tr>
              <a:tr h="662901">
                <a:tc>
                  <a:txBody>
                    <a:bodyPr/>
                    <a:lstStyle/>
                    <a:p>
                      <a:r>
                        <a:rPr lang="sl-SI" b="1" dirty="0"/>
                        <a:t>penali</a:t>
                      </a:r>
                    </a:p>
                  </a:txBody>
                  <a:tcPr>
                    <a:solidFill>
                      <a:schemeClr val="accent5"/>
                    </a:solidFill>
                  </a:tcPr>
                </a:tc>
                <a:tc>
                  <a:txBody>
                    <a:bodyPr/>
                    <a:lstStyle/>
                    <a:p>
                      <a:r>
                        <a:rPr lang="sl-SI" b="1" dirty="0"/>
                        <a:t>Odškodninska obveznost</a:t>
                      </a:r>
                    </a:p>
                  </a:txBody>
                  <a:tcPr>
                    <a:solidFill>
                      <a:srgbClr val="92D050"/>
                    </a:solidFill>
                  </a:tcPr>
                </a:tc>
                <a:extLst>
                  <a:ext uri="{0D108BD9-81ED-4DB2-BD59-A6C34878D82A}">
                    <a16:rowId xmlns:a16="http://schemas.microsoft.com/office/drawing/2014/main" val="2924468557"/>
                  </a:ext>
                </a:extLst>
              </a:tr>
            </a:tbl>
          </a:graphicData>
        </a:graphic>
      </p:graphicFrame>
    </p:spTree>
    <p:extLst>
      <p:ext uri="{BB962C8B-B14F-4D97-AF65-F5344CB8AC3E}">
        <p14:creationId xmlns:p14="http://schemas.microsoft.com/office/powerpoint/2010/main" val="23587740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solidFill>
                  <a:schemeClr val="accent2"/>
                </a:solidFill>
              </a:rPr>
              <a:t>Opis obveznosti</a:t>
            </a:r>
          </a:p>
        </p:txBody>
      </p:sp>
      <p:graphicFrame>
        <p:nvGraphicFramePr>
          <p:cNvPr id="4" name="Označba mesta vsebine 3"/>
          <p:cNvGraphicFramePr>
            <a:graphicFrameLocks noGrp="1"/>
          </p:cNvGraphicFramePr>
          <p:nvPr>
            <p:ph idx="1"/>
            <p:extLst>
              <p:ext uri="{D42A27DB-BD31-4B8C-83A1-F6EECF244321}">
                <p14:modId xmlns:p14="http://schemas.microsoft.com/office/powerpoint/2010/main" val="319956566"/>
              </p:ext>
            </p:extLst>
          </p:nvPr>
        </p:nvGraphicFramePr>
        <p:xfrm>
          <a:off x="457200" y="1600200"/>
          <a:ext cx="8229600" cy="5098926"/>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49575815"/>
                    </a:ext>
                  </a:extLst>
                </a:gridCol>
                <a:gridCol w="4114800">
                  <a:extLst>
                    <a:ext uri="{9D8B030D-6E8A-4147-A177-3AD203B41FA5}">
                      <a16:colId xmlns:a16="http://schemas.microsoft.com/office/drawing/2014/main" val="285868445"/>
                    </a:ext>
                  </a:extLst>
                </a:gridCol>
              </a:tblGrid>
              <a:tr h="1144185">
                <a:tc>
                  <a:txBody>
                    <a:bodyPr/>
                    <a:lstStyle/>
                    <a:p>
                      <a:r>
                        <a:rPr lang="sl-SI" b="1" dirty="0">
                          <a:solidFill>
                            <a:schemeClr val="tx1"/>
                          </a:solidFill>
                        </a:rPr>
                        <a:t>Poroštvo-porok se zaveže, da bo izpolnil obveznost do dolžnika, če jo ne </a:t>
                      </a:r>
                      <a:r>
                        <a:rPr lang="sl-SI" b="1">
                          <a:solidFill>
                            <a:schemeClr val="tx1"/>
                          </a:solidFill>
                        </a:rPr>
                        <a:t>bo dolžnik.</a:t>
                      </a:r>
                    </a:p>
                    <a:p>
                      <a:r>
                        <a:rPr lang="sl-SI" b="1" dirty="0">
                          <a:solidFill>
                            <a:schemeClr val="tx1"/>
                          </a:solidFill>
                        </a:rPr>
                        <a:t>Ločimo subsidiarno</a:t>
                      </a:r>
                      <a:r>
                        <a:rPr lang="sl-SI" b="1" baseline="0" dirty="0">
                          <a:solidFill>
                            <a:schemeClr val="tx1"/>
                          </a:solidFill>
                        </a:rPr>
                        <a:t> ( če dolžnik ne plača, se zahteva od upnika) in solidarno</a:t>
                      </a:r>
                      <a:endParaRPr lang="sl-SI" b="1" dirty="0">
                        <a:solidFill>
                          <a:schemeClr val="tx1"/>
                        </a:solidFill>
                      </a:endParaRPr>
                    </a:p>
                  </a:txBody>
                  <a:tcPr>
                    <a:solidFill>
                      <a:srgbClr val="FFC000"/>
                    </a:solidFill>
                  </a:tcPr>
                </a:tc>
                <a:tc>
                  <a:txBody>
                    <a:bodyPr/>
                    <a:lstStyle/>
                    <a:p>
                      <a:r>
                        <a:rPr lang="sl-SI" b="1" dirty="0"/>
                        <a:t>Zastava ( upnik lahko razpolaga s stvarjo, jo hrani)- stvarna pravica do tuje stvari. To stvar ima zastavni upnik, stvar pa je last dolžnika.</a:t>
                      </a:r>
                    </a:p>
                  </a:txBody>
                  <a:tcPr/>
                </a:tc>
                <a:extLst>
                  <a:ext uri="{0D108BD9-81ED-4DB2-BD59-A6C34878D82A}">
                    <a16:rowId xmlns:a16="http://schemas.microsoft.com/office/drawing/2014/main" val="1807631263"/>
                  </a:ext>
                </a:extLst>
              </a:tr>
              <a:tr h="1144185">
                <a:tc>
                  <a:txBody>
                    <a:bodyPr/>
                    <a:lstStyle/>
                    <a:p>
                      <a:r>
                        <a:rPr lang="sl-SI" b="1" dirty="0"/>
                        <a:t>Varščina (kavcija)- udeležba na javnih dražbah, za vračilo embalaže, za morje</a:t>
                      </a:r>
                    </a:p>
                  </a:txBody>
                  <a:tcPr/>
                </a:tc>
                <a:tc>
                  <a:txBody>
                    <a:bodyPr/>
                    <a:lstStyle/>
                    <a:p>
                      <a:r>
                        <a:rPr lang="sl-SI" b="1" dirty="0" err="1"/>
                        <a:t>Pridržna</a:t>
                      </a:r>
                      <a:r>
                        <a:rPr lang="sl-SI" b="1" baseline="0" dirty="0"/>
                        <a:t> pravica (hotel pridrži stvari gosta, dokler mu ne plača)</a:t>
                      </a:r>
                      <a:endParaRPr lang="sl-SI" b="1" dirty="0"/>
                    </a:p>
                  </a:txBody>
                  <a:tcPr/>
                </a:tc>
                <a:extLst>
                  <a:ext uri="{0D108BD9-81ED-4DB2-BD59-A6C34878D82A}">
                    <a16:rowId xmlns:a16="http://schemas.microsoft.com/office/drawing/2014/main" val="2291020680"/>
                  </a:ext>
                </a:extLst>
              </a:tr>
              <a:tr h="662901">
                <a:tc>
                  <a:txBody>
                    <a:bodyPr/>
                    <a:lstStyle/>
                    <a:p>
                      <a:r>
                        <a:rPr lang="sl-SI" b="1" dirty="0"/>
                        <a:t>Odstopnina ali skesnina- če plačamo </a:t>
                      </a:r>
                      <a:r>
                        <a:rPr lang="sl-SI" b="1" dirty="0">
                          <a:solidFill>
                            <a:srgbClr val="FF0000"/>
                          </a:solidFill>
                        </a:rPr>
                        <a:t>odstopnino lahko ena ali druga stranka odstopi od pogodbe</a:t>
                      </a:r>
                    </a:p>
                  </a:txBody>
                  <a:tcPr>
                    <a:solidFill>
                      <a:schemeClr val="accent5">
                        <a:lumMod val="60000"/>
                        <a:lumOff val="40000"/>
                      </a:schemeClr>
                    </a:solidFill>
                  </a:tcPr>
                </a:tc>
                <a:tc>
                  <a:txBody>
                    <a:bodyPr/>
                    <a:lstStyle/>
                    <a:p>
                      <a:r>
                        <a:rPr lang="sl-SI" b="1" dirty="0"/>
                        <a:t>Pridržek</a:t>
                      </a:r>
                      <a:r>
                        <a:rPr lang="sl-SI" b="1" baseline="0" dirty="0"/>
                        <a:t> lastninske pravice (leasing)-prodajalec si pridrži lastninsko pravico do stvari, dokler kupec ne plača vse v celoti.</a:t>
                      </a:r>
                      <a:endParaRPr lang="sl-SI" b="1" dirty="0"/>
                    </a:p>
                  </a:txBody>
                  <a:tcPr/>
                </a:tc>
                <a:extLst>
                  <a:ext uri="{0D108BD9-81ED-4DB2-BD59-A6C34878D82A}">
                    <a16:rowId xmlns:a16="http://schemas.microsoft.com/office/drawing/2014/main" val="3623683136"/>
                  </a:ext>
                </a:extLst>
              </a:tr>
              <a:tr h="662901">
                <a:tc>
                  <a:txBody>
                    <a:bodyPr/>
                    <a:lstStyle/>
                    <a:p>
                      <a:r>
                        <a:rPr lang="sl-SI" b="1" dirty="0"/>
                        <a:t>Ara- pri izpolnitvi se všteje v ceno, plačamo toliko manj</a:t>
                      </a:r>
                    </a:p>
                  </a:txBody>
                  <a:tcPr/>
                </a:tc>
                <a:tc>
                  <a:txBody>
                    <a:bodyPr/>
                    <a:lstStyle/>
                    <a:p>
                      <a:r>
                        <a:rPr lang="sl-SI" b="1" dirty="0"/>
                        <a:t>Avans -pri izpolnitvi se všteje v ceno, plačamo toliko manj</a:t>
                      </a:r>
                    </a:p>
                  </a:txBody>
                  <a:tcPr>
                    <a:solidFill>
                      <a:schemeClr val="accent3"/>
                    </a:solidFill>
                  </a:tcPr>
                </a:tc>
                <a:extLst>
                  <a:ext uri="{0D108BD9-81ED-4DB2-BD59-A6C34878D82A}">
                    <a16:rowId xmlns:a16="http://schemas.microsoft.com/office/drawing/2014/main" val="1856114380"/>
                  </a:ext>
                </a:extLst>
              </a:tr>
              <a:tr h="662901">
                <a:tc>
                  <a:txBody>
                    <a:bodyPr/>
                    <a:lstStyle/>
                    <a:p>
                      <a:r>
                        <a:rPr lang="sl-SI" b="1" dirty="0"/>
                        <a:t>Penali- plačamo kazen za zamudo pri izpolnitvi, pogodbo pa moramo kljub vsemu izpolnit</a:t>
                      </a:r>
                    </a:p>
                  </a:txBody>
                  <a:tcPr>
                    <a:solidFill>
                      <a:schemeClr val="accent5"/>
                    </a:solidFill>
                  </a:tcPr>
                </a:tc>
                <a:tc>
                  <a:txBody>
                    <a:bodyPr/>
                    <a:lstStyle/>
                    <a:p>
                      <a:r>
                        <a:rPr lang="sl-SI" b="1" dirty="0"/>
                        <a:t>Odškodninska obveznost(subjektivna in objektivna odgovornost)</a:t>
                      </a:r>
                    </a:p>
                  </a:txBody>
                  <a:tcPr>
                    <a:solidFill>
                      <a:srgbClr val="92D050"/>
                    </a:solidFill>
                  </a:tcPr>
                </a:tc>
                <a:extLst>
                  <a:ext uri="{0D108BD9-81ED-4DB2-BD59-A6C34878D82A}">
                    <a16:rowId xmlns:a16="http://schemas.microsoft.com/office/drawing/2014/main" val="2924468557"/>
                  </a:ext>
                </a:extLst>
              </a:tr>
            </a:tbl>
          </a:graphicData>
        </a:graphic>
      </p:graphicFrame>
    </p:spTree>
    <p:extLst>
      <p:ext uri="{BB962C8B-B14F-4D97-AF65-F5344CB8AC3E}">
        <p14:creationId xmlns:p14="http://schemas.microsoft.com/office/powerpoint/2010/main" val="32666874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dirty="0"/>
          </a:p>
        </p:txBody>
      </p:sp>
      <p:graphicFrame>
        <p:nvGraphicFramePr>
          <p:cNvPr id="4" name="Označba mesta vsebine 3"/>
          <p:cNvGraphicFramePr>
            <a:graphicFrameLocks noGrp="1"/>
          </p:cNvGraphicFramePr>
          <p:nvPr>
            <p:ph idx="1"/>
            <p:extLst>
              <p:ext uri="{D42A27DB-BD31-4B8C-83A1-F6EECF244321}">
                <p14:modId xmlns:p14="http://schemas.microsoft.com/office/powerpoint/2010/main" val="2366074928"/>
              </p:ext>
            </p:extLst>
          </p:nvPr>
        </p:nvGraphicFramePr>
        <p:xfrm>
          <a:off x="457200" y="1600200"/>
          <a:ext cx="8229600" cy="2773680"/>
        </p:xfrm>
        <a:graphic>
          <a:graphicData uri="http://schemas.openxmlformats.org/drawingml/2006/table">
            <a:tbl>
              <a:tblPr firstRow="1" bandRow="1">
                <a:tableStyleId>{F5AB1C69-6EDB-4FF4-983F-18BD219EF322}</a:tableStyleId>
              </a:tblPr>
              <a:tblGrid>
                <a:gridCol w="4114800">
                  <a:extLst>
                    <a:ext uri="{9D8B030D-6E8A-4147-A177-3AD203B41FA5}">
                      <a16:colId xmlns:a16="http://schemas.microsoft.com/office/drawing/2014/main" val="3678367731"/>
                    </a:ext>
                  </a:extLst>
                </a:gridCol>
                <a:gridCol w="4114800">
                  <a:extLst>
                    <a:ext uri="{9D8B030D-6E8A-4147-A177-3AD203B41FA5}">
                      <a16:colId xmlns:a16="http://schemas.microsoft.com/office/drawing/2014/main" val="2683954197"/>
                    </a:ext>
                  </a:extLst>
                </a:gridCol>
              </a:tblGrid>
              <a:tr h="370840">
                <a:tc>
                  <a:txBody>
                    <a:bodyPr/>
                    <a:lstStyle/>
                    <a:p>
                      <a:r>
                        <a:rPr lang="sl-SI" sz="2000" b="1" dirty="0">
                          <a:solidFill>
                            <a:srgbClr val="FF0000"/>
                          </a:solidFill>
                        </a:rPr>
                        <a:t>Subjektivna</a:t>
                      </a:r>
                      <a:r>
                        <a:rPr lang="sl-SI" sz="2000" b="1" baseline="0" dirty="0">
                          <a:solidFill>
                            <a:srgbClr val="FF0000"/>
                          </a:solidFill>
                        </a:rPr>
                        <a:t> odgovornost</a:t>
                      </a:r>
                      <a:endParaRPr lang="sl-SI" sz="2000" b="1" dirty="0">
                        <a:solidFill>
                          <a:srgbClr val="FF0000"/>
                        </a:solidFill>
                      </a:endParaRPr>
                    </a:p>
                  </a:txBody>
                  <a:tcPr/>
                </a:tc>
                <a:tc>
                  <a:txBody>
                    <a:bodyPr/>
                    <a:lstStyle/>
                    <a:p>
                      <a:r>
                        <a:rPr lang="sl-SI" sz="2000" b="1" dirty="0">
                          <a:solidFill>
                            <a:srgbClr val="0070C0"/>
                          </a:solidFill>
                        </a:rPr>
                        <a:t>Objektivna odgovornost</a:t>
                      </a:r>
                    </a:p>
                  </a:txBody>
                  <a:tcPr/>
                </a:tc>
                <a:extLst>
                  <a:ext uri="{0D108BD9-81ED-4DB2-BD59-A6C34878D82A}">
                    <a16:rowId xmlns:a16="http://schemas.microsoft.com/office/drawing/2014/main" val="23570724"/>
                  </a:ext>
                </a:extLst>
              </a:tr>
              <a:tr h="370840">
                <a:tc>
                  <a:txBody>
                    <a:bodyPr/>
                    <a:lstStyle/>
                    <a:p>
                      <a:r>
                        <a:rPr lang="sl-SI" dirty="0"/>
                        <a:t>Temelji na </a:t>
                      </a:r>
                      <a:r>
                        <a:rPr lang="sl-SI" dirty="0" err="1"/>
                        <a:t>krvidi</a:t>
                      </a:r>
                      <a:r>
                        <a:rPr lang="sl-SI" dirty="0"/>
                        <a:t> </a:t>
                      </a:r>
                      <a:r>
                        <a:rPr lang="sl-SI" dirty="0" err="1"/>
                        <a:t>oškodovalca</a:t>
                      </a:r>
                      <a:r>
                        <a:rPr lang="sl-SI" baseline="0" dirty="0"/>
                        <a:t> in njegovi prištevnosti. Namerno smo naredili škodo.</a:t>
                      </a:r>
                    </a:p>
                    <a:p>
                      <a:endParaRPr lang="sl-SI" baseline="0" dirty="0"/>
                    </a:p>
                    <a:p>
                      <a:endParaRPr lang="sl-SI" dirty="0"/>
                    </a:p>
                  </a:txBody>
                  <a:tcPr/>
                </a:tc>
                <a:tc>
                  <a:txBody>
                    <a:bodyPr/>
                    <a:lstStyle/>
                    <a:p>
                      <a:r>
                        <a:rPr lang="sl-SI" dirty="0"/>
                        <a:t>Fizična ali pravna oseba je vedno odgovorna za škodo, ne glede na krivdo.</a:t>
                      </a:r>
                    </a:p>
                  </a:txBody>
                  <a:tcPr/>
                </a:tc>
                <a:extLst>
                  <a:ext uri="{0D108BD9-81ED-4DB2-BD59-A6C34878D82A}">
                    <a16:rowId xmlns:a16="http://schemas.microsoft.com/office/drawing/2014/main" val="1383923955"/>
                  </a:ext>
                </a:extLst>
              </a:tr>
              <a:tr h="370840">
                <a:tc>
                  <a:txBody>
                    <a:bodyPr/>
                    <a:lstStyle/>
                    <a:p>
                      <a:r>
                        <a:rPr lang="sl-SI" dirty="0"/>
                        <a:t>Žogo</a:t>
                      </a:r>
                      <a:r>
                        <a:rPr lang="sl-SI" baseline="0" dirty="0"/>
                        <a:t> smo brcali v okno sosedove hiše in ga razbili. Vozili smo prehitro in se zabili.</a:t>
                      </a:r>
                    </a:p>
                    <a:p>
                      <a:endParaRPr lang="sl-SI" baseline="0" dirty="0"/>
                    </a:p>
                    <a:p>
                      <a:endParaRPr lang="sl-SI" dirty="0"/>
                    </a:p>
                  </a:txBody>
                  <a:tcPr/>
                </a:tc>
                <a:tc>
                  <a:txBody>
                    <a:bodyPr/>
                    <a:lstStyle/>
                    <a:p>
                      <a:r>
                        <a:rPr lang="sl-SI" dirty="0"/>
                        <a:t>Zlom noge na spolzkih tleh v bazenu, odstopim je minister za promet, ko</a:t>
                      </a:r>
                      <a:r>
                        <a:rPr lang="sl-SI" baseline="0" dirty="0"/>
                        <a:t> se je zrušil most….</a:t>
                      </a:r>
                      <a:endParaRPr lang="sl-SI" dirty="0"/>
                    </a:p>
                  </a:txBody>
                  <a:tcPr/>
                </a:tc>
                <a:extLst>
                  <a:ext uri="{0D108BD9-81ED-4DB2-BD59-A6C34878D82A}">
                    <a16:rowId xmlns:a16="http://schemas.microsoft.com/office/drawing/2014/main" val="3994615281"/>
                  </a:ext>
                </a:extLst>
              </a:tr>
            </a:tbl>
          </a:graphicData>
        </a:graphic>
      </p:graphicFrame>
    </p:spTree>
    <p:extLst>
      <p:ext uri="{BB962C8B-B14F-4D97-AF65-F5344CB8AC3E}">
        <p14:creationId xmlns:p14="http://schemas.microsoft.com/office/powerpoint/2010/main" val="1857239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solidFill>
                  <a:srgbClr val="FF0000"/>
                </a:solidFill>
              </a:rPr>
              <a:t>Prenehanje obligacijskega razmerja</a:t>
            </a:r>
          </a:p>
        </p:txBody>
      </p:sp>
      <p:sp>
        <p:nvSpPr>
          <p:cNvPr id="3" name="Označba mesta vsebine 2"/>
          <p:cNvSpPr>
            <a:spLocks noGrp="1"/>
          </p:cNvSpPr>
          <p:nvPr>
            <p:ph idx="1"/>
          </p:nvPr>
        </p:nvSpPr>
        <p:spPr/>
        <p:txBody>
          <a:bodyPr/>
          <a:lstStyle/>
          <a:p>
            <a:r>
              <a:rPr lang="sl-SI" dirty="0">
                <a:solidFill>
                  <a:srgbClr val="7030A0"/>
                </a:solidFill>
              </a:rPr>
              <a:t>Najpogosteje ko izpolnimo prodajno pogodbo, se pravi ob </a:t>
            </a:r>
            <a:r>
              <a:rPr lang="sl-SI" dirty="0">
                <a:solidFill>
                  <a:schemeClr val="tx1">
                    <a:lumMod val="85000"/>
                    <a:lumOff val="15000"/>
                  </a:schemeClr>
                </a:solidFill>
              </a:rPr>
              <a:t>(b</a:t>
            </a:r>
            <a:r>
              <a:rPr lang="sl-SI" dirty="0"/>
              <a:t>lago plačamo, prevzamemo, upnik nam da račun.</a:t>
            </a:r>
          </a:p>
          <a:p>
            <a:r>
              <a:rPr lang="sl-SI" dirty="0">
                <a:solidFill>
                  <a:srgbClr val="00B050"/>
                </a:solidFill>
              </a:rPr>
              <a:t>Moramo pa se držati rokov za izpolnitev!!!!!!!</a:t>
            </a:r>
          </a:p>
          <a:p>
            <a:r>
              <a:rPr lang="sl-SI" dirty="0">
                <a:solidFill>
                  <a:srgbClr val="FF0000"/>
                </a:solidFill>
              </a:rPr>
              <a:t>Npr. rok plačila 30 dni od dobave. Prodajalec dobavi 29.9., se pravi rok začne teči 30.9. in se izteče 29.10.</a:t>
            </a:r>
          </a:p>
        </p:txBody>
      </p:sp>
    </p:spTree>
    <p:extLst>
      <p:ext uri="{BB962C8B-B14F-4D97-AF65-F5344CB8AC3E}">
        <p14:creationId xmlns:p14="http://schemas.microsoft.com/office/powerpoint/2010/main" val="24296523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značba mesta vsebine 2"/>
          <p:cNvSpPr>
            <a:spLocks noGrp="1"/>
          </p:cNvSpPr>
          <p:nvPr>
            <p:ph idx="1"/>
          </p:nvPr>
        </p:nvSpPr>
        <p:spPr/>
        <p:txBody>
          <a:bodyPr>
            <a:normAutofit fontScale="92500" lnSpcReduction="20000"/>
          </a:bodyPr>
          <a:lstStyle/>
          <a:p>
            <a:r>
              <a:rPr lang="sl-SI" dirty="0"/>
              <a:t>Ali rok v mesecih, tednih, letih- tu konča tistega dne, ki se po imenu in številki ujema z dnem nastanka dogodka, od katerega začne teč, če pa tega dneva  ni, pa zadnji dan tega meseca.</a:t>
            </a:r>
          </a:p>
          <a:p>
            <a:r>
              <a:rPr lang="sl-SI" dirty="0"/>
              <a:t>Rok 1 mesec ( imej iste številke, če so lahko), ki začne teči </a:t>
            </a:r>
            <a:r>
              <a:rPr lang="sl-SI" dirty="0">
                <a:solidFill>
                  <a:srgbClr val="FF0000"/>
                </a:solidFill>
              </a:rPr>
              <a:t>2.4</a:t>
            </a:r>
            <a:r>
              <a:rPr lang="sl-SI" dirty="0"/>
              <a:t>. ( se pravi smo podpisali pogodbo 1.4.) konča oziroma se izteče </a:t>
            </a:r>
            <a:r>
              <a:rPr lang="sl-SI" dirty="0">
                <a:solidFill>
                  <a:srgbClr val="FF0000"/>
                </a:solidFill>
              </a:rPr>
              <a:t>2.5</a:t>
            </a:r>
            <a:r>
              <a:rPr lang="sl-SI" dirty="0"/>
              <a:t>., rok </a:t>
            </a:r>
            <a:r>
              <a:rPr lang="sl-SI" dirty="0">
                <a:solidFill>
                  <a:srgbClr val="FF0000"/>
                </a:solidFill>
              </a:rPr>
              <a:t>31.8</a:t>
            </a:r>
            <a:r>
              <a:rPr lang="sl-SI" dirty="0"/>
              <a:t>. se izteče </a:t>
            </a:r>
            <a:r>
              <a:rPr lang="sl-SI" dirty="0">
                <a:solidFill>
                  <a:srgbClr val="FF0000"/>
                </a:solidFill>
              </a:rPr>
              <a:t>30.9</a:t>
            </a:r>
            <a:r>
              <a:rPr lang="sl-SI" dirty="0"/>
              <a:t>, ker 31.9. ni.</a:t>
            </a:r>
          </a:p>
          <a:p>
            <a:r>
              <a:rPr lang="sl-SI" dirty="0"/>
              <a:t>Rok 3 leta pa 8.10.2017 -8.10.2020</a:t>
            </a:r>
          </a:p>
          <a:p>
            <a:r>
              <a:rPr lang="sl-SI" dirty="0"/>
              <a:t>Če pa so prazniki se dnevi ne štejejo-1.4.-3.5. saj sta 1. in 2 maj praznika</a:t>
            </a:r>
          </a:p>
        </p:txBody>
      </p:sp>
    </p:spTree>
    <p:extLst>
      <p:ext uri="{BB962C8B-B14F-4D97-AF65-F5344CB8AC3E}">
        <p14:creationId xmlns:p14="http://schemas.microsoft.com/office/powerpoint/2010/main" val="2916729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solidFill>
                  <a:srgbClr val="FF0000"/>
                </a:solidFill>
              </a:rPr>
              <a:t>Sklenitev ni isto kot izpolnitev</a:t>
            </a:r>
          </a:p>
        </p:txBody>
      </p:sp>
      <p:sp>
        <p:nvSpPr>
          <p:cNvPr id="3" name="Označba mesta vsebine 2"/>
          <p:cNvSpPr>
            <a:spLocks noGrp="1"/>
          </p:cNvSpPr>
          <p:nvPr>
            <p:ph idx="1"/>
          </p:nvPr>
        </p:nvSpPr>
        <p:spPr/>
        <p:txBody>
          <a:bodyPr/>
          <a:lstStyle/>
          <a:p>
            <a:r>
              <a:rPr lang="sl-SI" dirty="0">
                <a:solidFill>
                  <a:schemeClr val="accent1"/>
                </a:solidFill>
              </a:rPr>
              <a:t>Sklenitev</a:t>
            </a:r>
            <a:r>
              <a:rPr lang="sl-SI" dirty="0"/>
              <a:t> je sporazumna izjava volje med kupcem in prodajalcem, da bosta menjala izdelek ali storitev za denar</a:t>
            </a:r>
          </a:p>
          <a:p>
            <a:endParaRPr lang="sl-SI" dirty="0"/>
          </a:p>
          <a:p>
            <a:r>
              <a:rPr lang="sl-SI" dirty="0">
                <a:solidFill>
                  <a:schemeClr val="accent1"/>
                </a:solidFill>
              </a:rPr>
              <a:t>Izpolnitev</a:t>
            </a:r>
            <a:r>
              <a:rPr lang="sl-SI" dirty="0"/>
              <a:t> pa dobava, prevzem, plačilo</a:t>
            </a:r>
          </a:p>
        </p:txBody>
      </p:sp>
    </p:spTree>
    <p:extLst>
      <p:ext uri="{BB962C8B-B14F-4D97-AF65-F5344CB8AC3E}">
        <p14:creationId xmlns:p14="http://schemas.microsoft.com/office/powerpoint/2010/main" val="8262604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solidFill>
                  <a:schemeClr val="accent2"/>
                </a:solidFill>
              </a:rPr>
              <a:t>Ostali načini izpolnitve</a:t>
            </a:r>
          </a:p>
        </p:txBody>
      </p:sp>
      <p:graphicFrame>
        <p:nvGraphicFramePr>
          <p:cNvPr id="4" name="Označba mesta vsebine 3"/>
          <p:cNvGraphicFramePr>
            <a:graphicFrameLocks noGrp="1"/>
          </p:cNvGraphicFramePr>
          <p:nvPr>
            <p:ph idx="1"/>
            <p:extLst>
              <p:ext uri="{D42A27DB-BD31-4B8C-83A1-F6EECF244321}">
                <p14:modId xmlns:p14="http://schemas.microsoft.com/office/powerpoint/2010/main" val="2307009550"/>
              </p:ext>
            </p:extLst>
          </p:nvPr>
        </p:nvGraphicFramePr>
        <p:xfrm>
          <a:off x="457200" y="1600200"/>
          <a:ext cx="8229600" cy="4853136"/>
        </p:xfrm>
        <a:graphic>
          <a:graphicData uri="http://schemas.openxmlformats.org/drawingml/2006/table">
            <a:tbl>
              <a:tblPr firstRow="1" bandRow="1">
                <a:tableStyleId>{F5AB1C69-6EDB-4FF4-983F-18BD219EF322}</a:tableStyleId>
              </a:tblPr>
              <a:tblGrid>
                <a:gridCol w="8229600">
                  <a:extLst>
                    <a:ext uri="{9D8B030D-6E8A-4147-A177-3AD203B41FA5}">
                      <a16:colId xmlns:a16="http://schemas.microsoft.com/office/drawing/2014/main" val="191828026"/>
                    </a:ext>
                  </a:extLst>
                </a:gridCol>
              </a:tblGrid>
              <a:tr h="1048738">
                <a:tc>
                  <a:txBody>
                    <a:bodyPr/>
                    <a:lstStyle/>
                    <a:p>
                      <a:r>
                        <a:rPr lang="sl-SI" b="1" dirty="0">
                          <a:solidFill>
                            <a:srgbClr val="0070C0"/>
                          </a:solidFill>
                        </a:rPr>
                        <a:t>Pobotanje –</a:t>
                      </a:r>
                      <a:r>
                        <a:rPr lang="sl-SI" b="1" dirty="0" err="1">
                          <a:solidFill>
                            <a:srgbClr val="0070C0"/>
                          </a:solidFill>
                        </a:rPr>
                        <a:t>kompenazcija</a:t>
                      </a:r>
                      <a:r>
                        <a:rPr lang="sl-SI" b="1" dirty="0">
                          <a:solidFill>
                            <a:srgbClr val="0070C0"/>
                          </a:solidFill>
                        </a:rPr>
                        <a:t> podjetja A dolguje</a:t>
                      </a:r>
                      <a:r>
                        <a:rPr lang="sl-SI" b="1" baseline="0" dirty="0">
                          <a:solidFill>
                            <a:srgbClr val="0070C0"/>
                          </a:solidFill>
                        </a:rPr>
                        <a:t> 1000 EUR podjetju B , podjetja B dolguje 800 EUR podjetju A, se pravi 800 EUR </a:t>
                      </a:r>
                      <a:r>
                        <a:rPr lang="sl-SI" b="1" baseline="0" dirty="0" err="1">
                          <a:solidFill>
                            <a:srgbClr val="0070C0"/>
                          </a:solidFill>
                        </a:rPr>
                        <a:t>kompenzirasta</a:t>
                      </a:r>
                      <a:r>
                        <a:rPr lang="sl-SI" b="1" baseline="0" dirty="0">
                          <a:solidFill>
                            <a:srgbClr val="0070C0"/>
                          </a:solidFill>
                        </a:rPr>
                        <a:t> in B plača A še 200 EUR.</a:t>
                      </a:r>
                      <a:endParaRPr lang="sl-SI" b="1" dirty="0">
                        <a:solidFill>
                          <a:srgbClr val="0070C0"/>
                        </a:solidFill>
                      </a:endParaRPr>
                    </a:p>
                  </a:txBody>
                  <a:tcPr/>
                </a:tc>
                <a:extLst>
                  <a:ext uri="{0D108BD9-81ED-4DB2-BD59-A6C34878D82A}">
                    <a16:rowId xmlns:a16="http://schemas.microsoft.com/office/drawing/2014/main" val="3043598566"/>
                  </a:ext>
                </a:extLst>
              </a:tr>
              <a:tr h="649861">
                <a:tc>
                  <a:txBody>
                    <a:bodyPr/>
                    <a:lstStyle/>
                    <a:p>
                      <a:r>
                        <a:rPr lang="sl-SI" b="1" dirty="0">
                          <a:solidFill>
                            <a:srgbClr val="0070C0"/>
                          </a:solidFill>
                        </a:rPr>
                        <a:t>Odpust dolga – odpišejo ti dolg, ne rabiš plačat ali dostavit…..</a:t>
                      </a:r>
                    </a:p>
                  </a:txBody>
                  <a:tcPr>
                    <a:solidFill>
                      <a:schemeClr val="accent1">
                        <a:lumMod val="40000"/>
                        <a:lumOff val="60000"/>
                      </a:schemeClr>
                    </a:solidFill>
                  </a:tcPr>
                </a:tc>
                <a:extLst>
                  <a:ext uri="{0D108BD9-81ED-4DB2-BD59-A6C34878D82A}">
                    <a16:rowId xmlns:a16="http://schemas.microsoft.com/office/drawing/2014/main" val="906483753"/>
                  </a:ext>
                </a:extLst>
              </a:tr>
              <a:tr h="1498197">
                <a:tc>
                  <a:txBody>
                    <a:bodyPr/>
                    <a:lstStyle/>
                    <a:p>
                      <a:r>
                        <a:rPr lang="sl-SI" b="1" dirty="0">
                          <a:solidFill>
                            <a:srgbClr val="0070C0"/>
                          </a:solidFill>
                        </a:rPr>
                        <a:t>Prenovitev ali inovacija – stara obveznost preneha, saj se dogovorimo za novo-spremenjeno. Najprej podpišete pogodbo za dobavo avto A in popoldan pokličete, da bi raje spremenili in kupili ta dražji model B</a:t>
                      </a:r>
                    </a:p>
                  </a:txBody>
                  <a:tcPr>
                    <a:solidFill>
                      <a:schemeClr val="accent6"/>
                    </a:solidFill>
                  </a:tcPr>
                </a:tc>
                <a:extLst>
                  <a:ext uri="{0D108BD9-81ED-4DB2-BD59-A6C34878D82A}">
                    <a16:rowId xmlns:a16="http://schemas.microsoft.com/office/drawing/2014/main" val="3025378965"/>
                  </a:ext>
                </a:extLst>
              </a:tr>
              <a:tr h="607602">
                <a:tc>
                  <a:txBody>
                    <a:bodyPr/>
                    <a:lstStyle/>
                    <a:p>
                      <a:r>
                        <a:rPr lang="sl-SI" b="1" dirty="0">
                          <a:solidFill>
                            <a:srgbClr val="0070C0"/>
                          </a:solidFill>
                        </a:rPr>
                        <a:t>Nezmožnost izpolnitve- hiša,</a:t>
                      </a:r>
                      <a:r>
                        <a:rPr lang="sl-SI" b="1" baseline="0" dirty="0">
                          <a:solidFill>
                            <a:srgbClr val="0070C0"/>
                          </a:solidFill>
                        </a:rPr>
                        <a:t> ki smo jo hoteli prodati je zgorela</a:t>
                      </a:r>
                      <a:endParaRPr lang="sl-SI" b="1" dirty="0">
                        <a:solidFill>
                          <a:srgbClr val="0070C0"/>
                        </a:solidFill>
                      </a:endParaRPr>
                    </a:p>
                  </a:txBody>
                  <a:tcPr/>
                </a:tc>
                <a:extLst>
                  <a:ext uri="{0D108BD9-81ED-4DB2-BD59-A6C34878D82A}">
                    <a16:rowId xmlns:a16="http://schemas.microsoft.com/office/drawing/2014/main" val="225941919"/>
                  </a:ext>
                </a:extLst>
              </a:tr>
              <a:tr h="1048738">
                <a:tc>
                  <a:txBody>
                    <a:bodyPr/>
                    <a:lstStyle/>
                    <a:p>
                      <a:r>
                        <a:rPr lang="sl-SI" b="1" dirty="0">
                          <a:solidFill>
                            <a:srgbClr val="0070C0"/>
                          </a:solidFill>
                        </a:rPr>
                        <a:t>Zastaranje- po preteku nekega časa, ne moreš več zahtevati izpolnitve</a:t>
                      </a:r>
                      <a:r>
                        <a:rPr lang="sl-SI" b="1" baseline="0" dirty="0">
                          <a:solidFill>
                            <a:srgbClr val="0070C0"/>
                          </a:solidFill>
                        </a:rPr>
                        <a:t> npr. po 5 letih ne moreš več nič zahtevati, če prej nisi opominjal.</a:t>
                      </a:r>
                      <a:endParaRPr lang="sl-SI" b="1" dirty="0">
                        <a:solidFill>
                          <a:srgbClr val="0070C0"/>
                        </a:solidFill>
                      </a:endParaRPr>
                    </a:p>
                  </a:txBody>
                  <a:tcPr>
                    <a:solidFill>
                      <a:srgbClr val="FFC000"/>
                    </a:solidFill>
                  </a:tcPr>
                </a:tc>
                <a:extLst>
                  <a:ext uri="{0D108BD9-81ED-4DB2-BD59-A6C34878D82A}">
                    <a16:rowId xmlns:a16="http://schemas.microsoft.com/office/drawing/2014/main" val="1776408121"/>
                  </a:ext>
                </a:extLst>
              </a:tr>
            </a:tbl>
          </a:graphicData>
        </a:graphic>
      </p:graphicFrame>
    </p:spTree>
    <p:extLst>
      <p:ext uri="{BB962C8B-B14F-4D97-AF65-F5344CB8AC3E}">
        <p14:creationId xmlns:p14="http://schemas.microsoft.com/office/powerpoint/2010/main" val="10658637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solidFill>
                  <a:srgbClr val="00B050"/>
                </a:solidFill>
              </a:rPr>
              <a:t>PRODAJNA POGODBA</a:t>
            </a:r>
          </a:p>
        </p:txBody>
      </p:sp>
      <p:graphicFrame>
        <p:nvGraphicFramePr>
          <p:cNvPr id="4" name="Označba mesta vsebine 3"/>
          <p:cNvGraphicFramePr>
            <a:graphicFrameLocks noGrp="1"/>
          </p:cNvGraphicFramePr>
          <p:nvPr>
            <p:ph idx="1"/>
            <p:extLst>
              <p:ext uri="{D42A27DB-BD31-4B8C-83A1-F6EECF244321}">
                <p14:modId xmlns:p14="http://schemas.microsoft.com/office/powerpoint/2010/main" val="3986818584"/>
              </p:ext>
            </p:extLst>
          </p:nvPr>
        </p:nvGraphicFramePr>
        <p:xfrm>
          <a:off x="457200" y="1600200"/>
          <a:ext cx="3538736" cy="1900808"/>
        </p:xfrm>
        <a:graphic>
          <a:graphicData uri="http://schemas.openxmlformats.org/drawingml/2006/table">
            <a:tbl>
              <a:tblPr firstRow="1" bandRow="1">
                <a:tableStyleId>{5C22544A-7EE6-4342-B048-85BDC9FD1C3A}</a:tableStyleId>
              </a:tblPr>
              <a:tblGrid>
                <a:gridCol w="3538736">
                  <a:extLst>
                    <a:ext uri="{9D8B030D-6E8A-4147-A177-3AD203B41FA5}">
                      <a16:colId xmlns:a16="http://schemas.microsoft.com/office/drawing/2014/main" val="1625557794"/>
                    </a:ext>
                  </a:extLst>
                </a:gridCol>
              </a:tblGrid>
              <a:tr h="950404">
                <a:tc>
                  <a:txBody>
                    <a:bodyPr/>
                    <a:lstStyle/>
                    <a:p>
                      <a:r>
                        <a:rPr lang="sl-SI" b="1" dirty="0">
                          <a:solidFill>
                            <a:srgbClr val="FF0000"/>
                          </a:solidFill>
                        </a:rPr>
                        <a:t>Bistvene sestavine</a:t>
                      </a:r>
                      <a:r>
                        <a:rPr lang="sl-SI" dirty="0"/>
                        <a:t>, so obvezne,</a:t>
                      </a:r>
                      <a:r>
                        <a:rPr lang="sl-SI" baseline="0" dirty="0"/>
                        <a:t> če ne je pogodba </a:t>
                      </a:r>
                      <a:r>
                        <a:rPr lang="sl-SI" sz="2800" b="1" baseline="0" dirty="0">
                          <a:solidFill>
                            <a:srgbClr val="FF0000"/>
                          </a:solidFill>
                        </a:rPr>
                        <a:t>nična</a:t>
                      </a:r>
                      <a:endParaRPr lang="sl-SI" sz="2800" b="1" dirty="0">
                        <a:solidFill>
                          <a:srgbClr val="FF0000"/>
                        </a:solidFill>
                      </a:endParaRPr>
                    </a:p>
                  </a:txBody>
                  <a:tcPr/>
                </a:tc>
                <a:extLst>
                  <a:ext uri="{0D108BD9-81ED-4DB2-BD59-A6C34878D82A}">
                    <a16:rowId xmlns:a16="http://schemas.microsoft.com/office/drawing/2014/main" val="629880772"/>
                  </a:ext>
                </a:extLst>
              </a:tr>
              <a:tr h="950404">
                <a:tc>
                  <a:txBody>
                    <a:bodyPr/>
                    <a:lstStyle/>
                    <a:p>
                      <a:r>
                        <a:rPr lang="sl-SI" sz="2000" b="1" dirty="0">
                          <a:solidFill>
                            <a:srgbClr val="FF0000"/>
                          </a:solidFill>
                        </a:rPr>
                        <a:t>Stvar,</a:t>
                      </a:r>
                      <a:r>
                        <a:rPr lang="sl-SI" dirty="0"/>
                        <a:t>, ki mora biti dopustna, mogoča, določena ali vsaj določljiva</a:t>
                      </a:r>
                    </a:p>
                  </a:txBody>
                  <a:tcPr/>
                </a:tc>
                <a:extLst>
                  <a:ext uri="{0D108BD9-81ED-4DB2-BD59-A6C34878D82A}">
                    <a16:rowId xmlns:a16="http://schemas.microsoft.com/office/drawing/2014/main" val="3752976933"/>
                  </a:ext>
                </a:extLst>
              </a:tr>
            </a:tbl>
          </a:graphicData>
        </a:graphic>
      </p:graphicFrame>
      <p:graphicFrame>
        <p:nvGraphicFramePr>
          <p:cNvPr id="5" name="Tabela 4"/>
          <p:cNvGraphicFramePr>
            <a:graphicFrameLocks noGrp="1"/>
          </p:cNvGraphicFramePr>
          <p:nvPr>
            <p:extLst>
              <p:ext uri="{D42A27DB-BD31-4B8C-83A1-F6EECF244321}">
                <p14:modId xmlns:p14="http://schemas.microsoft.com/office/powerpoint/2010/main" val="1315693342"/>
              </p:ext>
            </p:extLst>
          </p:nvPr>
        </p:nvGraphicFramePr>
        <p:xfrm>
          <a:off x="4283968" y="1340768"/>
          <a:ext cx="3336032" cy="4104456"/>
        </p:xfrm>
        <a:graphic>
          <a:graphicData uri="http://schemas.openxmlformats.org/drawingml/2006/table">
            <a:tbl>
              <a:tblPr firstRow="1" bandRow="1">
                <a:tableStyleId>{93296810-A885-4BE3-A3E7-6D5BEEA58F35}</a:tableStyleId>
              </a:tblPr>
              <a:tblGrid>
                <a:gridCol w="3336032">
                  <a:extLst>
                    <a:ext uri="{9D8B030D-6E8A-4147-A177-3AD203B41FA5}">
                      <a16:colId xmlns:a16="http://schemas.microsoft.com/office/drawing/2014/main" val="1754780761"/>
                    </a:ext>
                  </a:extLst>
                </a:gridCol>
              </a:tblGrid>
              <a:tr h="2052228">
                <a:tc>
                  <a:txBody>
                    <a:bodyPr/>
                    <a:lstStyle/>
                    <a:p>
                      <a:r>
                        <a:rPr lang="sl-SI" sz="3600" b="1" dirty="0">
                          <a:solidFill>
                            <a:srgbClr val="7030A0"/>
                          </a:solidFill>
                        </a:rPr>
                        <a:t>Druge sestavine</a:t>
                      </a:r>
                    </a:p>
                  </a:txBody>
                  <a:tcPr/>
                </a:tc>
                <a:extLst>
                  <a:ext uri="{0D108BD9-81ED-4DB2-BD59-A6C34878D82A}">
                    <a16:rowId xmlns:a16="http://schemas.microsoft.com/office/drawing/2014/main" val="1615978826"/>
                  </a:ext>
                </a:extLst>
              </a:tr>
              <a:tr h="2052228">
                <a:tc>
                  <a:txBody>
                    <a:bodyPr/>
                    <a:lstStyle/>
                    <a:p>
                      <a:r>
                        <a:rPr lang="sl-SI" sz="2400" b="1" dirty="0">
                          <a:solidFill>
                            <a:srgbClr val="0070C0"/>
                          </a:solidFill>
                        </a:rPr>
                        <a:t>Dobavni pogoji</a:t>
                      </a:r>
                    </a:p>
                    <a:p>
                      <a:r>
                        <a:rPr lang="sl-SI" sz="2400" b="1" dirty="0">
                          <a:solidFill>
                            <a:srgbClr val="0070C0"/>
                          </a:solidFill>
                        </a:rPr>
                        <a:t>Plačilni pogoji</a:t>
                      </a:r>
                    </a:p>
                    <a:p>
                      <a:r>
                        <a:rPr lang="sl-SI" sz="2400" b="1" dirty="0">
                          <a:solidFill>
                            <a:srgbClr val="0070C0"/>
                          </a:solidFill>
                        </a:rPr>
                        <a:t>Embalaža</a:t>
                      </a:r>
                    </a:p>
                  </a:txBody>
                  <a:tcPr/>
                </a:tc>
                <a:extLst>
                  <a:ext uri="{0D108BD9-81ED-4DB2-BD59-A6C34878D82A}">
                    <a16:rowId xmlns:a16="http://schemas.microsoft.com/office/drawing/2014/main" val="4262947873"/>
                  </a:ext>
                </a:extLst>
              </a:tr>
            </a:tbl>
          </a:graphicData>
        </a:graphic>
      </p:graphicFrame>
      <p:graphicFrame>
        <p:nvGraphicFramePr>
          <p:cNvPr id="6" name="Tabela 5"/>
          <p:cNvGraphicFramePr>
            <a:graphicFrameLocks noGrp="1"/>
          </p:cNvGraphicFramePr>
          <p:nvPr>
            <p:extLst>
              <p:ext uri="{D42A27DB-BD31-4B8C-83A1-F6EECF244321}">
                <p14:modId xmlns:p14="http://schemas.microsoft.com/office/powerpoint/2010/main" val="2308533581"/>
              </p:ext>
            </p:extLst>
          </p:nvPr>
        </p:nvGraphicFramePr>
        <p:xfrm>
          <a:off x="838200" y="3479408"/>
          <a:ext cx="2471936" cy="1752600"/>
        </p:xfrm>
        <a:graphic>
          <a:graphicData uri="http://schemas.openxmlformats.org/drawingml/2006/table">
            <a:tbl>
              <a:tblPr firstRow="1" bandRow="1">
                <a:tableStyleId>{5C22544A-7EE6-4342-B048-85BDC9FD1C3A}</a:tableStyleId>
              </a:tblPr>
              <a:tblGrid>
                <a:gridCol w="2471936">
                  <a:extLst>
                    <a:ext uri="{9D8B030D-6E8A-4147-A177-3AD203B41FA5}">
                      <a16:colId xmlns:a16="http://schemas.microsoft.com/office/drawing/2014/main" val="2443240486"/>
                    </a:ext>
                  </a:extLst>
                </a:gridCol>
              </a:tblGrid>
              <a:tr h="370840">
                <a:tc>
                  <a:txBody>
                    <a:bodyPr/>
                    <a:lstStyle/>
                    <a:p>
                      <a:r>
                        <a:rPr lang="sl-SI" dirty="0"/>
                        <a:t>Potem pa še:</a:t>
                      </a:r>
                    </a:p>
                  </a:txBody>
                  <a:tcPr/>
                </a:tc>
                <a:extLst>
                  <a:ext uri="{0D108BD9-81ED-4DB2-BD59-A6C34878D82A}">
                    <a16:rowId xmlns:a16="http://schemas.microsoft.com/office/drawing/2014/main" val="3807162227"/>
                  </a:ext>
                </a:extLst>
              </a:tr>
              <a:tr h="370840">
                <a:tc>
                  <a:txBody>
                    <a:bodyPr/>
                    <a:lstStyle/>
                    <a:p>
                      <a:r>
                        <a:rPr lang="sl-SI" dirty="0">
                          <a:solidFill>
                            <a:srgbClr val="C00000"/>
                          </a:solidFill>
                        </a:rPr>
                        <a:t>Naziv kupca in prodajalca</a:t>
                      </a:r>
                    </a:p>
                  </a:txBody>
                  <a:tcPr/>
                </a:tc>
                <a:extLst>
                  <a:ext uri="{0D108BD9-81ED-4DB2-BD59-A6C34878D82A}">
                    <a16:rowId xmlns:a16="http://schemas.microsoft.com/office/drawing/2014/main" val="2632631866"/>
                  </a:ext>
                </a:extLst>
              </a:tr>
              <a:tr h="370840">
                <a:tc>
                  <a:txBody>
                    <a:bodyPr/>
                    <a:lstStyle/>
                    <a:p>
                      <a:r>
                        <a:rPr lang="sl-SI" dirty="0">
                          <a:solidFill>
                            <a:srgbClr val="C00000"/>
                          </a:solidFill>
                        </a:rPr>
                        <a:t>Cena</a:t>
                      </a:r>
                    </a:p>
                  </a:txBody>
                  <a:tcPr/>
                </a:tc>
                <a:extLst>
                  <a:ext uri="{0D108BD9-81ED-4DB2-BD59-A6C34878D82A}">
                    <a16:rowId xmlns:a16="http://schemas.microsoft.com/office/drawing/2014/main" val="1322067049"/>
                  </a:ext>
                </a:extLst>
              </a:tr>
              <a:tr h="370840">
                <a:tc>
                  <a:txBody>
                    <a:bodyPr/>
                    <a:lstStyle/>
                    <a:p>
                      <a:r>
                        <a:rPr lang="sl-SI" dirty="0">
                          <a:solidFill>
                            <a:srgbClr val="C00000"/>
                          </a:solidFill>
                        </a:rPr>
                        <a:t>Količina</a:t>
                      </a:r>
                    </a:p>
                  </a:txBody>
                  <a:tcPr/>
                </a:tc>
                <a:extLst>
                  <a:ext uri="{0D108BD9-81ED-4DB2-BD59-A6C34878D82A}">
                    <a16:rowId xmlns:a16="http://schemas.microsoft.com/office/drawing/2014/main" val="3522205582"/>
                  </a:ext>
                </a:extLst>
              </a:tr>
            </a:tbl>
          </a:graphicData>
        </a:graphic>
      </p:graphicFrame>
    </p:spTree>
    <p:extLst>
      <p:ext uri="{BB962C8B-B14F-4D97-AF65-F5344CB8AC3E}">
        <p14:creationId xmlns:p14="http://schemas.microsoft.com/office/powerpoint/2010/main" val="13744664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dirty="0">
                <a:solidFill>
                  <a:schemeClr val="accent3">
                    <a:lumMod val="50000"/>
                  </a:schemeClr>
                </a:solidFill>
              </a:rPr>
              <a:t>Obvezne sestavine kupoprodajne pogodbe in dodatne</a:t>
            </a:r>
          </a:p>
        </p:txBody>
      </p:sp>
      <p:graphicFrame>
        <p:nvGraphicFramePr>
          <p:cNvPr id="4" name="Označba mesta vsebine 3"/>
          <p:cNvGraphicFramePr>
            <a:graphicFrameLocks noGrp="1"/>
          </p:cNvGraphicFramePr>
          <p:nvPr>
            <p:ph idx="1"/>
            <p:extLst/>
          </p:nvPr>
        </p:nvGraphicFramePr>
        <p:xfrm>
          <a:off x="683567" y="1484783"/>
          <a:ext cx="7374582" cy="2737204"/>
        </p:xfrm>
        <a:graphic>
          <a:graphicData uri="http://schemas.openxmlformats.org/drawingml/2006/table">
            <a:tbl>
              <a:tblPr firstRow="1" bandRow="1">
                <a:tableStyleId>{5C22544A-7EE6-4342-B048-85BDC9FD1C3A}</a:tableStyleId>
              </a:tblPr>
              <a:tblGrid>
                <a:gridCol w="3687291">
                  <a:extLst>
                    <a:ext uri="{9D8B030D-6E8A-4147-A177-3AD203B41FA5}">
                      <a16:colId xmlns:a16="http://schemas.microsoft.com/office/drawing/2014/main" val="1538609467"/>
                    </a:ext>
                  </a:extLst>
                </a:gridCol>
                <a:gridCol w="3687291">
                  <a:extLst>
                    <a:ext uri="{9D8B030D-6E8A-4147-A177-3AD203B41FA5}">
                      <a16:colId xmlns:a16="http://schemas.microsoft.com/office/drawing/2014/main" val="2710278166"/>
                    </a:ext>
                  </a:extLst>
                </a:gridCol>
              </a:tblGrid>
              <a:tr h="714234">
                <a:tc>
                  <a:txBody>
                    <a:bodyPr/>
                    <a:lstStyle/>
                    <a:p>
                      <a:r>
                        <a:rPr lang="sl-SI" sz="2100" b="1" dirty="0">
                          <a:solidFill>
                            <a:srgbClr val="C00000"/>
                          </a:solidFill>
                        </a:rPr>
                        <a:t>Obvezne sestavine</a:t>
                      </a:r>
                    </a:p>
                  </a:txBody>
                  <a:tcPr marL="69407" marR="69407" marT="34290" marB="34290"/>
                </a:tc>
                <a:tc>
                  <a:txBody>
                    <a:bodyPr/>
                    <a:lstStyle/>
                    <a:p>
                      <a:endParaRPr lang="sl-SI" sz="1400"/>
                    </a:p>
                  </a:txBody>
                  <a:tcPr marL="69407" marR="69407" marT="34290" marB="34290"/>
                </a:tc>
                <a:extLst>
                  <a:ext uri="{0D108BD9-81ED-4DB2-BD59-A6C34878D82A}">
                    <a16:rowId xmlns:a16="http://schemas.microsoft.com/office/drawing/2014/main" val="602766088"/>
                  </a:ext>
                </a:extLst>
              </a:tr>
              <a:tr h="404594">
                <a:tc>
                  <a:txBody>
                    <a:bodyPr/>
                    <a:lstStyle/>
                    <a:p>
                      <a:r>
                        <a:rPr lang="sl-SI" sz="1400" dirty="0"/>
                        <a:t>PREDMET</a:t>
                      </a:r>
                    </a:p>
                  </a:txBody>
                  <a:tcPr marL="69407" marR="69407" marT="34290" marB="34290"/>
                </a:tc>
                <a:tc>
                  <a:txBody>
                    <a:bodyPr/>
                    <a:lstStyle/>
                    <a:p>
                      <a:r>
                        <a:rPr lang="sl-SI" sz="1400" dirty="0"/>
                        <a:t>SUBJECT</a:t>
                      </a:r>
                      <a:r>
                        <a:rPr lang="sl-SI" sz="1400" baseline="0" dirty="0"/>
                        <a:t> OF THE CONTRACT AGREEMENT</a:t>
                      </a:r>
                      <a:endParaRPr lang="sl-SI" sz="1400" dirty="0"/>
                    </a:p>
                  </a:txBody>
                  <a:tcPr marL="69407" marR="69407" marT="34290" marB="34290"/>
                </a:tc>
                <a:extLst>
                  <a:ext uri="{0D108BD9-81ED-4DB2-BD59-A6C34878D82A}">
                    <a16:rowId xmlns:a16="http://schemas.microsoft.com/office/drawing/2014/main" val="2085766953"/>
                  </a:ext>
                </a:extLst>
              </a:tr>
              <a:tr h="404594">
                <a:tc>
                  <a:txBody>
                    <a:bodyPr/>
                    <a:lstStyle/>
                    <a:p>
                      <a:r>
                        <a:rPr lang="sl-SI" sz="1400" dirty="0"/>
                        <a:t>CENA</a:t>
                      </a:r>
                    </a:p>
                  </a:txBody>
                  <a:tcPr marL="69407" marR="69407" marT="34290" marB="34290"/>
                </a:tc>
                <a:tc>
                  <a:txBody>
                    <a:bodyPr/>
                    <a:lstStyle/>
                    <a:p>
                      <a:r>
                        <a:rPr lang="sl-SI" sz="1400" dirty="0"/>
                        <a:t>PRICE</a:t>
                      </a:r>
                    </a:p>
                  </a:txBody>
                  <a:tcPr marL="69407" marR="69407" marT="34290" marB="34290"/>
                </a:tc>
                <a:extLst>
                  <a:ext uri="{0D108BD9-81ED-4DB2-BD59-A6C34878D82A}">
                    <a16:rowId xmlns:a16="http://schemas.microsoft.com/office/drawing/2014/main" val="1595042029"/>
                  </a:ext>
                </a:extLst>
              </a:tr>
              <a:tr h="404594">
                <a:tc>
                  <a:txBody>
                    <a:bodyPr/>
                    <a:lstStyle/>
                    <a:p>
                      <a:r>
                        <a:rPr lang="sl-SI" sz="1400" dirty="0"/>
                        <a:t>KDO KUPUJE -FIRMA</a:t>
                      </a:r>
                    </a:p>
                  </a:txBody>
                  <a:tcPr marL="69407" marR="69407" marT="34290" marB="34290"/>
                </a:tc>
                <a:tc>
                  <a:txBody>
                    <a:bodyPr/>
                    <a:lstStyle/>
                    <a:p>
                      <a:r>
                        <a:rPr lang="sl-SI" sz="1400" dirty="0"/>
                        <a:t>BUYER –COMPANY NAME</a:t>
                      </a:r>
                    </a:p>
                  </a:txBody>
                  <a:tcPr marL="69407" marR="69407" marT="34290" marB="34290"/>
                </a:tc>
                <a:extLst>
                  <a:ext uri="{0D108BD9-81ED-4DB2-BD59-A6C34878D82A}">
                    <a16:rowId xmlns:a16="http://schemas.microsoft.com/office/drawing/2014/main" val="4152711260"/>
                  </a:ext>
                </a:extLst>
              </a:tr>
              <a:tr h="404594">
                <a:tc>
                  <a:txBody>
                    <a:bodyPr/>
                    <a:lstStyle/>
                    <a:p>
                      <a:r>
                        <a:rPr lang="sl-SI" sz="1400" dirty="0"/>
                        <a:t>KDO PRODAJA -FIRMA</a:t>
                      </a:r>
                    </a:p>
                  </a:txBody>
                  <a:tcPr marL="69407" marR="69407" marT="34290" marB="34290"/>
                </a:tc>
                <a:tc>
                  <a:txBody>
                    <a:bodyPr/>
                    <a:lstStyle/>
                    <a:p>
                      <a:r>
                        <a:rPr lang="sl-SI" sz="1400" dirty="0"/>
                        <a:t>SELLER –COMPANY NAME</a:t>
                      </a:r>
                    </a:p>
                  </a:txBody>
                  <a:tcPr marL="69407" marR="69407" marT="34290" marB="34290"/>
                </a:tc>
                <a:extLst>
                  <a:ext uri="{0D108BD9-81ED-4DB2-BD59-A6C34878D82A}">
                    <a16:rowId xmlns:a16="http://schemas.microsoft.com/office/drawing/2014/main" val="2011247763"/>
                  </a:ext>
                </a:extLst>
              </a:tr>
              <a:tr h="404594">
                <a:tc>
                  <a:txBody>
                    <a:bodyPr/>
                    <a:lstStyle/>
                    <a:p>
                      <a:r>
                        <a:rPr lang="sl-SI" sz="1400" dirty="0"/>
                        <a:t>KOLIČINA</a:t>
                      </a:r>
                    </a:p>
                  </a:txBody>
                  <a:tcPr marL="69407" marR="69407" marT="34290" marB="34290"/>
                </a:tc>
                <a:tc>
                  <a:txBody>
                    <a:bodyPr/>
                    <a:lstStyle/>
                    <a:p>
                      <a:r>
                        <a:rPr lang="sl-SI" sz="1400" dirty="0"/>
                        <a:t>QUANTITY</a:t>
                      </a:r>
                    </a:p>
                  </a:txBody>
                  <a:tcPr marL="69407" marR="69407" marT="34290" marB="34290"/>
                </a:tc>
                <a:extLst>
                  <a:ext uri="{0D108BD9-81ED-4DB2-BD59-A6C34878D82A}">
                    <a16:rowId xmlns:a16="http://schemas.microsoft.com/office/drawing/2014/main" val="3656937752"/>
                  </a:ext>
                </a:extLst>
              </a:tr>
            </a:tbl>
          </a:graphicData>
        </a:graphic>
      </p:graphicFrame>
      <p:graphicFrame>
        <p:nvGraphicFramePr>
          <p:cNvPr id="5" name="Tabela 4"/>
          <p:cNvGraphicFramePr>
            <a:graphicFrameLocks noGrp="1"/>
          </p:cNvGraphicFramePr>
          <p:nvPr>
            <p:extLst/>
          </p:nvPr>
        </p:nvGraphicFramePr>
        <p:xfrm>
          <a:off x="683567" y="4183886"/>
          <a:ext cx="7374584" cy="2413468"/>
        </p:xfrm>
        <a:graphic>
          <a:graphicData uri="http://schemas.openxmlformats.org/drawingml/2006/table">
            <a:tbl>
              <a:tblPr firstRow="1" bandRow="1">
                <a:tableStyleId>{F5AB1C69-6EDB-4FF4-983F-18BD219EF322}</a:tableStyleId>
              </a:tblPr>
              <a:tblGrid>
                <a:gridCol w="3687292">
                  <a:extLst>
                    <a:ext uri="{9D8B030D-6E8A-4147-A177-3AD203B41FA5}">
                      <a16:colId xmlns:a16="http://schemas.microsoft.com/office/drawing/2014/main" val="1552218950"/>
                    </a:ext>
                  </a:extLst>
                </a:gridCol>
                <a:gridCol w="3687292">
                  <a:extLst>
                    <a:ext uri="{9D8B030D-6E8A-4147-A177-3AD203B41FA5}">
                      <a16:colId xmlns:a16="http://schemas.microsoft.com/office/drawing/2014/main" val="2178842461"/>
                    </a:ext>
                  </a:extLst>
                </a:gridCol>
              </a:tblGrid>
              <a:tr h="603367">
                <a:tc>
                  <a:txBody>
                    <a:bodyPr/>
                    <a:lstStyle/>
                    <a:p>
                      <a:r>
                        <a:rPr lang="sl-SI" sz="2400" b="1" dirty="0">
                          <a:solidFill>
                            <a:srgbClr val="C00000"/>
                          </a:solidFill>
                        </a:rPr>
                        <a:t>Neobvezne</a:t>
                      </a:r>
                      <a:r>
                        <a:rPr lang="sl-SI" sz="2400" b="1" baseline="0" dirty="0">
                          <a:solidFill>
                            <a:srgbClr val="C00000"/>
                          </a:solidFill>
                        </a:rPr>
                        <a:t> sestavine</a:t>
                      </a:r>
                      <a:endParaRPr lang="sl-SI" sz="2400" b="1" dirty="0">
                        <a:solidFill>
                          <a:srgbClr val="C00000"/>
                        </a:solidFill>
                      </a:endParaRPr>
                    </a:p>
                  </a:txBody>
                  <a:tcPr marL="68580" marR="68580" marT="34290" marB="34290"/>
                </a:tc>
                <a:tc>
                  <a:txBody>
                    <a:bodyPr/>
                    <a:lstStyle/>
                    <a:p>
                      <a:endParaRPr lang="sl-SI" sz="1400"/>
                    </a:p>
                  </a:txBody>
                  <a:tcPr marL="68580" marR="68580" marT="34290" marB="34290"/>
                </a:tc>
                <a:extLst>
                  <a:ext uri="{0D108BD9-81ED-4DB2-BD59-A6C34878D82A}">
                    <a16:rowId xmlns:a16="http://schemas.microsoft.com/office/drawing/2014/main" val="373810454"/>
                  </a:ext>
                </a:extLst>
              </a:tr>
              <a:tr h="603367">
                <a:tc>
                  <a:txBody>
                    <a:bodyPr/>
                    <a:lstStyle/>
                    <a:p>
                      <a:r>
                        <a:rPr lang="sl-SI" sz="1400" dirty="0"/>
                        <a:t>PLAČILNI POGOJI</a:t>
                      </a:r>
                    </a:p>
                  </a:txBody>
                  <a:tcPr marL="68580" marR="68580" marT="34290" marB="34290"/>
                </a:tc>
                <a:tc>
                  <a:txBody>
                    <a:bodyPr/>
                    <a:lstStyle/>
                    <a:p>
                      <a:r>
                        <a:rPr lang="sl-SI" sz="1400" dirty="0"/>
                        <a:t>PAYMENT AGREEMENT</a:t>
                      </a:r>
                    </a:p>
                  </a:txBody>
                  <a:tcPr marL="68580" marR="68580" marT="34290" marB="34290"/>
                </a:tc>
                <a:extLst>
                  <a:ext uri="{0D108BD9-81ED-4DB2-BD59-A6C34878D82A}">
                    <a16:rowId xmlns:a16="http://schemas.microsoft.com/office/drawing/2014/main" val="3738830660"/>
                  </a:ext>
                </a:extLst>
              </a:tr>
              <a:tr h="603367">
                <a:tc>
                  <a:txBody>
                    <a:bodyPr/>
                    <a:lstStyle/>
                    <a:p>
                      <a:r>
                        <a:rPr lang="sl-SI" sz="1400" dirty="0"/>
                        <a:t>PRODAJNI POGOJI</a:t>
                      </a:r>
                    </a:p>
                  </a:txBody>
                  <a:tcPr marL="68580" marR="68580" marT="34290" marB="34290"/>
                </a:tc>
                <a:tc>
                  <a:txBody>
                    <a:bodyPr/>
                    <a:lstStyle/>
                    <a:p>
                      <a:r>
                        <a:rPr lang="sl-SI" sz="1400" dirty="0"/>
                        <a:t>PURCHASE AGREEMENT</a:t>
                      </a:r>
                    </a:p>
                  </a:txBody>
                  <a:tcPr marL="68580" marR="68580" marT="34290" marB="34290"/>
                </a:tc>
                <a:extLst>
                  <a:ext uri="{0D108BD9-81ED-4DB2-BD59-A6C34878D82A}">
                    <a16:rowId xmlns:a16="http://schemas.microsoft.com/office/drawing/2014/main" val="3130924081"/>
                  </a:ext>
                </a:extLst>
              </a:tr>
              <a:tr h="603367">
                <a:tc>
                  <a:txBody>
                    <a:bodyPr/>
                    <a:lstStyle/>
                    <a:p>
                      <a:r>
                        <a:rPr lang="sl-SI" sz="1400" dirty="0"/>
                        <a:t>DOBAVNI POGOJI</a:t>
                      </a:r>
                    </a:p>
                  </a:txBody>
                  <a:tcPr marL="68580" marR="68580" marT="34290" marB="34290"/>
                </a:tc>
                <a:tc>
                  <a:txBody>
                    <a:bodyPr/>
                    <a:lstStyle/>
                    <a:p>
                      <a:r>
                        <a:rPr lang="sl-SI" sz="1400" dirty="0"/>
                        <a:t>DELIVERY AGREEMENT</a:t>
                      </a:r>
                    </a:p>
                  </a:txBody>
                  <a:tcPr marL="68580" marR="68580" marT="34290" marB="34290"/>
                </a:tc>
                <a:extLst>
                  <a:ext uri="{0D108BD9-81ED-4DB2-BD59-A6C34878D82A}">
                    <a16:rowId xmlns:a16="http://schemas.microsoft.com/office/drawing/2014/main" val="3654158075"/>
                  </a:ext>
                </a:extLst>
              </a:tr>
            </a:tbl>
          </a:graphicData>
        </a:graphic>
      </p:graphicFrame>
    </p:spTree>
    <p:extLst>
      <p:ext uri="{BB962C8B-B14F-4D97-AF65-F5344CB8AC3E}">
        <p14:creationId xmlns:p14="http://schemas.microsoft.com/office/powerpoint/2010/main" val="27618117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Kako določimo stvar?</a:t>
            </a:r>
          </a:p>
        </p:txBody>
      </p:sp>
      <p:graphicFrame>
        <p:nvGraphicFramePr>
          <p:cNvPr id="4" name="Označba mesta vsebine 3"/>
          <p:cNvGraphicFramePr>
            <a:graphicFrameLocks noGrp="1"/>
          </p:cNvGraphicFramePr>
          <p:nvPr>
            <p:ph idx="1"/>
            <p:extLst>
              <p:ext uri="{D42A27DB-BD31-4B8C-83A1-F6EECF244321}">
                <p14:modId xmlns:p14="http://schemas.microsoft.com/office/powerpoint/2010/main" val="801607309"/>
              </p:ext>
            </p:extLst>
          </p:nvPr>
        </p:nvGraphicFramePr>
        <p:xfrm>
          <a:off x="457200" y="1600200"/>
          <a:ext cx="2674640" cy="2225040"/>
        </p:xfrm>
        <a:graphic>
          <a:graphicData uri="http://schemas.openxmlformats.org/drawingml/2006/table">
            <a:tbl>
              <a:tblPr firstRow="1" bandRow="1">
                <a:tableStyleId>{5C22544A-7EE6-4342-B048-85BDC9FD1C3A}</a:tableStyleId>
              </a:tblPr>
              <a:tblGrid>
                <a:gridCol w="2674640">
                  <a:extLst>
                    <a:ext uri="{9D8B030D-6E8A-4147-A177-3AD203B41FA5}">
                      <a16:colId xmlns:a16="http://schemas.microsoft.com/office/drawing/2014/main" val="927747892"/>
                    </a:ext>
                  </a:extLst>
                </a:gridCol>
              </a:tblGrid>
              <a:tr h="370840">
                <a:tc>
                  <a:txBody>
                    <a:bodyPr/>
                    <a:lstStyle/>
                    <a:p>
                      <a:r>
                        <a:rPr lang="sl-SI" dirty="0"/>
                        <a:t>BLAGOVNE ZNAMKE</a:t>
                      </a:r>
                    </a:p>
                  </a:txBody>
                  <a:tcPr/>
                </a:tc>
                <a:extLst>
                  <a:ext uri="{0D108BD9-81ED-4DB2-BD59-A6C34878D82A}">
                    <a16:rowId xmlns:a16="http://schemas.microsoft.com/office/drawing/2014/main" val="3486607868"/>
                  </a:ext>
                </a:extLst>
              </a:tr>
              <a:tr h="370840">
                <a:tc>
                  <a:txBody>
                    <a:bodyPr/>
                    <a:lstStyle/>
                    <a:p>
                      <a:r>
                        <a:rPr lang="sl-SI" dirty="0"/>
                        <a:t>TIPI</a:t>
                      </a:r>
                    </a:p>
                  </a:txBody>
                  <a:tcPr/>
                </a:tc>
                <a:extLst>
                  <a:ext uri="{0D108BD9-81ED-4DB2-BD59-A6C34878D82A}">
                    <a16:rowId xmlns:a16="http://schemas.microsoft.com/office/drawing/2014/main" val="3839837856"/>
                  </a:ext>
                </a:extLst>
              </a:tr>
              <a:tr h="370840">
                <a:tc>
                  <a:txBody>
                    <a:bodyPr/>
                    <a:lstStyle/>
                    <a:p>
                      <a:r>
                        <a:rPr lang="sl-SI" dirty="0"/>
                        <a:t>STANDRADI</a:t>
                      </a:r>
                    </a:p>
                  </a:txBody>
                  <a:tcPr/>
                </a:tc>
                <a:extLst>
                  <a:ext uri="{0D108BD9-81ED-4DB2-BD59-A6C34878D82A}">
                    <a16:rowId xmlns:a16="http://schemas.microsoft.com/office/drawing/2014/main" val="2117385724"/>
                  </a:ext>
                </a:extLst>
              </a:tr>
              <a:tr h="370840">
                <a:tc>
                  <a:txBody>
                    <a:bodyPr/>
                    <a:lstStyle/>
                    <a:p>
                      <a:r>
                        <a:rPr lang="sl-SI" dirty="0"/>
                        <a:t>TRGOVSKI RAZREDI</a:t>
                      </a:r>
                    </a:p>
                  </a:txBody>
                  <a:tcPr/>
                </a:tc>
                <a:extLst>
                  <a:ext uri="{0D108BD9-81ED-4DB2-BD59-A6C34878D82A}">
                    <a16:rowId xmlns:a16="http://schemas.microsoft.com/office/drawing/2014/main" val="3047266518"/>
                  </a:ext>
                </a:extLst>
              </a:tr>
              <a:tr h="370840">
                <a:tc>
                  <a:txBody>
                    <a:bodyPr/>
                    <a:lstStyle/>
                    <a:p>
                      <a:r>
                        <a:rPr lang="sl-SI" dirty="0"/>
                        <a:t>Z NORMO (papir)</a:t>
                      </a:r>
                    </a:p>
                  </a:txBody>
                  <a:tcPr/>
                </a:tc>
                <a:extLst>
                  <a:ext uri="{0D108BD9-81ED-4DB2-BD59-A6C34878D82A}">
                    <a16:rowId xmlns:a16="http://schemas.microsoft.com/office/drawing/2014/main" val="2195801535"/>
                  </a:ext>
                </a:extLst>
              </a:tr>
              <a:tr h="370840">
                <a:tc>
                  <a:txBody>
                    <a:bodyPr/>
                    <a:lstStyle/>
                    <a:p>
                      <a:r>
                        <a:rPr lang="sl-SI" dirty="0"/>
                        <a:t>OGLEDANO-SPREJETO</a:t>
                      </a:r>
                    </a:p>
                  </a:txBody>
                  <a:tcPr/>
                </a:tc>
                <a:extLst>
                  <a:ext uri="{0D108BD9-81ED-4DB2-BD59-A6C34878D82A}">
                    <a16:rowId xmlns:a16="http://schemas.microsoft.com/office/drawing/2014/main" val="1004216300"/>
                  </a:ext>
                </a:extLst>
              </a:tr>
            </a:tbl>
          </a:graphicData>
        </a:graphic>
      </p:graphicFrame>
      <p:graphicFrame>
        <p:nvGraphicFramePr>
          <p:cNvPr id="5" name="Tabela 4"/>
          <p:cNvGraphicFramePr>
            <a:graphicFrameLocks noGrp="1"/>
          </p:cNvGraphicFramePr>
          <p:nvPr>
            <p:extLst>
              <p:ext uri="{D42A27DB-BD31-4B8C-83A1-F6EECF244321}">
                <p14:modId xmlns:p14="http://schemas.microsoft.com/office/powerpoint/2010/main" val="809686525"/>
              </p:ext>
            </p:extLst>
          </p:nvPr>
        </p:nvGraphicFramePr>
        <p:xfrm>
          <a:off x="4283968" y="1412240"/>
          <a:ext cx="3336032" cy="3749040"/>
        </p:xfrm>
        <a:graphic>
          <a:graphicData uri="http://schemas.openxmlformats.org/drawingml/2006/table">
            <a:tbl>
              <a:tblPr firstRow="1" bandRow="1">
                <a:tableStyleId>{5C22544A-7EE6-4342-B048-85BDC9FD1C3A}</a:tableStyleId>
              </a:tblPr>
              <a:tblGrid>
                <a:gridCol w="3336032">
                  <a:extLst>
                    <a:ext uri="{9D8B030D-6E8A-4147-A177-3AD203B41FA5}">
                      <a16:colId xmlns:a16="http://schemas.microsoft.com/office/drawing/2014/main" val="447134393"/>
                    </a:ext>
                  </a:extLst>
                </a:gridCol>
              </a:tblGrid>
              <a:tr h="912280">
                <a:tc>
                  <a:txBody>
                    <a:bodyPr/>
                    <a:lstStyle/>
                    <a:p>
                      <a:r>
                        <a:rPr lang="sl-SI" sz="2800" dirty="0">
                          <a:solidFill>
                            <a:schemeClr val="tx1"/>
                          </a:solidFill>
                        </a:rPr>
                        <a:t>Nakup na poskušnjo (avto)</a:t>
                      </a:r>
                    </a:p>
                  </a:txBody>
                  <a:tcPr>
                    <a:solidFill>
                      <a:srgbClr val="92D050"/>
                    </a:solidFill>
                  </a:tcPr>
                </a:tc>
                <a:extLst>
                  <a:ext uri="{0D108BD9-81ED-4DB2-BD59-A6C34878D82A}">
                    <a16:rowId xmlns:a16="http://schemas.microsoft.com/office/drawing/2014/main" val="5693653"/>
                  </a:ext>
                </a:extLst>
              </a:tr>
              <a:tr h="912280">
                <a:tc>
                  <a:txBody>
                    <a:bodyPr/>
                    <a:lstStyle/>
                    <a:p>
                      <a:r>
                        <a:rPr lang="sl-SI" sz="2000" b="1" dirty="0">
                          <a:solidFill>
                            <a:schemeClr val="tx1"/>
                          </a:solidFill>
                        </a:rPr>
                        <a:t>Prodaja</a:t>
                      </a:r>
                      <a:r>
                        <a:rPr lang="sl-SI" sz="2000" b="1" baseline="0" dirty="0">
                          <a:solidFill>
                            <a:schemeClr val="tx1"/>
                          </a:solidFill>
                        </a:rPr>
                        <a:t> po vzorcu ( poskusimo jagode in take nam morajo dobaviti. Če nam jih ne govorimo o stvarni napaki).</a:t>
                      </a:r>
                      <a:endParaRPr lang="sl-SI" sz="2000" b="1" dirty="0">
                        <a:solidFill>
                          <a:schemeClr val="tx1"/>
                        </a:solidFill>
                      </a:endParaRPr>
                    </a:p>
                  </a:txBody>
                  <a:tcPr/>
                </a:tc>
                <a:extLst>
                  <a:ext uri="{0D108BD9-81ED-4DB2-BD59-A6C34878D82A}">
                    <a16:rowId xmlns:a16="http://schemas.microsoft.com/office/drawing/2014/main" val="3756021234"/>
                  </a:ext>
                </a:extLst>
              </a:tr>
              <a:tr h="912280">
                <a:tc>
                  <a:txBody>
                    <a:bodyPr/>
                    <a:lstStyle/>
                    <a:p>
                      <a:r>
                        <a:rPr lang="sl-SI" b="1" dirty="0">
                          <a:solidFill>
                            <a:schemeClr val="tx1"/>
                          </a:solidFill>
                        </a:rPr>
                        <a:t>Prodaja s specifikacijo.</a:t>
                      </a:r>
                      <a:r>
                        <a:rPr lang="sl-SI" b="1" baseline="0" dirty="0">
                          <a:solidFill>
                            <a:schemeClr val="tx1"/>
                          </a:solidFill>
                        </a:rPr>
                        <a:t> </a:t>
                      </a:r>
                      <a:r>
                        <a:rPr lang="sl-SI" b="1" baseline="0" dirty="0" err="1">
                          <a:solidFill>
                            <a:schemeClr val="tx1"/>
                          </a:solidFill>
                        </a:rPr>
                        <a:t>Dogovormo</a:t>
                      </a:r>
                      <a:r>
                        <a:rPr lang="sl-SI" b="1" baseline="0" dirty="0">
                          <a:solidFill>
                            <a:schemeClr val="tx1"/>
                          </a:solidFill>
                        </a:rPr>
                        <a:t> se za količino, točno kaj pa določimo oziroma specificiramo kasneje.</a:t>
                      </a:r>
                      <a:endParaRPr lang="sl-SI" b="1" dirty="0">
                        <a:solidFill>
                          <a:schemeClr val="tx1"/>
                        </a:solidFill>
                      </a:endParaRPr>
                    </a:p>
                  </a:txBody>
                  <a:tcPr>
                    <a:solidFill>
                      <a:srgbClr val="FFFF00"/>
                    </a:solidFill>
                  </a:tcPr>
                </a:tc>
                <a:extLst>
                  <a:ext uri="{0D108BD9-81ED-4DB2-BD59-A6C34878D82A}">
                    <a16:rowId xmlns:a16="http://schemas.microsoft.com/office/drawing/2014/main" val="1818391136"/>
                  </a:ext>
                </a:extLst>
              </a:tr>
            </a:tbl>
          </a:graphicData>
        </a:graphic>
      </p:graphicFrame>
      <p:sp>
        <p:nvSpPr>
          <p:cNvPr id="6" name="Štirismerna puščica 5"/>
          <p:cNvSpPr/>
          <p:nvPr/>
        </p:nvSpPr>
        <p:spPr>
          <a:xfrm>
            <a:off x="3275856" y="2492896"/>
            <a:ext cx="792088" cy="720080"/>
          </a:xfrm>
          <a:prstGeom prst="quad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sl-SI"/>
          </a:p>
        </p:txBody>
      </p:sp>
      <p:sp>
        <p:nvSpPr>
          <p:cNvPr id="7" name="PoljeZBesedilom 6"/>
          <p:cNvSpPr txBox="1"/>
          <p:nvPr/>
        </p:nvSpPr>
        <p:spPr>
          <a:xfrm>
            <a:off x="683568" y="5949280"/>
            <a:ext cx="4104456" cy="369332"/>
          </a:xfrm>
          <a:prstGeom prst="rect">
            <a:avLst/>
          </a:prstGeom>
          <a:noFill/>
        </p:spPr>
        <p:txBody>
          <a:bodyPr wrap="square" rtlCol="0">
            <a:spAutoFit/>
          </a:bodyPr>
          <a:lstStyle/>
          <a:p>
            <a:r>
              <a:rPr lang="sl-SI" b="1" dirty="0">
                <a:solidFill>
                  <a:schemeClr val="accent2"/>
                </a:solidFill>
              </a:rPr>
              <a:t>Kupnina je cena *količina</a:t>
            </a:r>
          </a:p>
        </p:txBody>
      </p:sp>
    </p:spTree>
    <p:extLst>
      <p:ext uri="{BB962C8B-B14F-4D97-AF65-F5344CB8AC3E}">
        <p14:creationId xmlns:p14="http://schemas.microsoft.com/office/powerpoint/2010/main" val="28545231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pic>
        <p:nvPicPr>
          <p:cNvPr id="4" name="Označba mesta vsebine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835697" y="785"/>
            <a:ext cx="4826358" cy="6812591"/>
          </a:xfrm>
        </p:spPr>
      </p:pic>
    </p:spTree>
    <p:extLst>
      <p:ext uri="{BB962C8B-B14F-4D97-AF65-F5344CB8AC3E}">
        <p14:creationId xmlns:p14="http://schemas.microsoft.com/office/powerpoint/2010/main" val="4540699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a:t>Dobavni pogoji-navedite 4 dobavne pogoje</a:t>
            </a:r>
          </a:p>
        </p:txBody>
      </p:sp>
      <p:graphicFrame>
        <p:nvGraphicFramePr>
          <p:cNvPr id="4" name="Označba mesta vsebine 3"/>
          <p:cNvGraphicFramePr>
            <a:graphicFrameLocks noGrp="1"/>
          </p:cNvGraphicFramePr>
          <p:nvPr>
            <p:ph idx="1"/>
            <p:extLst>
              <p:ext uri="{D42A27DB-BD31-4B8C-83A1-F6EECF244321}">
                <p14:modId xmlns:p14="http://schemas.microsoft.com/office/powerpoint/2010/main" val="3456817547"/>
              </p:ext>
            </p:extLst>
          </p:nvPr>
        </p:nvGraphicFramePr>
        <p:xfrm>
          <a:off x="323528" y="1417638"/>
          <a:ext cx="8157592" cy="5730240"/>
        </p:xfrm>
        <a:graphic>
          <a:graphicData uri="http://schemas.openxmlformats.org/drawingml/2006/table">
            <a:tbl>
              <a:tblPr firstRow="1" bandRow="1">
                <a:tableStyleId>{5C22544A-7EE6-4342-B048-85BDC9FD1C3A}</a:tableStyleId>
              </a:tblPr>
              <a:tblGrid>
                <a:gridCol w="8157592">
                  <a:extLst>
                    <a:ext uri="{9D8B030D-6E8A-4147-A177-3AD203B41FA5}">
                      <a16:colId xmlns:a16="http://schemas.microsoft.com/office/drawing/2014/main" val="3869022272"/>
                    </a:ext>
                  </a:extLst>
                </a:gridCol>
              </a:tblGrid>
              <a:tr h="2597052">
                <a:tc>
                  <a:txBody>
                    <a:bodyPr/>
                    <a:lstStyle/>
                    <a:p>
                      <a:r>
                        <a:rPr lang="sl-SI" sz="4400" dirty="0">
                          <a:solidFill>
                            <a:srgbClr val="FF0000"/>
                          </a:solidFill>
                        </a:rPr>
                        <a:t>1. Čas dobave </a:t>
                      </a:r>
                      <a:r>
                        <a:rPr lang="sl-SI" sz="4400" dirty="0">
                          <a:solidFill>
                            <a:schemeClr val="tx1"/>
                          </a:solidFill>
                        </a:rPr>
                        <a:t>(</a:t>
                      </a:r>
                      <a:r>
                        <a:rPr lang="sl-SI" sz="4400" dirty="0" err="1">
                          <a:solidFill>
                            <a:schemeClr val="tx1"/>
                          </a:solidFill>
                        </a:rPr>
                        <a:t>promtno</a:t>
                      </a:r>
                      <a:r>
                        <a:rPr lang="sl-SI" sz="4400" dirty="0">
                          <a:solidFill>
                            <a:schemeClr val="tx1"/>
                          </a:solidFill>
                        </a:rPr>
                        <a:t>, terminsko, ki je lahko fiksno ali v nekem času, obdobju npr. med 15 in 25 julijem ali do konca julija)</a:t>
                      </a:r>
                    </a:p>
                  </a:txBody>
                  <a:tcPr/>
                </a:tc>
                <a:extLst>
                  <a:ext uri="{0D108BD9-81ED-4DB2-BD59-A6C34878D82A}">
                    <a16:rowId xmlns:a16="http://schemas.microsoft.com/office/drawing/2014/main" val="1065404634"/>
                  </a:ext>
                </a:extLst>
              </a:tr>
              <a:tr h="713476">
                <a:tc>
                  <a:txBody>
                    <a:bodyPr/>
                    <a:lstStyle/>
                    <a:p>
                      <a:r>
                        <a:rPr lang="sl-SI" sz="4400" dirty="0">
                          <a:solidFill>
                            <a:srgbClr val="FF0000"/>
                          </a:solidFill>
                        </a:rPr>
                        <a:t>2. Kraj dobave (klavzule)</a:t>
                      </a:r>
                    </a:p>
                  </a:txBody>
                  <a:tcPr/>
                </a:tc>
                <a:extLst>
                  <a:ext uri="{0D108BD9-81ED-4DB2-BD59-A6C34878D82A}">
                    <a16:rowId xmlns:a16="http://schemas.microsoft.com/office/drawing/2014/main" val="3270594486"/>
                  </a:ext>
                </a:extLst>
              </a:tr>
              <a:tr h="713476">
                <a:tc>
                  <a:txBody>
                    <a:bodyPr/>
                    <a:lstStyle/>
                    <a:p>
                      <a:r>
                        <a:rPr lang="sl-SI" sz="4400" dirty="0">
                          <a:solidFill>
                            <a:srgbClr val="FF0000"/>
                          </a:solidFill>
                        </a:rPr>
                        <a:t>3. Prenos stroškov (klavzule)</a:t>
                      </a:r>
                    </a:p>
                  </a:txBody>
                  <a:tcPr/>
                </a:tc>
                <a:extLst>
                  <a:ext uri="{0D108BD9-81ED-4DB2-BD59-A6C34878D82A}">
                    <a16:rowId xmlns:a16="http://schemas.microsoft.com/office/drawing/2014/main" val="2096528216"/>
                  </a:ext>
                </a:extLst>
              </a:tr>
              <a:tr h="1341335">
                <a:tc>
                  <a:txBody>
                    <a:bodyPr/>
                    <a:lstStyle/>
                    <a:p>
                      <a:r>
                        <a:rPr lang="sl-SI" sz="4400" dirty="0">
                          <a:solidFill>
                            <a:srgbClr val="FF0000"/>
                          </a:solidFill>
                        </a:rPr>
                        <a:t>4. Način dobave (prevzem, komisijska dobava….)</a:t>
                      </a:r>
                    </a:p>
                  </a:txBody>
                  <a:tcPr/>
                </a:tc>
                <a:extLst>
                  <a:ext uri="{0D108BD9-81ED-4DB2-BD59-A6C34878D82A}">
                    <a16:rowId xmlns:a16="http://schemas.microsoft.com/office/drawing/2014/main" val="806817233"/>
                  </a:ext>
                </a:extLst>
              </a:tr>
            </a:tbl>
          </a:graphicData>
        </a:graphic>
      </p:graphicFrame>
    </p:spTree>
    <p:extLst>
      <p:ext uri="{BB962C8B-B14F-4D97-AF65-F5344CB8AC3E}">
        <p14:creationId xmlns:p14="http://schemas.microsoft.com/office/powerpoint/2010/main" val="22419026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značba mesta vsebine 2"/>
          <p:cNvSpPr>
            <a:spLocks noGrp="1"/>
          </p:cNvSpPr>
          <p:nvPr>
            <p:ph idx="1"/>
          </p:nvPr>
        </p:nvSpPr>
        <p:spPr/>
        <p:txBody>
          <a:bodyPr/>
          <a:lstStyle/>
          <a:p>
            <a:r>
              <a:rPr lang="sl-SI" dirty="0"/>
              <a:t>Npr.  Dobava blaga v skladišču kupca</a:t>
            </a:r>
          </a:p>
          <a:p>
            <a:r>
              <a:rPr lang="sl-SI" dirty="0"/>
              <a:t>Dobavni rok </a:t>
            </a:r>
            <a:r>
              <a:rPr lang="sl-SI" dirty="0" err="1"/>
              <a:t>promtno</a:t>
            </a:r>
            <a:endParaRPr lang="sl-SI" dirty="0"/>
          </a:p>
          <a:p>
            <a:r>
              <a:rPr lang="sl-SI" dirty="0"/>
              <a:t>Klavzula EXE </a:t>
            </a:r>
          </a:p>
          <a:p>
            <a:r>
              <a:rPr lang="sl-SI" dirty="0"/>
              <a:t>Način izročitve: </a:t>
            </a:r>
            <a:r>
              <a:rPr lang="sl-SI"/>
              <a:t>lastni prevzem</a:t>
            </a:r>
            <a:endParaRPr lang="sl-SI" dirty="0"/>
          </a:p>
        </p:txBody>
      </p:sp>
    </p:spTree>
    <p:extLst>
      <p:ext uri="{BB962C8B-B14F-4D97-AF65-F5344CB8AC3E}">
        <p14:creationId xmlns:p14="http://schemas.microsoft.com/office/powerpoint/2010/main" val="4566049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dirty="0">
                <a:solidFill>
                  <a:schemeClr val="accent2"/>
                </a:solidFill>
              </a:rPr>
              <a:t>ČAS</a:t>
            </a:r>
            <a:r>
              <a:rPr lang="sl-SI" dirty="0">
                <a:solidFill>
                  <a:schemeClr val="accent2"/>
                </a:solidFill>
              </a:rPr>
              <a:t> </a:t>
            </a:r>
            <a:r>
              <a:rPr lang="sl-SI" b="1" dirty="0">
                <a:solidFill>
                  <a:schemeClr val="accent2">
                    <a:lumMod val="75000"/>
                  </a:schemeClr>
                </a:solidFill>
              </a:rPr>
              <a:t>IZROČITVE-STEČE PRVI DAN PO SKLENITVI POGODBE</a:t>
            </a:r>
          </a:p>
        </p:txBody>
      </p:sp>
      <p:sp>
        <p:nvSpPr>
          <p:cNvPr id="3" name="Označba mesta vsebine 2"/>
          <p:cNvSpPr>
            <a:spLocks noGrp="1"/>
          </p:cNvSpPr>
          <p:nvPr>
            <p:ph idx="1"/>
          </p:nvPr>
        </p:nvSpPr>
        <p:spPr>
          <a:xfrm>
            <a:off x="457200" y="1417638"/>
            <a:ext cx="8229600" cy="4708525"/>
          </a:xfrm>
        </p:spPr>
        <p:txBody>
          <a:bodyPr/>
          <a:lstStyle/>
          <a:p>
            <a:endParaRPr lang="sl-SI" dirty="0"/>
          </a:p>
          <a:p>
            <a:endParaRPr lang="sl-SI" dirty="0"/>
          </a:p>
          <a:p>
            <a:r>
              <a:rPr lang="sl-SI" dirty="0"/>
              <a:t>TOČNO DOLOČEN ČAS -7.5., LAHKO TUDI URA 7.5. 11.00-ih</a:t>
            </a:r>
          </a:p>
          <a:p>
            <a:r>
              <a:rPr lang="sl-SI" dirty="0"/>
              <a:t>Določenem obdobju ( v 30 dneh).</a:t>
            </a:r>
          </a:p>
          <a:p>
            <a:r>
              <a:rPr lang="sl-SI" dirty="0"/>
              <a:t>Če ni dogovorjen čas izročitve moramo dostavit v primernem roku, ali takoj ali v 8 dneh.</a:t>
            </a:r>
          </a:p>
        </p:txBody>
      </p:sp>
      <p:graphicFrame>
        <p:nvGraphicFramePr>
          <p:cNvPr id="4" name="Tabela 3"/>
          <p:cNvGraphicFramePr>
            <a:graphicFrameLocks noGrp="1"/>
          </p:cNvGraphicFramePr>
          <p:nvPr>
            <p:extLst>
              <p:ext uri="{D42A27DB-BD31-4B8C-83A1-F6EECF244321}">
                <p14:modId xmlns:p14="http://schemas.microsoft.com/office/powerpoint/2010/main" val="1071310976"/>
              </p:ext>
            </p:extLst>
          </p:nvPr>
        </p:nvGraphicFramePr>
        <p:xfrm>
          <a:off x="1524000" y="1397000"/>
          <a:ext cx="6096000" cy="3708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593559112"/>
                    </a:ext>
                  </a:extLst>
                </a:gridCol>
                <a:gridCol w="3048000">
                  <a:extLst>
                    <a:ext uri="{9D8B030D-6E8A-4147-A177-3AD203B41FA5}">
                      <a16:colId xmlns:a16="http://schemas.microsoft.com/office/drawing/2014/main" val="210291560"/>
                    </a:ext>
                  </a:extLst>
                </a:gridCol>
              </a:tblGrid>
              <a:tr h="370840">
                <a:tc>
                  <a:txBody>
                    <a:bodyPr/>
                    <a:lstStyle/>
                    <a:p>
                      <a:r>
                        <a:rPr lang="sl-SI" dirty="0" err="1">
                          <a:solidFill>
                            <a:srgbClr val="FFFF00"/>
                          </a:solidFill>
                        </a:rPr>
                        <a:t>Promtno</a:t>
                      </a:r>
                      <a:endParaRPr lang="sl-SI" dirty="0">
                        <a:solidFill>
                          <a:srgbClr val="FFFF00"/>
                        </a:solidFill>
                      </a:endParaRPr>
                    </a:p>
                  </a:txBody>
                  <a:tcPr/>
                </a:tc>
                <a:tc>
                  <a:txBody>
                    <a:bodyPr/>
                    <a:lstStyle/>
                    <a:p>
                      <a:r>
                        <a:rPr lang="sl-SI" dirty="0">
                          <a:solidFill>
                            <a:srgbClr val="FFFF00"/>
                          </a:solidFill>
                        </a:rPr>
                        <a:t>Terminsko</a:t>
                      </a:r>
                    </a:p>
                  </a:txBody>
                  <a:tcPr/>
                </a:tc>
                <a:extLst>
                  <a:ext uri="{0D108BD9-81ED-4DB2-BD59-A6C34878D82A}">
                    <a16:rowId xmlns:a16="http://schemas.microsoft.com/office/drawing/2014/main" val="4062820456"/>
                  </a:ext>
                </a:extLst>
              </a:tr>
            </a:tbl>
          </a:graphicData>
        </a:graphic>
      </p:graphicFrame>
      <p:graphicFrame>
        <p:nvGraphicFramePr>
          <p:cNvPr id="5" name="Tabela 4"/>
          <p:cNvGraphicFramePr>
            <a:graphicFrameLocks noGrp="1"/>
          </p:cNvGraphicFramePr>
          <p:nvPr>
            <p:extLst>
              <p:ext uri="{D42A27DB-BD31-4B8C-83A1-F6EECF244321}">
                <p14:modId xmlns:p14="http://schemas.microsoft.com/office/powerpoint/2010/main" val="1739217276"/>
              </p:ext>
            </p:extLst>
          </p:nvPr>
        </p:nvGraphicFramePr>
        <p:xfrm>
          <a:off x="4572000" y="1844824"/>
          <a:ext cx="3048000" cy="64008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3540041551"/>
                    </a:ext>
                  </a:extLst>
                </a:gridCol>
                <a:gridCol w="1524000">
                  <a:extLst>
                    <a:ext uri="{9D8B030D-6E8A-4147-A177-3AD203B41FA5}">
                      <a16:colId xmlns:a16="http://schemas.microsoft.com/office/drawing/2014/main" val="1888524774"/>
                    </a:ext>
                  </a:extLst>
                </a:gridCol>
              </a:tblGrid>
              <a:tr h="370840">
                <a:tc>
                  <a:txBody>
                    <a:bodyPr/>
                    <a:lstStyle/>
                    <a:p>
                      <a:r>
                        <a:rPr lang="sl-SI" dirty="0">
                          <a:solidFill>
                            <a:srgbClr val="FFFF00"/>
                          </a:solidFill>
                        </a:rPr>
                        <a:t>Fiksno</a:t>
                      </a:r>
                    </a:p>
                  </a:txBody>
                  <a:tcPr/>
                </a:tc>
                <a:tc>
                  <a:txBody>
                    <a:bodyPr/>
                    <a:lstStyle/>
                    <a:p>
                      <a:r>
                        <a:rPr lang="sl-SI" dirty="0">
                          <a:solidFill>
                            <a:srgbClr val="FFFF00"/>
                          </a:solidFill>
                        </a:rPr>
                        <a:t>V določenem obdobju</a:t>
                      </a:r>
                    </a:p>
                  </a:txBody>
                  <a:tcPr/>
                </a:tc>
                <a:extLst>
                  <a:ext uri="{0D108BD9-81ED-4DB2-BD59-A6C34878D82A}">
                    <a16:rowId xmlns:a16="http://schemas.microsoft.com/office/drawing/2014/main" val="2508839137"/>
                  </a:ext>
                </a:extLst>
              </a:tr>
            </a:tbl>
          </a:graphicData>
        </a:graphic>
      </p:graphicFrame>
    </p:spTree>
    <p:extLst>
      <p:ext uri="{BB962C8B-B14F-4D97-AF65-F5344CB8AC3E}">
        <p14:creationId xmlns:p14="http://schemas.microsoft.com/office/powerpoint/2010/main" val="27172667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solidFill>
                  <a:srgbClr val="FF0000"/>
                </a:solidFill>
              </a:rPr>
              <a:t>Kraj izročitve</a:t>
            </a:r>
          </a:p>
        </p:txBody>
      </p:sp>
      <p:sp>
        <p:nvSpPr>
          <p:cNvPr id="3" name="Označba mesta vsebine 2"/>
          <p:cNvSpPr>
            <a:spLocks noGrp="1"/>
          </p:cNvSpPr>
          <p:nvPr>
            <p:ph idx="1"/>
          </p:nvPr>
        </p:nvSpPr>
        <p:spPr/>
        <p:txBody>
          <a:bodyPr/>
          <a:lstStyle/>
          <a:p>
            <a:r>
              <a:rPr lang="sl-SI" dirty="0"/>
              <a:t>Blago izročimo v kraju, ki je določen v pogodbi. Glej prevozne klavzule franko kupec, franko prodajalec, franko prosto voznine do ali </a:t>
            </a:r>
            <a:r>
              <a:rPr lang="sl-SI" dirty="0" err="1"/>
              <a:t>Incoterms</a:t>
            </a:r>
            <a:r>
              <a:rPr lang="sl-SI" dirty="0"/>
              <a:t> –EXW, FOB, FCA…..</a:t>
            </a:r>
          </a:p>
          <a:p>
            <a:r>
              <a:rPr lang="sl-SI" dirty="0">
                <a:solidFill>
                  <a:srgbClr val="0070C0"/>
                </a:solidFill>
              </a:rPr>
              <a:t>Če pa kraj ne določimo pa glej</a:t>
            </a:r>
            <a:r>
              <a:rPr lang="sl-SI" dirty="0"/>
              <a:t>:</a:t>
            </a:r>
          </a:p>
        </p:txBody>
      </p:sp>
      <p:graphicFrame>
        <p:nvGraphicFramePr>
          <p:cNvPr id="4" name="Tabela 3"/>
          <p:cNvGraphicFramePr>
            <a:graphicFrameLocks noGrp="1"/>
          </p:cNvGraphicFramePr>
          <p:nvPr>
            <p:extLst>
              <p:ext uri="{D42A27DB-BD31-4B8C-83A1-F6EECF244321}">
                <p14:modId xmlns:p14="http://schemas.microsoft.com/office/powerpoint/2010/main" val="1849539008"/>
              </p:ext>
            </p:extLst>
          </p:nvPr>
        </p:nvGraphicFramePr>
        <p:xfrm>
          <a:off x="899592" y="4437112"/>
          <a:ext cx="6096000" cy="91440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188627065"/>
                    </a:ext>
                  </a:extLst>
                </a:gridCol>
                <a:gridCol w="2032000">
                  <a:extLst>
                    <a:ext uri="{9D8B030D-6E8A-4147-A177-3AD203B41FA5}">
                      <a16:colId xmlns:a16="http://schemas.microsoft.com/office/drawing/2014/main" val="1032404721"/>
                    </a:ext>
                  </a:extLst>
                </a:gridCol>
                <a:gridCol w="2032000">
                  <a:extLst>
                    <a:ext uri="{9D8B030D-6E8A-4147-A177-3AD203B41FA5}">
                      <a16:colId xmlns:a16="http://schemas.microsoft.com/office/drawing/2014/main" val="1322969746"/>
                    </a:ext>
                  </a:extLst>
                </a:gridCol>
              </a:tblGrid>
              <a:tr h="370840">
                <a:tc>
                  <a:txBody>
                    <a:bodyPr/>
                    <a:lstStyle/>
                    <a:p>
                      <a:r>
                        <a:rPr lang="sl-SI" dirty="0"/>
                        <a:t>Sedež ali prebivališče prodajalca</a:t>
                      </a:r>
                    </a:p>
                  </a:txBody>
                  <a:tcPr/>
                </a:tc>
                <a:tc>
                  <a:txBody>
                    <a:bodyPr/>
                    <a:lstStyle/>
                    <a:p>
                      <a:r>
                        <a:rPr lang="sl-SI" dirty="0">
                          <a:solidFill>
                            <a:schemeClr val="tx1"/>
                          </a:solidFill>
                        </a:rPr>
                        <a:t>Nahajališče ali kraj izdelave stvari</a:t>
                      </a:r>
                    </a:p>
                  </a:txBody>
                  <a:tcPr>
                    <a:solidFill>
                      <a:srgbClr val="FFFF00"/>
                    </a:solidFill>
                  </a:tcPr>
                </a:tc>
                <a:tc>
                  <a:txBody>
                    <a:bodyPr/>
                    <a:lstStyle/>
                    <a:p>
                      <a:r>
                        <a:rPr lang="sl-SI" dirty="0">
                          <a:solidFill>
                            <a:schemeClr val="tx1"/>
                          </a:solidFill>
                        </a:rPr>
                        <a:t>Kraj izročitve prvemu prevozniku</a:t>
                      </a:r>
                    </a:p>
                  </a:txBody>
                  <a:tcPr>
                    <a:solidFill>
                      <a:schemeClr val="accent2">
                        <a:lumMod val="60000"/>
                        <a:lumOff val="40000"/>
                      </a:schemeClr>
                    </a:solidFill>
                  </a:tcPr>
                </a:tc>
                <a:extLst>
                  <a:ext uri="{0D108BD9-81ED-4DB2-BD59-A6C34878D82A}">
                    <a16:rowId xmlns:a16="http://schemas.microsoft.com/office/drawing/2014/main" val="196492541"/>
                  </a:ext>
                </a:extLst>
              </a:tr>
            </a:tbl>
          </a:graphicData>
        </a:graphic>
      </p:graphicFrame>
    </p:spTree>
    <p:extLst>
      <p:ext uri="{BB962C8B-B14F-4D97-AF65-F5344CB8AC3E}">
        <p14:creationId xmlns:p14="http://schemas.microsoft.com/office/powerpoint/2010/main" val="25427146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solidFill>
                  <a:schemeClr val="accent2"/>
                </a:solidFill>
              </a:rPr>
              <a:t>Izročitev stvari</a:t>
            </a:r>
          </a:p>
        </p:txBody>
      </p:sp>
      <p:sp>
        <p:nvSpPr>
          <p:cNvPr id="3" name="Označba mesta vsebine 2"/>
          <p:cNvSpPr>
            <a:spLocks noGrp="1"/>
          </p:cNvSpPr>
          <p:nvPr>
            <p:ph idx="1"/>
          </p:nvPr>
        </p:nvSpPr>
        <p:spPr/>
        <p:txBody>
          <a:bodyPr/>
          <a:lstStyle/>
          <a:p>
            <a:r>
              <a:rPr lang="sl-SI" dirty="0"/>
              <a:t>Fizično </a:t>
            </a:r>
          </a:p>
          <a:p>
            <a:r>
              <a:rPr lang="sl-SI" dirty="0"/>
              <a:t>Simbolično</a:t>
            </a:r>
          </a:p>
        </p:txBody>
      </p:sp>
      <p:sp>
        <p:nvSpPr>
          <p:cNvPr id="5" name="Puščica dol 4"/>
          <p:cNvSpPr/>
          <p:nvPr/>
        </p:nvSpPr>
        <p:spPr>
          <a:xfrm>
            <a:off x="1979712" y="2780928"/>
            <a:ext cx="1080120" cy="504056"/>
          </a:xfrm>
          <a:prstGeom prst="down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sl-SI"/>
          </a:p>
        </p:txBody>
      </p:sp>
      <p:graphicFrame>
        <p:nvGraphicFramePr>
          <p:cNvPr id="6" name="Tabela 5"/>
          <p:cNvGraphicFramePr>
            <a:graphicFrameLocks noGrp="1"/>
          </p:cNvGraphicFramePr>
          <p:nvPr>
            <p:extLst>
              <p:ext uri="{D42A27DB-BD31-4B8C-83A1-F6EECF244321}">
                <p14:modId xmlns:p14="http://schemas.microsoft.com/office/powerpoint/2010/main" val="1170615423"/>
              </p:ext>
            </p:extLst>
          </p:nvPr>
        </p:nvGraphicFramePr>
        <p:xfrm>
          <a:off x="1187624" y="3492340"/>
          <a:ext cx="6096000" cy="1376819"/>
        </p:xfrm>
        <a:graphic>
          <a:graphicData uri="http://schemas.openxmlformats.org/drawingml/2006/table">
            <a:tbl>
              <a:tblPr firstRow="1" bandRow="1">
                <a:tableStyleId>{F5AB1C69-6EDB-4FF4-983F-18BD219EF322}</a:tableStyleId>
              </a:tblPr>
              <a:tblGrid>
                <a:gridCol w="2032000">
                  <a:extLst>
                    <a:ext uri="{9D8B030D-6E8A-4147-A177-3AD203B41FA5}">
                      <a16:colId xmlns:a16="http://schemas.microsoft.com/office/drawing/2014/main" val="3586644419"/>
                    </a:ext>
                  </a:extLst>
                </a:gridCol>
                <a:gridCol w="2032000">
                  <a:extLst>
                    <a:ext uri="{9D8B030D-6E8A-4147-A177-3AD203B41FA5}">
                      <a16:colId xmlns:a16="http://schemas.microsoft.com/office/drawing/2014/main" val="598441839"/>
                    </a:ext>
                  </a:extLst>
                </a:gridCol>
                <a:gridCol w="2032000">
                  <a:extLst>
                    <a:ext uri="{9D8B030D-6E8A-4147-A177-3AD203B41FA5}">
                      <a16:colId xmlns:a16="http://schemas.microsoft.com/office/drawing/2014/main" val="4031874981"/>
                    </a:ext>
                  </a:extLst>
                </a:gridCol>
              </a:tblGrid>
              <a:tr h="1376819">
                <a:tc>
                  <a:txBody>
                    <a:bodyPr/>
                    <a:lstStyle/>
                    <a:p>
                      <a:r>
                        <a:rPr lang="sl-SI" dirty="0">
                          <a:solidFill>
                            <a:schemeClr val="tx1"/>
                          </a:solidFill>
                        </a:rPr>
                        <a:t>Lastninska pravica do stvari</a:t>
                      </a:r>
                    </a:p>
                  </a:txBody>
                  <a:tcPr/>
                </a:tc>
                <a:tc>
                  <a:txBody>
                    <a:bodyPr/>
                    <a:lstStyle/>
                    <a:p>
                      <a:r>
                        <a:rPr lang="sl-SI" dirty="0">
                          <a:solidFill>
                            <a:schemeClr val="tx1"/>
                          </a:solidFill>
                        </a:rPr>
                        <a:t>Stroški v zvezi z izročitvijo</a:t>
                      </a:r>
                    </a:p>
                  </a:txBody>
                  <a:tcPr>
                    <a:solidFill>
                      <a:schemeClr val="accent2">
                        <a:lumMod val="20000"/>
                        <a:lumOff val="80000"/>
                      </a:schemeClr>
                    </a:solidFill>
                  </a:tcPr>
                </a:tc>
                <a:tc>
                  <a:txBody>
                    <a:bodyPr/>
                    <a:lstStyle/>
                    <a:p>
                      <a:r>
                        <a:rPr lang="sl-SI" dirty="0">
                          <a:solidFill>
                            <a:schemeClr val="tx1"/>
                          </a:solidFill>
                        </a:rPr>
                        <a:t>Tveganje v zvezi s stvarjo.</a:t>
                      </a:r>
                    </a:p>
                  </a:txBody>
                  <a:tcPr>
                    <a:solidFill>
                      <a:schemeClr val="accent6"/>
                    </a:solidFill>
                  </a:tcPr>
                </a:tc>
                <a:extLst>
                  <a:ext uri="{0D108BD9-81ED-4DB2-BD59-A6C34878D82A}">
                    <a16:rowId xmlns:a16="http://schemas.microsoft.com/office/drawing/2014/main" val="2281069352"/>
                  </a:ext>
                </a:extLst>
              </a:tr>
            </a:tbl>
          </a:graphicData>
        </a:graphic>
      </p:graphicFrame>
      <p:sp>
        <p:nvSpPr>
          <p:cNvPr id="7" name="PoljeZBesedilom 6"/>
          <p:cNvSpPr txBox="1"/>
          <p:nvPr/>
        </p:nvSpPr>
        <p:spPr>
          <a:xfrm>
            <a:off x="3419872" y="2780928"/>
            <a:ext cx="4392488" cy="646331"/>
          </a:xfrm>
          <a:prstGeom prst="rect">
            <a:avLst/>
          </a:prstGeom>
          <a:noFill/>
        </p:spPr>
        <p:txBody>
          <a:bodyPr wrap="square" rtlCol="0">
            <a:spAutoFit/>
          </a:bodyPr>
          <a:lstStyle/>
          <a:p>
            <a:r>
              <a:rPr lang="sl-SI" dirty="0">
                <a:solidFill>
                  <a:srgbClr val="00B0F0"/>
                </a:solidFill>
              </a:rPr>
              <a:t>Kraj in čas izročitve sta pomembna, saj ob izročitvi preidejo  od prodajalca na kupca:</a:t>
            </a:r>
          </a:p>
        </p:txBody>
      </p:sp>
      <p:sp>
        <p:nvSpPr>
          <p:cNvPr id="8" name="PoljeZBesedilom 7"/>
          <p:cNvSpPr txBox="1"/>
          <p:nvPr/>
        </p:nvSpPr>
        <p:spPr>
          <a:xfrm>
            <a:off x="971600" y="5445224"/>
            <a:ext cx="6192688" cy="923330"/>
          </a:xfrm>
          <a:prstGeom prst="rect">
            <a:avLst/>
          </a:prstGeom>
          <a:noFill/>
        </p:spPr>
        <p:txBody>
          <a:bodyPr wrap="square" rtlCol="0">
            <a:spAutoFit/>
          </a:bodyPr>
          <a:lstStyle/>
          <a:p>
            <a:r>
              <a:rPr lang="sl-SI" b="1" dirty="0">
                <a:solidFill>
                  <a:srgbClr val="FF0000"/>
                </a:solidFill>
              </a:rPr>
              <a:t>Pomni:</a:t>
            </a:r>
            <a:r>
              <a:rPr lang="sl-SI" dirty="0"/>
              <a:t> Kupec postane lastnik blaga, ko ga prevzame, in ne takrat, ko ga plača, razen, če ste se dogovorila za pridržek lastninske pravice. </a:t>
            </a:r>
          </a:p>
        </p:txBody>
      </p:sp>
    </p:spTree>
    <p:extLst>
      <p:ext uri="{BB962C8B-B14F-4D97-AF65-F5344CB8AC3E}">
        <p14:creationId xmlns:p14="http://schemas.microsoft.com/office/powerpoint/2010/main" val="2538152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lika 1"/>
          <p:cNvPicPr>
            <a:picLocks noChangeAspect="1"/>
          </p:cNvPicPr>
          <p:nvPr/>
        </p:nvPicPr>
        <p:blipFill rotWithShape="1">
          <a:blip r:embed="rId2"/>
          <a:srcRect t="25758"/>
          <a:stretch/>
        </p:blipFill>
        <p:spPr>
          <a:xfrm>
            <a:off x="683568" y="2060848"/>
            <a:ext cx="6842324" cy="3328396"/>
          </a:xfrm>
          <a:prstGeom prst="rect">
            <a:avLst/>
          </a:prstGeom>
        </p:spPr>
      </p:pic>
      <p:sp>
        <p:nvSpPr>
          <p:cNvPr id="3" name="PoljeZBesedilom 2"/>
          <p:cNvSpPr txBox="1"/>
          <p:nvPr/>
        </p:nvSpPr>
        <p:spPr>
          <a:xfrm>
            <a:off x="1115616" y="1052736"/>
            <a:ext cx="5328592" cy="369332"/>
          </a:xfrm>
          <a:prstGeom prst="rect">
            <a:avLst/>
          </a:prstGeom>
          <a:noFill/>
        </p:spPr>
        <p:txBody>
          <a:bodyPr wrap="square" rtlCol="0">
            <a:spAutoFit/>
          </a:bodyPr>
          <a:lstStyle/>
          <a:p>
            <a:r>
              <a:rPr lang="sl-SI" b="1" dirty="0">
                <a:solidFill>
                  <a:srgbClr val="FF0000"/>
                </a:solidFill>
              </a:rPr>
              <a:t>KAKO NASTANE PRODAJNA POGODBA?</a:t>
            </a:r>
          </a:p>
        </p:txBody>
      </p:sp>
    </p:spTree>
    <p:extLst>
      <p:ext uri="{BB962C8B-B14F-4D97-AF65-F5344CB8AC3E}">
        <p14:creationId xmlns:p14="http://schemas.microsoft.com/office/powerpoint/2010/main" val="23545899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solidFill>
                  <a:srgbClr val="C00000"/>
                </a:solidFill>
              </a:rPr>
              <a:t>Čas plačila</a:t>
            </a:r>
          </a:p>
        </p:txBody>
      </p:sp>
      <p:graphicFrame>
        <p:nvGraphicFramePr>
          <p:cNvPr id="4" name="Označba mesta vsebine 3"/>
          <p:cNvGraphicFramePr>
            <a:graphicFrameLocks noGrp="1"/>
          </p:cNvGraphicFramePr>
          <p:nvPr>
            <p:ph idx="1"/>
            <p:extLst>
              <p:ext uri="{D42A27DB-BD31-4B8C-83A1-F6EECF244321}">
                <p14:modId xmlns:p14="http://schemas.microsoft.com/office/powerpoint/2010/main" val="2715451710"/>
              </p:ext>
            </p:extLst>
          </p:nvPr>
        </p:nvGraphicFramePr>
        <p:xfrm>
          <a:off x="457200" y="1600200"/>
          <a:ext cx="8229600" cy="51816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153294196"/>
                    </a:ext>
                  </a:extLst>
                </a:gridCol>
                <a:gridCol w="2743200">
                  <a:extLst>
                    <a:ext uri="{9D8B030D-6E8A-4147-A177-3AD203B41FA5}">
                      <a16:colId xmlns:a16="http://schemas.microsoft.com/office/drawing/2014/main" val="3409381640"/>
                    </a:ext>
                  </a:extLst>
                </a:gridCol>
                <a:gridCol w="2743200">
                  <a:extLst>
                    <a:ext uri="{9D8B030D-6E8A-4147-A177-3AD203B41FA5}">
                      <a16:colId xmlns:a16="http://schemas.microsoft.com/office/drawing/2014/main" val="504139427"/>
                    </a:ext>
                  </a:extLst>
                </a:gridCol>
              </a:tblGrid>
              <a:tr h="370840">
                <a:tc>
                  <a:txBody>
                    <a:bodyPr/>
                    <a:lstStyle/>
                    <a:p>
                      <a:r>
                        <a:rPr lang="sl-SI" sz="2800" dirty="0">
                          <a:solidFill>
                            <a:schemeClr val="tx1"/>
                          </a:solidFill>
                        </a:rPr>
                        <a:t>Predplačilo</a:t>
                      </a:r>
                    </a:p>
                  </a:txBody>
                  <a:tcPr/>
                </a:tc>
                <a:tc>
                  <a:txBody>
                    <a:bodyPr/>
                    <a:lstStyle/>
                    <a:p>
                      <a:r>
                        <a:rPr lang="sl-SI" sz="2800" dirty="0">
                          <a:solidFill>
                            <a:schemeClr val="tx1"/>
                          </a:solidFill>
                        </a:rPr>
                        <a:t>Takojšnje plačilo</a:t>
                      </a:r>
                    </a:p>
                  </a:txBody>
                  <a:tcPr>
                    <a:solidFill>
                      <a:schemeClr val="accent2"/>
                    </a:solidFill>
                  </a:tcPr>
                </a:tc>
                <a:tc>
                  <a:txBody>
                    <a:bodyPr/>
                    <a:lstStyle/>
                    <a:p>
                      <a:r>
                        <a:rPr lang="sl-SI" sz="2800" dirty="0">
                          <a:solidFill>
                            <a:schemeClr val="tx1"/>
                          </a:solidFill>
                        </a:rPr>
                        <a:t>Poznejše plačilo</a:t>
                      </a:r>
                    </a:p>
                  </a:txBody>
                  <a:tcPr>
                    <a:solidFill>
                      <a:srgbClr val="FFC000"/>
                    </a:solidFill>
                  </a:tcPr>
                </a:tc>
                <a:extLst>
                  <a:ext uri="{0D108BD9-81ED-4DB2-BD59-A6C34878D82A}">
                    <a16:rowId xmlns:a16="http://schemas.microsoft.com/office/drawing/2014/main" val="4166103520"/>
                  </a:ext>
                </a:extLst>
              </a:tr>
            </a:tbl>
          </a:graphicData>
        </a:graphic>
      </p:graphicFrame>
      <p:sp>
        <p:nvSpPr>
          <p:cNvPr id="5" name="PoljeZBesedilom 4"/>
          <p:cNvSpPr txBox="1"/>
          <p:nvPr/>
        </p:nvSpPr>
        <p:spPr>
          <a:xfrm>
            <a:off x="611560" y="2636912"/>
            <a:ext cx="7128792" cy="1815882"/>
          </a:xfrm>
          <a:prstGeom prst="rect">
            <a:avLst/>
          </a:prstGeom>
          <a:noFill/>
        </p:spPr>
        <p:txBody>
          <a:bodyPr wrap="square" rtlCol="0">
            <a:spAutoFit/>
          </a:bodyPr>
          <a:lstStyle/>
          <a:p>
            <a:r>
              <a:rPr lang="sl-SI" sz="2800" dirty="0">
                <a:solidFill>
                  <a:srgbClr val="FF0000"/>
                </a:solidFill>
              </a:rPr>
              <a:t>Čas plačila je obdobje od izročitve do plačila. Odvisen je od zaupanja prodajalca v plačilno sposobnost kupca. Če ni dogovorjen velja da plačamo takoj ob izročitvi.</a:t>
            </a:r>
          </a:p>
        </p:txBody>
      </p:sp>
    </p:spTree>
    <p:extLst>
      <p:ext uri="{BB962C8B-B14F-4D97-AF65-F5344CB8AC3E}">
        <p14:creationId xmlns:p14="http://schemas.microsoft.com/office/powerpoint/2010/main" val="19792770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Glede na čas plačila ločimo:</a:t>
            </a:r>
          </a:p>
        </p:txBody>
      </p:sp>
      <p:graphicFrame>
        <p:nvGraphicFramePr>
          <p:cNvPr id="4" name="Označba mesta vsebine 3"/>
          <p:cNvGraphicFramePr>
            <a:graphicFrameLocks noGrp="1"/>
          </p:cNvGraphicFramePr>
          <p:nvPr>
            <p:ph idx="1"/>
            <p:extLst>
              <p:ext uri="{D42A27DB-BD31-4B8C-83A1-F6EECF244321}">
                <p14:modId xmlns:p14="http://schemas.microsoft.com/office/powerpoint/2010/main" val="1785312717"/>
              </p:ext>
            </p:extLst>
          </p:nvPr>
        </p:nvGraphicFramePr>
        <p:xfrm>
          <a:off x="457200" y="1600200"/>
          <a:ext cx="8229600" cy="2377440"/>
        </p:xfrm>
        <a:graphic>
          <a:graphicData uri="http://schemas.openxmlformats.org/drawingml/2006/table">
            <a:tbl>
              <a:tblPr firstRow="1" bandRow="1">
                <a:tableStyleId>{F5AB1C69-6EDB-4FF4-983F-18BD219EF322}</a:tableStyleId>
              </a:tblPr>
              <a:tblGrid>
                <a:gridCol w="2743200">
                  <a:extLst>
                    <a:ext uri="{9D8B030D-6E8A-4147-A177-3AD203B41FA5}">
                      <a16:colId xmlns:a16="http://schemas.microsoft.com/office/drawing/2014/main" val="508854296"/>
                    </a:ext>
                  </a:extLst>
                </a:gridCol>
                <a:gridCol w="2743200">
                  <a:extLst>
                    <a:ext uri="{9D8B030D-6E8A-4147-A177-3AD203B41FA5}">
                      <a16:colId xmlns:a16="http://schemas.microsoft.com/office/drawing/2014/main" val="1427746940"/>
                    </a:ext>
                  </a:extLst>
                </a:gridCol>
                <a:gridCol w="2743200">
                  <a:extLst>
                    <a:ext uri="{9D8B030D-6E8A-4147-A177-3AD203B41FA5}">
                      <a16:colId xmlns:a16="http://schemas.microsoft.com/office/drawing/2014/main" val="2802595485"/>
                    </a:ext>
                  </a:extLst>
                </a:gridCol>
              </a:tblGrid>
              <a:tr h="370840">
                <a:tc>
                  <a:txBody>
                    <a:bodyPr/>
                    <a:lstStyle/>
                    <a:p>
                      <a:r>
                        <a:rPr lang="sl-SI" sz="2400" dirty="0">
                          <a:solidFill>
                            <a:srgbClr val="FF0000"/>
                          </a:solidFill>
                        </a:rPr>
                        <a:t>PREDPLAČILO</a:t>
                      </a:r>
                    </a:p>
                    <a:p>
                      <a:endParaRPr lang="sl-SI" dirty="0">
                        <a:solidFill>
                          <a:srgbClr val="FF0000"/>
                        </a:solidFill>
                      </a:endParaRPr>
                    </a:p>
                    <a:p>
                      <a:endParaRPr lang="sl-SI" dirty="0">
                        <a:solidFill>
                          <a:srgbClr val="FF0000"/>
                        </a:solidFill>
                      </a:endParaRPr>
                    </a:p>
                    <a:p>
                      <a:endParaRPr lang="sl-SI" dirty="0">
                        <a:solidFill>
                          <a:srgbClr val="FF0000"/>
                        </a:solidFill>
                      </a:endParaRPr>
                    </a:p>
                    <a:p>
                      <a:r>
                        <a:rPr lang="sl-SI" dirty="0"/>
                        <a:t>ARA, AVANS- PRODAJALEC KUPCU NE ZAUPA)</a:t>
                      </a:r>
                    </a:p>
                    <a:p>
                      <a:endParaRPr lang="sl-SI" dirty="0"/>
                    </a:p>
                    <a:p>
                      <a:endParaRPr lang="sl-SI" dirty="0"/>
                    </a:p>
                  </a:txBody>
                  <a:tcPr>
                    <a:solidFill>
                      <a:schemeClr val="accent2">
                        <a:lumMod val="60000"/>
                        <a:lumOff val="40000"/>
                      </a:schemeClr>
                    </a:solidFill>
                  </a:tcPr>
                </a:tc>
                <a:tc>
                  <a:txBody>
                    <a:bodyPr/>
                    <a:lstStyle/>
                    <a:p>
                      <a:r>
                        <a:rPr lang="sl-SI" sz="2000" dirty="0">
                          <a:solidFill>
                            <a:srgbClr val="FF0000"/>
                          </a:solidFill>
                        </a:rPr>
                        <a:t>TAKOJŠNJE PLAČILO</a:t>
                      </a:r>
                    </a:p>
                    <a:p>
                      <a:endParaRPr lang="sl-SI" sz="2000" dirty="0">
                        <a:solidFill>
                          <a:srgbClr val="FF0000"/>
                        </a:solidFill>
                      </a:endParaRPr>
                    </a:p>
                    <a:p>
                      <a:r>
                        <a:rPr lang="sl-SI" sz="2000" dirty="0">
                          <a:solidFill>
                            <a:srgbClr val="FF0000"/>
                          </a:solidFill>
                        </a:rPr>
                        <a:t>IZ ROKE V ROKO, KUPEC</a:t>
                      </a:r>
                      <a:r>
                        <a:rPr lang="sl-SI" sz="2000" baseline="0" dirty="0">
                          <a:solidFill>
                            <a:srgbClr val="FF0000"/>
                          </a:solidFill>
                        </a:rPr>
                        <a:t> NE MORE BLAGA PREGLEDATI</a:t>
                      </a:r>
                      <a:endParaRPr lang="sl-SI" sz="2000" dirty="0">
                        <a:solidFill>
                          <a:srgbClr val="FF0000"/>
                        </a:solidFill>
                      </a:endParaRPr>
                    </a:p>
                  </a:txBody>
                  <a:tcPr/>
                </a:tc>
                <a:tc>
                  <a:txBody>
                    <a:bodyPr/>
                    <a:lstStyle/>
                    <a:p>
                      <a:r>
                        <a:rPr lang="sl-SI" sz="2000" dirty="0">
                          <a:solidFill>
                            <a:srgbClr val="7030A0"/>
                          </a:solidFill>
                        </a:rPr>
                        <a:t>POZNEJŠE PLAČILO</a:t>
                      </a:r>
                    </a:p>
                    <a:p>
                      <a:endParaRPr lang="sl-SI" sz="2000" dirty="0">
                        <a:solidFill>
                          <a:srgbClr val="7030A0"/>
                        </a:solidFill>
                      </a:endParaRPr>
                    </a:p>
                    <a:p>
                      <a:r>
                        <a:rPr lang="sl-SI" sz="2000">
                          <a:solidFill>
                            <a:srgbClr val="7030A0"/>
                          </a:solidFill>
                        </a:rPr>
                        <a:t>DOBAVITELJEV KREDIT, SAJ PLAČAMO KASNEJE V 30,</a:t>
                      </a:r>
                      <a:r>
                        <a:rPr lang="sl-SI" sz="2000" baseline="0">
                          <a:solidFill>
                            <a:srgbClr val="7030A0"/>
                          </a:solidFill>
                        </a:rPr>
                        <a:t> 60…DNEH</a:t>
                      </a:r>
                      <a:endParaRPr lang="sl-SI" sz="2000" dirty="0">
                        <a:solidFill>
                          <a:srgbClr val="7030A0"/>
                        </a:solidFill>
                      </a:endParaRPr>
                    </a:p>
                  </a:txBody>
                  <a:tcPr>
                    <a:solidFill>
                      <a:schemeClr val="accent1">
                        <a:lumMod val="40000"/>
                        <a:lumOff val="60000"/>
                      </a:schemeClr>
                    </a:solidFill>
                  </a:tcPr>
                </a:tc>
                <a:extLst>
                  <a:ext uri="{0D108BD9-81ED-4DB2-BD59-A6C34878D82A}">
                    <a16:rowId xmlns:a16="http://schemas.microsoft.com/office/drawing/2014/main" val="3282125379"/>
                  </a:ext>
                </a:extLst>
              </a:tr>
            </a:tbl>
          </a:graphicData>
        </a:graphic>
      </p:graphicFrame>
      <p:sp>
        <p:nvSpPr>
          <p:cNvPr id="3" name="PoljeZBesedilom 2"/>
          <p:cNvSpPr txBox="1"/>
          <p:nvPr/>
        </p:nvSpPr>
        <p:spPr>
          <a:xfrm>
            <a:off x="457200" y="4221088"/>
            <a:ext cx="7715200" cy="923330"/>
          </a:xfrm>
          <a:prstGeom prst="rect">
            <a:avLst/>
          </a:prstGeom>
          <a:noFill/>
        </p:spPr>
        <p:txBody>
          <a:bodyPr wrap="square" rtlCol="0">
            <a:spAutoFit/>
          </a:bodyPr>
          <a:lstStyle/>
          <a:p>
            <a:r>
              <a:rPr lang="sl-SI" dirty="0"/>
              <a:t>Pomni: če plačate na dan zapadlosti računa na vaši banki ste plačali pravočasno, četudi prodajalec dobi od banke nakazan denar z zamudo, saj je kraj plačila kraj, kjer imate vi vaš račun</a:t>
            </a:r>
          </a:p>
        </p:txBody>
      </p:sp>
    </p:spTree>
    <p:extLst>
      <p:ext uri="{BB962C8B-B14F-4D97-AF65-F5344CB8AC3E}">
        <p14:creationId xmlns:p14="http://schemas.microsoft.com/office/powerpoint/2010/main" val="35203234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solidFill>
                  <a:srgbClr val="FF0000"/>
                </a:solidFill>
              </a:rPr>
              <a:t>ČAS PLAČILA</a:t>
            </a:r>
          </a:p>
        </p:txBody>
      </p:sp>
      <p:sp>
        <p:nvSpPr>
          <p:cNvPr id="3" name="Označba mesta vsebine 2"/>
          <p:cNvSpPr>
            <a:spLocks noGrp="1"/>
          </p:cNvSpPr>
          <p:nvPr>
            <p:ph idx="1"/>
          </p:nvPr>
        </p:nvSpPr>
        <p:spPr>
          <a:xfrm>
            <a:off x="457200" y="1340768"/>
            <a:ext cx="8229600" cy="4785395"/>
          </a:xfrm>
        </p:spPr>
        <p:txBody>
          <a:bodyPr/>
          <a:lstStyle/>
          <a:p>
            <a:r>
              <a:rPr lang="sl-SI" b="1" dirty="0">
                <a:solidFill>
                  <a:schemeClr val="accent4"/>
                </a:solidFill>
              </a:rPr>
              <a:t>Popusti pri plačilu:</a:t>
            </a:r>
          </a:p>
          <a:p>
            <a:r>
              <a:rPr lang="sl-SI" dirty="0">
                <a:solidFill>
                  <a:srgbClr val="00B0F0"/>
                </a:solidFill>
              </a:rPr>
              <a:t>SCONTO</a:t>
            </a:r>
            <a:r>
              <a:rPr lang="sl-SI" dirty="0"/>
              <a:t> (Gotovinsko plačilo ali v 8 dneh če tako piše ali v 15 dneh če tako piše na pogodbi, ne smete pa si ga sami odtegnit, če tako ne piše!!!!!)</a:t>
            </a:r>
          </a:p>
          <a:p>
            <a:r>
              <a:rPr lang="sl-SI" dirty="0">
                <a:solidFill>
                  <a:srgbClr val="00B0F0"/>
                </a:solidFill>
              </a:rPr>
              <a:t>RABAT</a:t>
            </a:r>
            <a:r>
              <a:rPr lang="sl-SI" dirty="0"/>
              <a:t>  je tudi popust samo količinski, </a:t>
            </a:r>
            <a:r>
              <a:rPr lang="sl-SI" dirty="0" err="1"/>
              <a:t>zvestobni</a:t>
            </a:r>
            <a:r>
              <a:rPr lang="sl-SI" dirty="0"/>
              <a:t>, ob uvajanju, ob razprodaji……</a:t>
            </a:r>
          </a:p>
        </p:txBody>
      </p:sp>
    </p:spTree>
    <p:extLst>
      <p:ext uri="{BB962C8B-B14F-4D97-AF65-F5344CB8AC3E}">
        <p14:creationId xmlns:p14="http://schemas.microsoft.com/office/powerpoint/2010/main" val="38276131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Zakaj nam dobavitelj da </a:t>
            </a:r>
            <a:r>
              <a:rPr lang="sl-SI" dirty="0" err="1"/>
              <a:t>sconto</a:t>
            </a:r>
            <a:r>
              <a:rPr lang="sl-SI" dirty="0"/>
              <a:t>?</a:t>
            </a:r>
          </a:p>
        </p:txBody>
      </p:sp>
      <p:sp>
        <p:nvSpPr>
          <p:cNvPr id="3" name="Označba mesta vsebine 2"/>
          <p:cNvSpPr>
            <a:spLocks noGrp="1"/>
          </p:cNvSpPr>
          <p:nvPr>
            <p:ph idx="1"/>
          </p:nvPr>
        </p:nvSpPr>
        <p:spPr/>
        <p:txBody>
          <a:bodyPr/>
          <a:lstStyle/>
          <a:p>
            <a:r>
              <a:rPr lang="sl-SI" dirty="0"/>
              <a:t>Ni rizika inflacije</a:t>
            </a:r>
          </a:p>
          <a:p>
            <a:r>
              <a:rPr lang="sl-SI" dirty="0"/>
              <a:t>Ni režijskih stroškov-ne rabite plačati nekoga, ki piše opomine</a:t>
            </a:r>
          </a:p>
          <a:p>
            <a:r>
              <a:rPr lang="sl-SI" dirty="0"/>
              <a:t>Ni </a:t>
            </a:r>
            <a:r>
              <a:rPr lang="sl-SI" dirty="0" err="1"/>
              <a:t>stropkov</a:t>
            </a:r>
            <a:r>
              <a:rPr lang="sl-SI" dirty="0"/>
              <a:t> obresti za kredite</a:t>
            </a:r>
          </a:p>
        </p:txBody>
      </p:sp>
    </p:spTree>
    <p:extLst>
      <p:ext uri="{BB962C8B-B14F-4D97-AF65-F5344CB8AC3E}">
        <p14:creationId xmlns:p14="http://schemas.microsoft.com/office/powerpoint/2010/main" val="22162973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a:t>Vaja-prepišite si te primerčke v knjigo</a:t>
            </a:r>
          </a:p>
        </p:txBody>
      </p:sp>
      <p:sp>
        <p:nvSpPr>
          <p:cNvPr id="3" name="Označba mesta vsebine 2"/>
          <p:cNvSpPr>
            <a:spLocks noGrp="1"/>
          </p:cNvSpPr>
          <p:nvPr>
            <p:ph idx="1"/>
          </p:nvPr>
        </p:nvSpPr>
        <p:spPr/>
        <p:txBody>
          <a:bodyPr>
            <a:normAutofit fontScale="85000" lnSpcReduction="10000"/>
          </a:bodyPr>
          <a:lstStyle/>
          <a:p>
            <a:r>
              <a:rPr lang="sl-SI" dirty="0"/>
              <a:t>Na računu piše, da ob plačilu v roku 15 dni dobimo popust zaradi predčasnega plačila ( rok plačila 60 dni oziroma v 15 dneh z 2% popustom-</a:t>
            </a:r>
            <a:r>
              <a:rPr lang="sl-SI" dirty="0">
                <a:solidFill>
                  <a:srgbClr val="00B0F0"/>
                </a:solidFill>
              </a:rPr>
              <a:t>skonto</a:t>
            </a:r>
          </a:p>
          <a:p>
            <a:r>
              <a:rPr lang="sl-SI" dirty="0">
                <a:solidFill>
                  <a:srgbClr val="00B0F0"/>
                </a:solidFill>
              </a:rPr>
              <a:t>Na koncu leta nam dobavitelj pošlje dobropis-</a:t>
            </a:r>
            <a:r>
              <a:rPr lang="sl-SI" dirty="0" err="1">
                <a:solidFill>
                  <a:srgbClr val="00B0F0"/>
                </a:solidFill>
              </a:rPr>
              <a:t>zvestobni</a:t>
            </a:r>
            <a:r>
              <a:rPr lang="sl-SI" dirty="0">
                <a:solidFill>
                  <a:srgbClr val="00B0F0"/>
                </a:solidFill>
              </a:rPr>
              <a:t> rabat</a:t>
            </a:r>
          </a:p>
          <a:p>
            <a:r>
              <a:rPr lang="sl-SI" dirty="0">
                <a:solidFill>
                  <a:schemeClr val="accent2">
                    <a:lumMod val="75000"/>
                  </a:schemeClr>
                </a:solidFill>
              </a:rPr>
              <a:t>Na trg smo dali nov računalnik- rabat zaradi uvajanja</a:t>
            </a:r>
          </a:p>
          <a:p>
            <a:r>
              <a:rPr lang="sl-SI" dirty="0">
                <a:solidFill>
                  <a:srgbClr val="00B0F0"/>
                </a:solidFill>
              </a:rPr>
              <a:t>Miza je bila popraskana-rabat zaradi pomanjkljivosti</a:t>
            </a:r>
          </a:p>
          <a:p>
            <a:r>
              <a:rPr lang="sl-SI" dirty="0">
                <a:solidFill>
                  <a:srgbClr val="7030A0"/>
                </a:solidFill>
              </a:rPr>
              <a:t>Na koncu sezone je bila obleka znižana 40%-rabat zaradi razprodaje</a:t>
            </a:r>
          </a:p>
          <a:p>
            <a:r>
              <a:rPr lang="sl-SI" dirty="0">
                <a:solidFill>
                  <a:schemeClr val="accent6">
                    <a:lumMod val="75000"/>
                  </a:schemeClr>
                </a:solidFill>
              </a:rPr>
              <a:t>Kupili smo 15 kosov majic-količinski rabat</a:t>
            </a:r>
          </a:p>
          <a:p>
            <a:endParaRPr lang="sl-SI" dirty="0">
              <a:solidFill>
                <a:schemeClr val="accent6">
                  <a:lumMod val="75000"/>
                </a:schemeClr>
              </a:solidFill>
            </a:endParaRPr>
          </a:p>
        </p:txBody>
      </p:sp>
    </p:spTree>
    <p:extLst>
      <p:ext uri="{BB962C8B-B14F-4D97-AF65-F5344CB8AC3E}">
        <p14:creationId xmlns:p14="http://schemas.microsoft.com/office/powerpoint/2010/main" val="41176197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solidFill>
                  <a:srgbClr val="C00000"/>
                </a:solidFill>
              </a:rPr>
              <a:t>Datumi!!!</a:t>
            </a:r>
          </a:p>
        </p:txBody>
      </p:sp>
      <p:sp>
        <p:nvSpPr>
          <p:cNvPr id="3" name="Označba mesta vsebine 2"/>
          <p:cNvSpPr>
            <a:spLocks noGrp="1"/>
          </p:cNvSpPr>
          <p:nvPr>
            <p:ph idx="1"/>
          </p:nvPr>
        </p:nvSpPr>
        <p:spPr/>
        <p:txBody>
          <a:bodyPr/>
          <a:lstStyle/>
          <a:p>
            <a:r>
              <a:rPr lang="sl-SI" dirty="0"/>
              <a:t>Kateri od spodnjih primerov označuje fiksen posel, s katerim je določen rok dobave blaga v prodajni pogodbi?</a:t>
            </a:r>
          </a:p>
          <a:p>
            <a:endParaRPr lang="sl-SI" dirty="0"/>
          </a:p>
          <a:p>
            <a:r>
              <a:rPr lang="sl-SI" dirty="0"/>
              <a:t>Dobava blaga med 10. in 20 avgustom</a:t>
            </a:r>
          </a:p>
          <a:p>
            <a:r>
              <a:rPr lang="sl-SI" dirty="0"/>
              <a:t>Dobava blaga 10. avgusta</a:t>
            </a:r>
          </a:p>
          <a:p>
            <a:r>
              <a:rPr lang="sl-SI" dirty="0"/>
              <a:t>Dobava blaga konec avgusta</a:t>
            </a:r>
          </a:p>
          <a:p>
            <a:r>
              <a:rPr lang="sl-SI" dirty="0"/>
              <a:t>Dobava blaga do 10. avgusta</a:t>
            </a:r>
          </a:p>
        </p:txBody>
      </p:sp>
    </p:spTree>
    <p:extLst>
      <p:ext uri="{BB962C8B-B14F-4D97-AF65-F5344CB8AC3E}">
        <p14:creationId xmlns:p14="http://schemas.microsoft.com/office/powerpoint/2010/main" val="285000206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Količina</a:t>
            </a:r>
          </a:p>
        </p:txBody>
      </p:sp>
      <p:sp>
        <p:nvSpPr>
          <p:cNvPr id="3" name="Označba mesta vsebine 2"/>
          <p:cNvSpPr>
            <a:spLocks noGrp="1"/>
          </p:cNvSpPr>
          <p:nvPr>
            <p:ph idx="1"/>
          </p:nvPr>
        </p:nvSpPr>
        <p:spPr/>
        <p:txBody>
          <a:bodyPr/>
          <a:lstStyle/>
          <a:p>
            <a:r>
              <a:rPr lang="sl-SI" dirty="0"/>
              <a:t>Natančno 10 kom po 100 metrov, 10litrov,  10 sodov po </a:t>
            </a:r>
            <a:r>
              <a:rPr lang="sl-SI"/>
              <a:t>40 litrov…</a:t>
            </a:r>
            <a:endParaRPr lang="sl-SI" dirty="0"/>
          </a:p>
          <a:p>
            <a:r>
              <a:rPr lang="sl-SI" dirty="0"/>
              <a:t>V razponu od do</a:t>
            </a:r>
          </a:p>
          <a:p>
            <a:r>
              <a:rPr lang="sl-SI" dirty="0"/>
              <a:t>Brez navedbe količine</a:t>
            </a:r>
          </a:p>
          <a:p>
            <a:endParaRPr lang="sl-SI" dirty="0"/>
          </a:p>
          <a:p>
            <a:endParaRPr lang="sl-SI" dirty="0"/>
          </a:p>
        </p:txBody>
      </p:sp>
    </p:spTree>
    <p:extLst>
      <p:ext uri="{BB962C8B-B14F-4D97-AF65-F5344CB8AC3E}">
        <p14:creationId xmlns:p14="http://schemas.microsoft.com/office/powerpoint/2010/main" val="225881508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922114"/>
          </a:xfrm>
        </p:spPr>
        <p:txBody>
          <a:bodyPr/>
          <a:lstStyle/>
          <a:p>
            <a:r>
              <a:rPr lang="sl-SI" dirty="0">
                <a:solidFill>
                  <a:srgbClr val="FF0000"/>
                </a:solidFill>
              </a:rPr>
              <a:t>Vrste nepravilnosti</a:t>
            </a:r>
          </a:p>
        </p:txBody>
      </p:sp>
      <p:graphicFrame>
        <p:nvGraphicFramePr>
          <p:cNvPr id="4" name="Označba mesta vsebine 3"/>
          <p:cNvGraphicFramePr>
            <a:graphicFrameLocks noGrp="1"/>
          </p:cNvGraphicFramePr>
          <p:nvPr>
            <p:ph idx="1"/>
            <p:extLst>
              <p:ext uri="{D42A27DB-BD31-4B8C-83A1-F6EECF244321}">
                <p14:modId xmlns:p14="http://schemas.microsoft.com/office/powerpoint/2010/main" val="441597854"/>
              </p:ext>
            </p:extLst>
          </p:nvPr>
        </p:nvGraphicFramePr>
        <p:xfrm>
          <a:off x="611560" y="2924944"/>
          <a:ext cx="8291265" cy="1828038"/>
        </p:xfrm>
        <a:graphic>
          <a:graphicData uri="http://schemas.openxmlformats.org/drawingml/2006/table">
            <a:tbl>
              <a:tblPr firstRow="1" bandRow="1">
                <a:tableStyleId>{5C22544A-7EE6-4342-B048-85BDC9FD1C3A}</a:tableStyleId>
              </a:tblPr>
              <a:tblGrid>
                <a:gridCol w="2763755">
                  <a:extLst>
                    <a:ext uri="{9D8B030D-6E8A-4147-A177-3AD203B41FA5}">
                      <a16:colId xmlns:a16="http://schemas.microsoft.com/office/drawing/2014/main" val="183309942"/>
                    </a:ext>
                  </a:extLst>
                </a:gridCol>
                <a:gridCol w="2763755">
                  <a:extLst>
                    <a:ext uri="{9D8B030D-6E8A-4147-A177-3AD203B41FA5}">
                      <a16:colId xmlns:a16="http://schemas.microsoft.com/office/drawing/2014/main" val="1822543511"/>
                    </a:ext>
                  </a:extLst>
                </a:gridCol>
                <a:gridCol w="2763755">
                  <a:extLst>
                    <a:ext uri="{9D8B030D-6E8A-4147-A177-3AD203B41FA5}">
                      <a16:colId xmlns:a16="http://schemas.microsoft.com/office/drawing/2014/main" val="994016641"/>
                    </a:ext>
                  </a:extLst>
                </a:gridCol>
              </a:tblGrid>
              <a:tr h="913638">
                <a:tc>
                  <a:txBody>
                    <a:bodyPr/>
                    <a:lstStyle/>
                    <a:p>
                      <a:r>
                        <a:rPr lang="sl-SI" dirty="0"/>
                        <a:t>Dobavi blaga z napakami</a:t>
                      </a:r>
                    </a:p>
                  </a:txBody>
                  <a:tcPr/>
                </a:tc>
                <a:tc>
                  <a:txBody>
                    <a:bodyPr/>
                    <a:lstStyle/>
                    <a:p>
                      <a:r>
                        <a:rPr lang="sl-SI" dirty="0"/>
                        <a:t>Izstavitev pomanjkljivih računov</a:t>
                      </a:r>
                    </a:p>
                  </a:txBody>
                  <a:tcPr>
                    <a:solidFill>
                      <a:srgbClr val="FFC000"/>
                    </a:solidFill>
                  </a:tcPr>
                </a:tc>
                <a:tc>
                  <a:txBody>
                    <a:bodyPr/>
                    <a:lstStyle/>
                    <a:p>
                      <a:r>
                        <a:rPr lang="sl-SI" dirty="0"/>
                        <a:t>Zamuda pri dobavi</a:t>
                      </a:r>
                    </a:p>
                  </a:txBody>
                  <a:tcPr>
                    <a:solidFill>
                      <a:srgbClr val="00B050"/>
                    </a:solidFill>
                  </a:tcPr>
                </a:tc>
                <a:extLst>
                  <a:ext uri="{0D108BD9-81ED-4DB2-BD59-A6C34878D82A}">
                    <a16:rowId xmlns:a16="http://schemas.microsoft.com/office/drawing/2014/main" val="2802918473"/>
                  </a:ext>
                </a:extLst>
              </a:tr>
              <a:tr h="529330">
                <a:tc>
                  <a:txBody>
                    <a:bodyPr/>
                    <a:lstStyle/>
                    <a:p>
                      <a:r>
                        <a:rPr lang="sl-SI" dirty="0"/>
                        <a:t>Slaba ali napačna kakovost,</a:t>
                      </a:r>
                      <a:r>
                        <a:rPr lang="sl-SI" baseline="0" dirty="0"/>
                        <a:t> napačna količina, ovoj….</a:t>
                      </a:r>
                      <a:endParaRPr lang="sl-SI" dirty="0"/>
                    </a:p>
                  </a:txBody>
                  <a:tcPr>
                    <a:solidFill>
                      <a:schemeClr val="accent4">
                        <a:lumMod val="20000"/>
                        <a:lumOff val="80000"/>
                      </a:schemeClr>
                    </a:solidFill>
                  </a:tcPr>
                </a:tc>
                <a:tc>
                  <a:txBody>
                    <a:bodyPr/>
                    <a:lstStyle/>
                    <a:p>
                      <a:r>
                        <a:rPr lang="sl-SI" dirty="0"/>
                        <a:t>Napačen popust,</a:t>
                      </a:r>
                      <a:r>
                        <a:rPr lang="sl-SI" baseline="0" dirty="0"/>
                        <a:t> napačna cena, dobavni pogoji, plačilni pogoji</a:t>
                      </a:r>
                      <a:endParaRPr lang="sl-SI" dirty="0"/>
                    </a:p>
                  </a:txBody>
                  <a:tcPr/>
                </a:tc>
                <a:tc>
                  <a:txBody>
                    <a:bodyPr/>
                    <a:lstStyle/>
                    <a:p>
                      <a:r>
                        <a:rPr lang="sl-SI" dirty="0"/>
                        <a:t>Ni bilo dobave, nepravočasna dobava,</a:t>
                      </a:r>
                      <a:r>
                        <a:rPr lang="sl-SI" baseline="0" dirty="0"/>
                        <a:t> dobava na napačnem kraju</a:t>
                      </a:r>
                      <a:endParaRPr lang="sl-SI" dirty="0"/>
                    </a:p>
                  </a:txBody>
                  <a:tcPr>
                    <a:solidFill>
                      <a:schemeClr val="accent5">
                        <a:lumMod val="40000"/>
                        <a:lumOff val="60000"/>
                      </a:schemeClr>
                    </a:solidFill>
                  </a:tcPr>
                </a:tc>
                <a:extLst>
                  <a:ext uri="{0D108BD9-81ED-4DB2-BD59-A6C34878D82A}">
                    <a16:rowId xmlns:a16="http://schemas.microsoft.com/office/drawing/2014/main" val="254584033"/>
                  </a:ext>
                </a:extLst>
              </a:tr>
            </a:tbl>
          </a:graphicData>
        </a:graphic>
      </p:graphicFrame>
      <p:sp>
        <p:nvSpPr>
          <p:cNvPr id="3" name="PoljeZBesedilom 2"/>
          <p:cNvSpPr txBox="1"/>
          <p:nvPr/>
        </p:nvSpPr>
        <p:spPr>
          <a:xfrm>
            <a:off x="755576" y="1772816"/>
            <a:ext cx="7416824" cy="769441"/>
          </a:xfrm>
          <a:prstGeom prst="rect">
            <a:avLst/>
          </a:prstGeom>
          <a:solidFill>
            <a:schemeClr val="accent1"/>
          </a:solidFill>
        </p:spPr>
        <p:txBody>
          <a:bodyPr wrap="square" rtlCol="0">
            <a:spAutoFit/>
          </a:bodyPr>
          <a:lstStyle/>
          <a:p>
            <a:r>
              <a:rPr lang="sl-SI" sz="4400" dirty="0"/>
              <a:t>Po krivdi prodajalca</a:t>
            </a:r>
          </a:p>
        </p:txBody>
      </p:sp>
    </p:spTree>
    <p:extLst>
      <p:ext uri="{BB962C8B-B14F-4D97-AF65-F5344CB8AC3E}">
        <p14:creationId xmlns:p14="http://schemas.microsoft.com/office/powerpoint/2010/main" val="269160042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418058"/>
          </a:xfrm>
        </p:spPr>
        <p:txBody>
          <a:bodyPr>
            <a:normAutofit fontScale="90000"/>
          </a:bodyPr>
          <a:lstStyle/>
          <a:p>
            <a:r>
              <a:rPr lang="sl-SI" dirty="0">
                <a:solidFill>
                  <a:srgbClr val="FF0000"/>
                </a:solidFill>
              </a:rPr>
              <a:t>PO KRIVDI PRODAJALCA</a:t>
            </a:r>
          </a:p>
        </p:txBody>
      </p:sp>
      <p:graphicFrame>
        <p:nvGraphicFramePr>
          <p:cNvPr id="4" name="Označba mesta vsebine 3"/>
          <p:cNvGraphicFramePr>
            <a:graphicFrameLocks noGrp="1"/>
          </p:cNvGraphicFramePr>
          <p:nvPr>
            <p:ph idx="1"/>
            <p:extLst>
              <p:ext uri="{D42A27DB-BD31-4B8C-83A1-F6EECF244321}">
                <p14:modId xmlns:p14="http://schemas.microsoft.com/office/powerpoint/2010/main" val="2261319544"/>
              </p:ext>
            </p:extLst>
          </p:nvPr>
        </p:nvGraphicFramePr>
        <p:xfrm>
          <a:off x="0" y="764705"/>
          <a:ext cx="9144000" cy="5990578"/>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144750927"/>
                    </a:ext>
                  </a:extLst>
                </a:gridCol>
                <a:gridCol w="3048000">
                  <a:extLst>
                    <a:ext uri="{9D8B030D-6E8A-4147-A177-3AD203B41FA5}">
                      <a16:colId xmlns:a16="http://schemas.microsoft.com/office/drawing/2014/main" val="630512911"/>
                    </a:ext>
                  </a:extLst>
                </a:gridCol>
                <a:gridCol w="3048000">
                  <a:extLst>
                    <a:ext uri="{9D8B030D-6E8A-4147-A177-3AD203B41FA5}">
                      <a16:colId xmlns:a16="http://schemas.microsoft.com/office/drawing/2014/main" val="1483502269"/>
                    </a:ext>
                  </a:extLst>
                </a:gridCol>
              </a:tblGrid>
              <a:tr h="779307">
                <a:tc>
                  <a:txBody>
                    <a:bodyPr/>
                    <a:lstStyle/>
                    <a:p>
                      <a:r>
                        <a:rPr lang="sl-SI" b="1" dirty="0">
                          <a:solidFill>
                            <a:schemeClr val="tx1"/>
                          </a:solidFill>
                        </a:rPr>
                        <a:t>Stvarne napake –napake na blagu</a:t>
                      </a:r>
                    </a:p>
                  </a:txBody>
                  <a:tcPr/>
                </a:tc>
                <a:tc>
                  <a:txBody>
                    <a:bodyPr/>
                    <a:lstStyle/>
                    <a:p>
                      <a:r>
                        <a:rPr lang="sl-SI" b="1" dirty="0">
                          <a:solidFill>
                            <a:schemeClr val="tx1"/>
                          </a:solidFill>
                        </a:rPr>
                        <a:t>Izstavitev pomanjkljivih računov</a:t>
                      </a:r>
                    </a:p>
                  </a:txBody>
                  <a:tcPr>
                    <a:solidFill>
                      <a:schemeClr val="accent2">
                        <a:lumMod val="40000"/>
                        <a:lumOff val="60000"/>
                      </a:schemeClr>
                    </a:solidFill>
                  </a:tcPr>
                </a:tc>
                <a:tc>
                  <a:txBody>
                    <a:bodyPr/>
                    <a:lstStyle/>
                    <a:p>
                      <a:r>
                        <a:rPr lang="sl-SI" dirty="0"/>
                        <a:t>Zamuda pri dobavi</a:t>
                      </a:r>
                    </a:p>
                  </a:txBody>
                  <a:tcPr>
                    <a:solidFill>
                      <a:schemeClr val="accent4">
                        <a:lumMod val="60000"/>
                        <a:lumOff val="40000"/>
                      </a:schemeClr>
                    </a:solidFill>
                  </a:tcPr>
                </a:tc>
                <a:extLst>
                  <a:ext uri="{0D108BD9-81ED-4DB2-BD59-A6C34878D82A}">
                    <a16:rowId xmlns:a16="http://schemas.microsoft.com/office/drawing/2014/main" val="407866828"/>
                  </a:ext>
                </a:extLst>
              </a:tr>
              <a:tr h="5211271">
                <a:tc>
                  <a:txBody>
                    <a:bodyPr/>
                    <a:lstStyle/>
                    <a:p>
                      <a:r>
                        <a:rPr lang="sl-SI" sz="2000" b="1" dirty="0">
                          <a:solidFill>
                            <a:srgbClr val="FF0000"/>
                          </a:solidFill>
                        </a:rPr>
                        <a:t>Glede na opaznost</a:t>
                      </a:r>
                      <a:r>
                        <a:rPr lang="sl-SI" sz="2000" b="1" baseline="0" dirty="0">
                          <a:solidFill>
                            <a:srgbClr val="FF0000"/>
                          </a:solidFill>
                        </a:rPr>
                        <a:t> </a:t>
                      </a:r>
                      <a:r>
                        <a:rPr lang="sl-SI" sz="2000" baseline="0" dirty="0"/>
                        <a:t>( </a:t>
                      </a:r>
                      <a:r>
                        <a:rPr lang="sl-SI" sz="2000" b="1" baseline="0" dirty="0">
                          <a:solidFill>
                            <a:srgbClr val="00B050"/>
                          </a:solidFill>
                        </a:rPr>
                        <a:t>očitne in skrite</a:t>
                      </a:r>
                      <a:r>
                        <a:rPr lang="sl-SI" sz="2000" baseline="0" dirty="0"/>
                        <a:t>).  </a:t>
                      </a:r>
                      <a:r>
                        <a:rPr lang="sl-SI" sz="2000" b="1" baseline="0" dirty="0">
                          <a:solidFill>
                            <a:schemeClr val="accent6">
                              <a:lumMod val="75000"/>
                            </a:schemeClr>
                          </a:solidFill>
                        </a:rPr>
                        <a:t>Očitne napake </a:t>
                      </a:r>
                      <a:r>
                        <a:rPr lang="sl-SI" sz="2000" baseline="0" dirty="0"/>
                        <a:t>lahko ugotovimo z običajnim pregledom ( po </a:t>
                      </a:r>
                      <a:r>
                        <a:rPr lang="sl-SI" sz="2000" baseline="0" dirty="0" err="1"/>
                        <a:t>ZORu</a:t>
                      </a:r>
                      <a:r>
                        <a:rPr lang="sl-SI" sz="2000" baseline="0" dirty="0"/>
                        <a:t> jih mora podjetnik ugotoviti takoj ali brž ko je to mogoče, fizične osebe pa imamo čas 8 dni. </a:t>
                      </a:r>
                      <a:r>
                        <a:rPr lang="sl-SI" sz="2000" b="1" baseline="0" dirty="0">
                          <a:solidFill>
                            <a:schemeClr val="accent6">
                              <a:lumMod val="75000"/>
                            </a:schemeClr>
                          </a:solidFill>
                        </a:rPr>
                        <a:t>Skrite napake </a:t>
                      </a:r>
                      <a:r>
                        <a:rPr lang="sl-SI" sz="2000" b="1" baseline="0" dirty="0">
                          <a:solidFill>
                            <a:schemeClr val="tx1"/>
                          </a:solidFill>
                        </a:rPr>
                        <a:t>so napake, ki jih z običajnim pregledom ni mogoče  takoj ugotoviti. ( namerno ali nenamerno skrite). Za skrite veljajo garancijski pogoji.  ( glej naslednji </a:t>
                      </a:r>
                      <a:r>
                        <a:rPr lang="sl-SI" sz="2000" b="1" baseline="0" dirty="0" err="1">
                          <a:solidFill>
                            <a:schemeClr val="tx1"/>
                          </a:solidFill>
                        </a:rPr>
                        <a:t>slajd</a:t>
                      </a:r>
                      <a:r>
                        <a:rPr lang="sl-SI" sz="2000" b="1" baseline="0" dirty="0">
                          <a:solidFill>
                            <a:schemeClr val="tx1"/>
                          </a:solidFill>
                        </a:rPr>
                        <a:t>)</a:t>
                      </a:r>
                      <a:endParaRPr lang="sl-SI" sz="2000" b="1" dirty="0">
                        <a:solidFill>
                          <a:schemeClr val="tx1"/>
                        </a:solidFill>
                      </a:endParaRPr>
                    </a:p>
                  </a:txBody>
                  <a:tcPr/>
                </a:tc>
                <a:tc>
                  <a:txBody>
                    <a:bodyPr/>
                    <a:lstStyle/>
                    <a:p>
                      <a:r>
                        <a:rPr lang="sl-SI" sz="2800" dirty="0" err="1"/>
                        <a:t>Npr</a:t>
                      </a:r>
                      <a:r>
                        <a:rPr lang="sl-SI" sz="2800" dirty="0"/>
                        <a:t>:</a:t>
                      </a:r>
                    </a:p>
                    <a:p>
                      <a:pPr marL="285750" indent="-285750">
                        <a:buFontTx/>
                        <a:buChar char="-"/>
                      </a:pPr>
                      <a:r>
                        <a:rPr lang="sl-SI" sz="2800" dirty="0"/>
                        <a:t>Slabši plačilni pogoji,</a:t>
                      </a:r>
                    </a:p>
                    <a:p>
                      <a:pPr marL="285750" indent="-285750">
                        <a:buFontTx/>
                        <a:buChar char="-"/>
                      </a:pPr>
                      <a:r>
                        <a:rPr lang="sl-SI" sz="2800" dirty="0"/>
                        <a:t>račun ni v skladu z DDV</a:t>
                      </a:r>
                    </a:p>
                    <a:p>
                      <a:pPr marL="285750" indent="-285750">
                        <a:buFontTx/>
                        <a:buChar char="-"/>
                      </a:pPr>
                      <a:r>
                        <a:rPr lang="sl-SI" sz="2800" dirty="0"/>
                        <a:t>V računu je napačen izračun</a:t>
                      </a:r>
                    </a:p>
                    <a:p>
                      <a:pPr marL="0" indent="0">
                        <a:buFontTx/>
                        <a:buNone/>
                      </a:pPr>
                      <a:endParaRPr lang="sl-SI" dirty="0"/>
                    </a:p>
                  </a:txBody>
                  <a:tcPr/>
                </a:tc>
                <a:tc>
                  <a:txBody>
                    <a:bodyPr/>
                    <a:lstStyle/>
                    <a:p>
                      <a:r>
                        <a:rPr lang="sl-SI" sz="2000" dirty="0"/>
                        <a:t>Kaj lahko naredi kupec je odvisno</a:t>
                      </a:r>
                      <a:r>
                        <a:rPr lang="sl-SI" sz="2000" baseline="0" dirty="0"/>
                        <a:t> od tega ali je fiksen ali terminski posel.</a:t>
                      </a:r>
                    </a:p>
                    <a:p>
                      <a:r>
                        <a:rPr lang="sl-SI" sz="2000" b="1" baseline="0" dirty="0">
                          <a:solidFill>
                            <a:srgbClr val="C00000"/>
                          </a:solidFill>
                        </a:rPr>
                        <a:t>Pri fiksnemu lahko kupec takoj odstopi od pogodbe</a:t>
                      </a:r>
                      <a:r>
                        <a:rPr lang="sl-SI" sz="2000" baseline="0" dirty="0"/>
                        <a:t>, </a:t>
                      </a:r>
                    </a:p>
                    <a:p>
                      <a:endParaRPr lang="sl-SI" sz="2000" baseline="0" dirty="0"/>
                    </a:p>
                    <a:p>
                      <a:r>
                        <a:rPr lang="sl-SI" sz="2000" baseline="0" dirty="0"/>
                        <a:t>Če pa je čas določen </a:t>
                      </a:r>
                      <a:r>
                        <a:rPr lang="sl-SI" sz="2000" b="1" baseline="0" dirty="0">
                          <a:solidFill>
                            <a:srgbClr val="C00000"/>
                          </a:solidFill>
                        </a:rPr>
                        <a:t>terminsko, ne more kupec  </a:t>
                      </a:r>
                      <a:r>
                        <a:rPr lang="sl-SI" sz="2000" baseline="0" dirty="0"/>
                        <a:t>takoj odstopit od pogodbe, temveč </a:t>
                      </a:r>
                      <a:r>
                        <a:rPr lang="sl-SI" sz="2000" b="1" baseline="0" dirty="0">
                          <a:solidFill>
                            <a:srgbClr val="7030A0"/>
                          </a:solidFill>
                        </a:rPr>
                        <a:t>mora prodajalca najprej obvestiti</a:t>
                      </a:r>
                      <a:r>
                        <a:rPr lang="sl-SI" sz="2000" baseline="0" dirty="0"/>
                        <a:t>, mu dati nek skrajni rok, ki mora biti primerno dolg, šele nato lahko odstopi od pogodbe, če se prodajalec ne drži roka.</a:t>
                      </a:r>
                      <a:endParaRPr lang="sl-SI" sz="2000" dirty="0"/>
                    </a:p>
                  </a:txBody>
                  <a:tcPr/>
                </a:tc>
                <a:extLst>
                  <a:ext uri="{0D108BD9-81ED-4DB2-BD59-A6C34878D82A}">
                    <a16:rowId xmlns:a16="http://schemas.microsoft.com/office/drawing/2014/main" val="2678650045"/>
                  </a:ext>
                </a:extLst>
              </a:tr>
            </a:tbl>
          </a:graphicData>
        </a:graphic>
      </p:graphicFrame>
    </p:spTree>
    <p:extLst>
      <p:ext uri="{BB962C8B-B14F-4D97-AF65-F5344CB8AC3E}">
        <p14:creationId xmlns:p14="http://schemas.microsoft.com/office/powerpoint/2010/main" val="32720518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778098"/>
          </a:xfrm>
        </p:spPr>
        <p:txBody>
          <a:bodyPr>
            <a:normAutofit fontScale="90000"/>
          </a:bodyPr>
          <a:lstStyle/>
          <a:p>
            <a:r>
              <a:rPr lang="sl-SI" dirty="0">
                <a:solidFill>
                  <a:schemeClr val="accent4"/>
                </a:solidFill>
              </a:rPr>
              <a:t>Delitev napak na blagu-nadaljevanje</a:t>
            </a:r>
          </a:p>
        </p:txBody>
      </p:sp>
      <p:sp>
        <p:nvSpPr>
          <p:cNvPr id="3" name="Označba mesta vsebine 2"/>
          <p:cNvSpPr>
            <a:spLocks noGrp="1"/>
          </p:cNvSpPr>
          <p:nvPr>
            <p:ph idx="1"/>
          </p:nvPr>
        </p:nvSpPr>
        <p:spPr>
          <a:xfrm>
            <a:off x="457200" y="980728"/>
            <a:ext cx="8229600" cy="5145435"/>
          </a:xfrm>
        </p:spPr>
        <p:txBody>
          <a:bodyPr/>
          <a:lstStyle/>
          <a:p>
            <a:r>
              <a:rPr lang="sl-SI" dirty="0"/>
              <a:t>Napake poleg glede na opaznost, delimo tudi glede na </a:t>
            </a:r>
            <a:r>
              <a:rPr lang="sl-SI" b="1" dirty="0">
                <a:solidFill>
                  <a:schemeClr val="accent6"/>
                </a:solidFill>
              </a:rPr>
              <a:t>pomembnost</a:t>
            </a:r>
            <a:r>
              <a:rPr lang="sl-SI" dirty="0"/>
              <a:t> (</a:t>
            </a:r>
            <a:r>
              <a:rPr lang="sl-SI" b="1" dirty="0">
                <a:solidFill>
                  <a:schemeClr val="accent3"/>
                </a:solidFill>
              </a:rPr>
              <a:t>bistvene in nebistvene</a:t>
            </a:r>
            <a:r>
              <a:rPr lang="sl-SI" dirty="0"/>
              <a:t>). Bistvenih se na da takoj odpravit in ovirajo uporabo izdelka, nebistvene pa ne ovirajo uporabo izdelka.  Za enega je lahko napaka bistvena za drugega nebistvena, zato lahko kupec, če je napaka nebistvena zahtevate popust…  In glede na </a:t>
            </a:r>
            <a:r>
              <a:rPr lang="sl-SI" dirty="0">
                <a:solidFill>
                  <a:srgbClr val="00B0F0"/>
                </a:solidFill>
              </a:rPr>
              <a:t>odpravo</a:t>
            </a:r>
            <a:r>
              <a:rPr lang="sl-SI" dirty="0"/>
              <a:t> je </a:t>
            </a:r>
            <a:r>
              <a:rPr lang="sl-SI" b="1" dirty="0">
                <a:solidFill>
                  <a:schemeClr val="accent2"/>
                </a:solidFill>
              </a:rPr>
              <a:t>odpravljiva ali neodpravljiva</a:t>
            </a:r>
            <a:r>
              <a:rPr lang="sl-SI" dirty="0"/>
              <a:t>. </a:t>
            </a:r>
          </a:p>
          <a:p>
            <a:r>
              <a:rPr lang="sl-SI" b="1" dirty="0">
                <a:solidFill>
                  <a:srgbClr val="FF0000"/>
                </a:solidFill>
              </a:rPr>
              <a:t>Kaj lahko naredi kupec?????</a:t>
            </a:r>
          </a:p>
        </p:txBody>
      </p:sp>
    </p:spTree>
    <p:extLst>
      <p:ext uri="{BB962C8B-B14F-4D97-AF65-F5344CB8AC3E}">
        <p14:creationId xmlns:p14="http://schemas.microsoft.com/office/powerpoint/2010/main" val="3726773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solidFill>
                  <a:srgbClr val="FF0000"/>
                </a:solidFill>
              </a:rPr>
              <a:t>Datumi!!!!</a:t>
            </a:r>
          </a:p>
        </p:txBody>
      </p:sp>
      <p:sp>
        <p:nvSpPr>
          <p:cNvPr id="3" name="Označba mesta vsebine 2"/>
          <p:cNvSpPr>
            <a:spLocks noGrp="1"/>
          </p:cNvSpPr>
          <p:nvPr>
            <p:ph idx="1"/>
          </p:nvPr>
        </p:nvSpPr>
        <p:spPr/>
        <p:txBody>
          <a:bodyPr/>
          <a:lstStyle/>
          <a:p>
            <a:r>
              <a:rPr lang="sl-SI" dirty="0"/>
              <a:t>Prodajna pogodba je bila sklenjena 15.5. Rok za izpolnitev je 8 dni. Kdaj nastopi zamuda?</a:t>
            </a:r>
          </a:p>
          <a:p>
            <a:r>
              <a:rPr lang="sl-SI" dirty="0">
                <a:solidFill>
                  <a:srgbClr val="0070C0"/>
                </a:solidFill>
              </a:rPr>
              <a:t>Zamuda nastopi </a:t>
            </a:r>
            <a:r>
              <a:rPr lang="sl-SI" dirty="0"/>
              <a:t>16+17+18+19+20+21+22+23 se pravi 24.5.</a:t>
            </a:r>
          </a:p>
          <a:p>
            <a:r>
              <a:rPr lang="sl-SI" dirty="0">
                <a:solidFill>
                  <a:srgbClr val="0070C0"/>
                </a:solidFill>
              </a:rPr>
              <a:t>Zadnji dan za izpolnitev</a:t>
            </a:r>
            <a:r>
              <a:rPr lang="sl-SI" dirty="0"/>
              <a:t> je </a:t>
            </a:r>
            <a:r>
              <a:rPr lang="sl-SI"/>
              <a:t>tako  23.5.</a:t>
            </a:r>
            <a:endParaRPr lang="sl-SI" dirty="0"/>
          </a:p>
          <a:p>
            <a:endParaRPr lang="sl-SI" dirty="0"/>
          </a:p>
        </p:txBody>
      </p:sp>
    </p:spTree>
    <p:extLst>
      <p:ext uri="{BB962C8B-B14F-4D97-AF65-F5344CB8AC3E}">
        <p14:creationId xmlns:p14="http://schemas.microsoft.com/office/powerpoint/2010/main" val="427167106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346050"/>
          </a:xfrm>
        </p:spPr>
        <p:txBody>
          <a:bodyPr>
            <a:normAutofit fontScale="90000"/>
          </a:bodyPr>
          <a:lstStyle/>
          <a:p>
            <a:endParaRPr lang="sl-SI" dirty="0"/>
          </a:p>
        </p:txBody>
      </p:sp>
      <p:sp>
        <p:nvSpPr>
          <p:cNvPr id="3" name="Označba mesta vsebine 2"/>
          <p:cNvSpPr>
            <a:spLocks noGrp="1"/>
          </p:cNvSpPr>
          <p:nvPr>
            <p:ph idx="1"/>
          </p:nvPr>
        </p:nvSpPr>
        <p:spPr>
          <a:xfrm>
            <a:off x="457200" y="692696"/>
            <a:ext cx="8229600" cy="5433467"/>
          </a:xfrm>
        </p:spPr>
        <p:txBody>
          <a:bodyPr>
            <a:normAutofit fontScale="92500" lnSpcReduction="20000"/>
          </a:bodyPr>
          <a:lstStyle/>
          <a:p>
            <a:r>
              <a:rPr lang="sl-SI" b="1" dirty="0">
                <a:solidFill>
                  <a:srgbClr val="FF0000"/>
                </a:solidFill>
              </a:rPr>
              <a:t>Če je napaka bistvena in neodpravljiva</a:t>
            </a:r>
            <a:r>
              <a:rPr lang="sl-SI" dirty="0"/>
              <a:t>: </a:t>
            </a:r>
          </a:p>
          <a:p>
            <a:pPr>
              <a:buFontTx/>
              <a:buChar char="-"/>
            </a:pPr>
            <a:r>
              <a:rPr lang="sl-SI" dirty="0"/>
              <a:t>Lahko kupec zahteva razdrtje pogodbe</a:t>
            </a:r>
          </a:p>
          <a:p>
            <a:pPr>
              <a:buFontTx/>
              <a:buChar char="-"/>
            </a:pPr>
            <a:r>
              <a:rPr lang="sl-SI" dirty="0"/>
              <a:t>Zamenjavo izdelka</a:t>
            </a:r>
          </a:p>
          <a:p>
            <a:pPr>
              <a:buFontTx/>
              <a:buChar char="-"/>
            </a:pPr>
            <a:r>
              <a:rPr lang="sl-SI" dirty="0"/>
              <a:t>Naknadno dobavo</a:t>
            </a:r>
          </a:p>
          <a:p>
            <a:pPr>
              <a:buFontTx/>
              <a:buChar char="-"/>
            </a:pPr>
            <a:r>
              <a:rPr lang="sl-SI" dirty="0"/>
              <a:t>Če je utrpel škodo, pa tudi povrnitev škode.</a:t>
            </a:r>
          </a:p>
          <a:p>
            <a:r>
              <a:rPr lang="sl-SI" b="1" dirty="0">
                <a:solidFill>
                  <a:schemeClr val="accent5"/>
                </a:solidFill>
              </a:rPr>
              <a:t>Če je napaka nebistvena ali  odpravljiva</a:t>
            </a:r>
            <a:r>
              <a:rPr lang="sl-SI" dirty="0"/>
              <a:t> pa kupec  ne more  razdreti pogodbe. Lahko pa zahteva:</a:t>
            </a:r>
          </a:p>
          <a:p>
            <a:r>
              <a:rPr lang="sl-SI" dirty="0"/>
              <a:t>- zamenjavo izdelka,</a:t>
            </a:r>
          </a:p>
          <a:p>
            <a:r>
              <a:rPr lang="sl-SI" dirty="0"/>
              <a:t>Popravilo</a:t>
            </a:r>
          </a:p>
          <a:p>
            <a:r>
              <a:rPr lang="sl-SI" dirty="0"/>
              <a:t>Naknadno dobavo</a:t>
            </a:r>
          </a:p>
          <a:p>
            <a:r>
              <a:rPr lang="sl-SI" dirty="0"/>
              <a:t>Znižanje cene</a:t>
            </a:r>
          </a:p>
          <a:p>
            <a:r>
              <a:rPr lang="sl-SI" dirty="0"/>
              <a:t>Povrnitev škode, če jo je utrpel</a:t>
            </a:r>
          </a:p>
          <a:p>
            <a:endParaRPr lang="sl-SI" dirty="0"/>
          </a:p>
          <a:p>
            <a:pPr>
              <a:buFontTx/>
              <a:buChar char="-"/>
            </a:pPr>
            <a:endParaRPr lang="sl-SI" dirty="0"/>
          </a:p>
        </p:txBody>
      </p:sp>
    </p:spTree>
    <p:extLst>
      <p:ext uri="{BB962C8B-B14F-4D97-AF65-F5344CB8AC3E}">
        <p14:creationId xmlns:p14="http://schemas.microsoft.com/office/powerpoint/2010/main" val="85853367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490066"/>
          </a:xfrm>
        </p:spPr>
        <p:txBody>
          <a:bodyPr>
            <a:normAutofit fontScale="90000"/>
          </a:bodyPr>
          <a:lstStyle/>
          <a:p>
            <a:r>
              <a:rPr lang="sl-SI" dirty="0">
                <a:solidFill>
                  <a:srgbClr val="FF0000"/>
                </a:solidFill>
              </a:rPr>
              <a:t>Po krivdi kupca</a:t>
            </a:r>
          </a:p>
        </p:txBody>
      </p:sp>
      <p:graphicFrame>
        <p:nvGraphicFramePr>
          <p:cNvPr id="4" name="Označba mesta vsebine 3"/>
          <p:cNvGraphicFramePr>
            <a:graphicFrameLocks noGrp="1"/>
          </p:cNvGraphicFramePr>
          <p:nvPr>
            <p:ph idx="1"/>
            <p:extLst>
              <p:ext uri="{D42A27DB-BD31-4B8C-83A1-F6EECF244321}">
                <p14:modId xmlns:p14="http://schemas.microsoft.com/office/powerpoint/2010/main" val="2742587849"/>
              </p:ext>
            </p:extLst>
          </p:nvPr>
        </p:nvGraphicFramePr>
        <p:xfrm>
          <a:off x="457200" y="764704"/>
          <a:ext cx="8229600" cy="5688632"/>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4151167162"/>
                    </a:ext>
                  </a:extLst>
                </a:gridCol>
                <a:gridCol w="2743200">
                  <a:extLst>
                    <a:ext uri="{9D8B030D-6E8A-4147-A177-3AD203B41FA5}">
                      <a16:colId xmlns:a16="http://schemas.microsoft.com/office/drawing/2014/main" val="2942280435"/>
                    </a:ext>
                  </a:extLst>
                </a:gridCol>
                <a:gridCol w="2743200">
                  <a:extLst>
                    <a:ext uri="{9D8B030D-6E8A-4147-A177-3AD203B41FA5}">
                      <a16:colId xmlns:a16="http://schemas.microsoft.com/office/drawing/2014/main" val="1623475318"/>
                    </a:ext>
                  </a:extLst>
                </a:gridCol>
              </a:tblGrid>
              <a:tr h="674923">
                <a:tc>
                  <a:txBody>
                    <a:bodyPr/>
                    <a:lstStyle/>
                    <a:p>
                      <a:r>
                        <a:rPr lang="sl-SI" dirty="0"/>
                        <a:t>Zamuda pri prevzemu</a:t>
                      </a:r>
                    </a:p>
                  </a:txBody>
                  <a:tcPr/>
                </a:tc>
                <a:tc>
                  <a:txBody>
                    <a:bodyPr/>
                    <a:lstStyle/>
                    <a:p>
                      <a:r>
                        <a:rPr lang="sl-SI" dirty="0"/>
                        <a:t>Zamuda pri odpoklicu ali specifikaciji</a:t>
                      </a:r>
                    </a:p>
                  </a:txBody>
                  <a:tcPr>
                    <a:solidFill>
                      <a:srgbClr val="00B050"/>
                    </a:solidFill>
                  </a:tcPr>
                </a:tc>
                <a:tc>
                  <a:txBody>
                    <a:bodyPr/>
                    <a:lstStyle/>
                    <a:p>
                      <a:r>
                        <a:rPr lang="sl-SI" dirty="0"/>
                        <a:t>Zamuda pri plačilu</a:t>
                      </a:r>
                    </a:p>
                  </a:txBody>
                  <a:tcPr>
                    <a:solidFill>
                      <a:srgbClr val="92D050"/>
                    </a:solidFill>
                  </a:tcPr>
                </a:tc>
                <a:extLst>
                  <a:ext uri="{0D108BD9-81ED-4DB2-BD59-A6C34878D82A}">
                    <a16:rowId xmlns:a16="http://schemas.microsoft.com/office/drawing/2014/main" val="2495791123"/>
                  </a:ext>
                </a:extLst>
              </a:tr>
              <a:tr h="5013709">
                <a:tc>
                  <a:txBody>
                    <a:bodyPr/>
                    <a:lstStyle/>
                    <a:p>
                      <a:r>
                        <a:rPr lang="sl-SI" b="1" dirty="0">
                          <a:solidFill>
                            <a:srgbClr val="7030A0"/>
                          </a:solidFill>
                        </a:rPr>
                        <a:t>Prodajalec</a:t>
                      </a:r>
                      <a:r>
                        <a:rPr lang="sl-SI" b="1" baseline="0" dirty="0">
                          <a:solidFill>
                            <a:srgbClr val="7030A0"/>
                          </a:solidFill>
                        </a:rPr>
                        <a:t> dobavi blago v skladu s pogodbo, kupec pa ga ne prevzame.</a:t>
                      </a:r>
                    </a:p>
                    <a:p>
                      <a:r>
                        <a:rPr lang="sl-SI" baseline="0" dirty="0"/>
                        <a:t>Navadno so te napake redke, največkrat kupec ne prevzame blaga ko meni, da:</a:t>
                      </a:r>
                    </a:p>
                    <a:p>
                      <a:r>
                        <a:rPr lang="sl-SI" baseline="0" dirty="0"/>
                        <a:t>-</a:t>
                      </a:r>
                      <a:r>
                        <a:rPr lang="sl-SI" b="1" baseline="0" dirty="0">
                          <a:solidFill>
                            <a:srgbClr val="00B050"/>
                          </a:solidFill>
                        </a:rPr>
                        <a:t>blago ni ustrezne kakovosti,</a:t>
                      </a:r>
                    </a:p>
                    <a:p>
                      <a:r>
                        <a:rPr lang="sl-SI" b="1" baseline="0" dirty="0">
                          <a:solidFill>
                            <a:srgbClr val="00B050"/>
                          </a:solidFill>
                        </a:rPr>
                        <a:t>-v pravi embalaži</a:t>
                      </a:r>
                    </a:p>
                    <a:p>
                      <a:r>
                        <a:rPr lang="sl-SI" baseline="0" dirty="0"/>
                        <a:t>-</a:t>
                      </a:r>
                      <a:r>
                        <a:rPr lang="sl-SI" b="1" baseline="0" dirty="0">
                          <a:solidFill>
                            <a:srgbClr val="00B050"/>
                          </a:solidFill>
                        </a:rPr>
                        <a:t>zamuda pri dobavi</a:t>
                      </a:r>
                    </a:p>
                    <a:p>
                      <a:r>
                        <a:rPr lang="sl-SI" baseline="0" dirty="0"/>
                        <a:t>Prodajalec lahko: </a:t>
                      </a:r>
                      <a:r>
                        <a:rPr lang="sl-SI" b="1" baseline="0" dirty="0">
                          <a:solidFill>
                            <a:srgbClr val="00B0F0"/>
                          </a:solidFill>
                        </a:rPr>
                        <a:t>blago, da v javno skladišče, proda na javni dražbi (presežek pripada kupcu) ali odstopi od pogodbe.</a:t>
                      </a:r>
                    </a:p>
                    <a:p>
                      <a:endParaRPr lang="sl-SI" dirty="0"/>
                    </a:p>
                  </a:txBody>
                  <a:tcPr/>
                </a:tc>
                <a:tc>
                  <a:txBody>
                    <a:bodyPr/>
                    <a:lstStyle/>
                    <a:p>
                      <a:r>
                        <a:rPr lang="sl-SI" b="1" dirty="0">
                          <a:solidFill>
                            <a:srgbClr val="C00000"/>
                          </a:solidFill>
                        </a:rPr>
                        <a:t>Če v skladu z dogovorom, kupec vsak teden,</a:t>
                      </a:r>
                      <a:r>
                        <a:rPr lang="sl-SI" b="1" baseline="0" dirty="0">
                          <a:solidFill>
                            <a:srgbClr val="C00000"/>
                          </a:solidFill>
                        </a:rPr>
                        <a:t> ali mesec…..ne odpokliče del dogovorjene količine, ga prodajalec opomni in mu zapreti, da bo dobavil celotno količino.</a:t>
                      </a:r>
                    </a:p>
                    <a:p>
                      <a:r>
                        <a:rPr lang="sl-SI" b="1" baseline="0" dirty="0">
                          <a:solidFill>
                            <a:srgbClr val="FF0000"/>
                          </a:solidFill>
                        </a:rPr>
                        <a:t>Če kupec pravočasno ne specificira blaga v skladu z dogovorom ( določi barvo, kakovost….) ga prodajalec opozori in če tega ne naredi opravi specifikacijo prodajalec, lahko pa razdre pogodbo in zahteva povračilo škode zaradi neizpolnitve.</a:t>
                      </a:r>
                      <a:endParaRPr lang="sl-SI" b="1" dirty="0">
                        <a:solidFill>
                          <a:srgbClr val="FF0000"/>
                        </a:solidFill>
                      </a:endParaRPr>
                    </a:p>
                  </a:txBody>
                  <a:tcPr>
                    <a:solidFill>
                      <a:schemeClr val="accent5">
                        <a:lumMod val="60000"/>
                        <a:lumOff val="40000"/>
                      </a:schemeClr>
                    </a:solidFill>
                  </a:tcPr>
                </a:tc>
                <a:tc>
                  <a:txBody>
                    <a:bodyPr/>
                    <a:lstStyle/>
                    <a:p>
                      <a:r>
                        <a:rPr lang="sl-SI" dirty="0"/>
                        <a:t>Kupec ne plača računa ob zapadlosti.</a:t>
                      </a:r>
                      <a:r>
                        <a:rPr lang="sl-SI" baseline="0" dirty="0"/>
                        <a:t> To je najpogostejša napaka kupca.</a:t>
                      </a:r>
                    </a:p>
                    <a:p>
                      <a:endParaRPr lang="sl-SI" baseline="0" dirty="0"/>
                    </a:p>
                    <a:p>
                      <a:r>
                        <a:rPr lang="sl-SI" baseline="0" dirty="0"/>
                        <a:t>Pri fiksnem poslu, ko je določeno plačilo fiksno, nastanejo pravne posledice takoj, pri terminskem poslu pa mora prodajalec opominjat in določit dodatni rok, preden lahko nastopijo pravne posledice.</a:t>
                      </a:r>
                    </a:p>
                    <a:p>
                      <a:r>
                        <a:rPr lang="sl-SI" baseline="0" dirty="0"/>
                        <a:t>Pomembno je, da opominjamo!!!!! Če ne plača-</a:t>
                      </a:r>
                      <a:r>
                        <a:rPr lang="sl-SI" baseline="0" dirty="0" err="1"/>
                        <a:t>faktoring</a:t>
                      </a:r>
                      <a:r>
                        <a:rPr lang="sl-SI" baseline="0" dirty="0"/>
                        <a:t> ali odvetnik</a:t>
                      </a:r>
                    </a:p>
                    <a:p>
                      <a:endParaRPr lang="sl-SI" dirty="0"/>
                    </a:p>
                  </a:txBody>
                  <a:tcPr/>
                </a:tc>
                <a:extLst>
                  <a:ext uri="{0D108BD9-81ED-4DB2-BD59-A6C34878D82A}">
                    <a16:rowId xmlns:a16="http://schemas.microsoft.com/office/drawing/2014/main" val="2209107254"/>
                  </a:ext>
                </a:extLst>
              </a:tr>
            </a:tbl>
          </a:graphicData>
        </a:graphic>
      </p:graphicFrame>
    </p:spTree>
    <p:extLst>
      <p:ext uri="{BB962C8B-B14F-4D97-AF65-F5344CB8AC3E}">
        <p14:creationId xmlns:p14="http://schemas.microsoft.com/office/powerpoint/2010/main" val="3734703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971600" y="1844824"/>
            <a:ext cx="5886400" cy="2308324"/>
          </a:xfrm>
          <a:prstGeom prst="rect">
            <a:avLst/>
          </a:prstGeom>
        </p:spPr>
        <p:txBody>
          <a:bodyPr wrap="square">
            <a:spAutoFit/>
          </a:bodyPr>
          <a:lstStyle/>
          <a:p>
            <a:r>
              <a:rPr lang="sl-SI"/>
              <a:t>1.	</a:t>
            </a:r>
            <a:r>
              <a:rPr lang="sl-SI" dirty="0"/>
              <a:t>Kupec povprašuje</a:t>
            </a:r>
          </a:p>
          <a:p>
            <a:r>
              <a:rPr lang="sl-SI" dirty="0"/>
              <a:t>2.	Prodajalec ali proizvajalec izstavi ponudbo</a:t>
            </a:r>
          </a:p>
          <a:p>
            <a:r>
              <a:rPr lang="sl-SI" dirty="0"/>
              <a:t>3.	Kupec naroči</a:t>
            </a:r>
          </a:p>
          <a:p>
            <a:r>
              <a:rPr lang="sl-SI" dirty="0"/>
              <a:t>4.	Prodajalec ali proizvajalec potrdi naročilo (ni pa nujno)</a:t>
            </a:r>
          </a:p>
          <a:p>
            <a:r>
              <a:rPr lang="sl-SI" dirty="0"/>
              <a:t>5.	Prodajalec ali proizvajalec naročeno dobavi </a:t>
            </a:r>
          </a:p>
          <a:p>
            <a:r>
              <a:rPr lang="sl-SI" dirty="0"/>
              <a:t>6.	Kupec prevzeme blago</a:t>
            </a:r>
          </a:p>
          <a:p>
            <a:r>
              <a:rPr lang="sl-SI" dirty="0"/>
              <a:t>7.	Plačilo</a:t>
            </a:r>
          </a:p>
        </p:txBody>
      </p:sp>
    </p:spTree>
    <p:extLst>
      <p:ext uri="{BB962C8B-B14F-4D97-AF65-F5344CB8AC3E}">
        <p14:creationId xmlns:p14="http://schemas.microsoft.com/office/powerpoint/2010/main" val="1524221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p:cNvSpPr>
            <a:spLocks noGrp="1"/>
          </p:cNvSpPr>
          <p:nvPr>
            <p:ph type="title"/>
          </p:nvPr>
        </p:nvSpPr>
        <p:spPr/>
        <p:txBody>
          <a:bodyPr>
            <a:normAutofit/>
          </a:bodyPr>
          <a:lstStyle/>
          <a:p>
            <a:r>
              <a:rPr lang="sl-SI" sz="3600" b="1" dirty="0">
                <a:solidFill>
                  <a:srgbClr val="00B050"/>
                </a:solidFill>
              </a:rPr>
              <a:t>POJEM IN IZPOLNITEV</a:t>
            </a:r>
          </a:p>
        </p:txBody>
      </p:sp>
      <p:sp>
        <p:nvSpPr>
          <p:cNvPr id="5" name="Ograda vsebine 4"/>
          <p:cNvSpPr>
            <a:spLocks noGrp="1"/>
          </p:cNvSpPr>
          <p:nvPr>
            <p:ph idx="1"/>
          </p:nvPr>
        </p:nvSpPr>
        <p:spPr/>
        <p:txBody>
          <a:bodyPr>
            <a:normAutofit fontScale="92500" lnSpcReduction="20000"/>
          </a:bodyPr>
          <a:lstStyle/>
          <a:p>
            <a:r>
              <a:rPr lang="sl-SI" dirty="0"/>
              <a:t>JE RAZMERJE MED </a:t>
            </a:r>
            <a:r>
              <a:rPr lang="sl-SI" b="1" dirty="0">
                <a:solidFill>
                  <a:srgbClr val="FF0000"/>
                </a:solidFill>
              </a:rPr>
              <a:t>DVEMA STRANKAMA </a:t>
            </a:r>
            <a:r>
              <a:rPr lang="sl-SI" dirty="0"/>
              <a:t>IN SICER </a:t>
            </a:r>
            <a:r>
              <a:rPr lang="sl-SI" b="1" dirty="0">
                <a:solidFill>
                  <a:schemeClr val="tx2">
                    <a:lumMod val="75000"/>
                  </a:schemeClr>
                </a:solidFill>
              </a:rPr>
              <a:t>UPNIKOM</a:t>
            </a:r>
            <a:r>
              <a:rPr lang="sl-SI" dirty="0"/>
              <a:t> IN </a:t>
            </a:r>
            <a:r>
              <a:rPr lang="sl-SI" b="1" dirty="0">
                <a:solidFill>
                  <a:schemeClr val="accent1">
                    <a:lumMod val="50000"/>
                  </a:schemeClr>
                </a:solidFill>
              </a:rPr>
              <a:t>DOLŽNIKOM</a:t>
            </a:r>
          </a:p>
          <a:p>
            <a:endParaRPr lang="sl-SI" dirty="0">
              <a:solidFill>
                <a:schemeClr val="accent6">
                  <a:lumMod val="75000"/>
                </a:schemeClr>
              </a:solidFill>
            </a:endParaRPr>
          </a:p>
          <a:p>
            <a:r>
              <a:rPr lang="sl-SI" sz="2800" b="1" dirty="0">
                <a:solidFill>
                  <a:schemeClr val="accent2">
                    <a:lumMod val="75000"/>
                  </a:schemeClr>
                </a:solidFill>
              </a:rPr>
              <a:t>IZPOLNITEV SE NANAŠA NA:</a:t>
            </a:r>
          </a:p>
          <a:p>
            <a:pPr>
              <a:buFont typeface="Wingdings" panose="05000000000000000000" pitchFamily="2" charset="2"/>
              <a:buChar char="ü"/>
            </a:pPr>
            <a:r>
              <a:rPr lang="sl-SI" dirty="0">
                <a:solidFill>
                  <a:schemeClr val="accent5"/>
                </a:solidFill>
              </a:rPr>
              <a:t>DAJATEV</a:t>
            </a:r>
            <a:r>
              <a:rPr lang="sl-SI" dirty="0"/>
              <a:t> (darilna pogodba ali prodajna pogodba)</a:t>
            </a:r>
          </a:p>
          <a:p>
            <a:pPr>
              <a:buFont typeface="Wingdings" panose="05000000000000000000" pitchFamily="2" charset="2"/>
              <a:buChar char="ü"/>
            </a:pPr>
            <a:r>
              <a:rPr lang="sl-SI" dirty="0">
                <a:solidFill>
                  <a:srgbClr val="00B050"/>
                </a:solidFill>
              </a:rPr>
              <a:t>STORITEV</a:t>
            </a:r>
            <a:r>
              <a:rPr lang="sl-SI" dirty="0"/>
              <a:t> (dolžnik-frizerka opravi določeno storitev v korist upnika)</a:t>
            </a:r>
          </a:p>
          <a:p>
            <a:pPr>
              <a:buFont typeface="Wingdings" panose="05000000000000000000" pitchFamily="2" charset="2"/>
              <a:buChar char="ü"/>
            </a:pPr>
            <a:r>
              <a:rPr lang="sl-SI" dirty="0">
                <a:solidFill>
                  <a:schemeClr val="accent4"/>
                </a:solidFill>
              </a:rPr>
              <a:t>DOPUSTITEV</a:t>
            </a:r>
            <a:r>
              <a:rPr lang="sl-SI" dirty="0"/>
              <a:t> ( najemna pogodba)</a:t>
            </a:r>
          </a:p>
          <a:p>
            <a:pPr>
              <a:buFont typeface="Wingdings" panose="05000000000000000000" pitchFamily="2" charset="2"/>
              <a:buChar char="ü"/>
            </a:pPr>
            <a:r>
              <a:rPr lang="sl-SI" dirty="0">
                <a:solidFill>
                  <a:schemeClr val="accent5"/>
                </a:solidFill>
              </a:rPr>
              <a:t>OPUSTITEV</a:t>
            </a:r>
            <a:r>
              <a:rPr lang="sl-SI" dirty="0"/>
              <a:t> ( dopustimo sosedu da vozi čez našo zemljo)</a:t>
            </a:r>
          </a:p>
        </p:txBody>
      </p:sp>
    </p:spTree>
    <p:extLst>
      <p:ext uri="{BB962C8B-B14F-4D97-AF65-F5344CB8AC3E}">
        <p14:creationId xmlns:p14="http://schemas.microsoft.com/office/powerpoint/2010/main" val="4131810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a:t>ELEMENTI OBLIGACIJSKEGA RAZMERJA</a:t>
            </a:r>
          </a:p>
        </p:txBody>
      </p:sp>
      <p:sp>
        <p:nvSpPr>
          <p:cNvPr id="3" name="Ograda vsebine 2"/>
          <p:cNvSpPr>
            <a:spLocks noGrp="1"/>
          </p:cNvSpPr>
          <p:nvPr>
            <p:ph idx="1"/>
          </p:nvPr>
        </p:nvSpPr>
        <p:spPr/>
        <p:txBody>
          <a:bodyPr/>
          <a:lstStyle/>
          <a:p>
            <a:r>
              <a:rPr lang="sl-SI" dirty="0">
                <a:solidFill>
                  <a:srgbClr val="FF0000"/>
                </a:solidFill>
              </a:rPr>
              <a:t>VSEBINA RAZMERJA </a:t>
            </a:r>
            <a:r>
              <a:rPr lang="sl-SI" dirty="0"/>
              <a:t>( STRANKE, PRAVICE, OBVEZNOSTI)</a:t>
            </a:r>
          </a:p>
          <a:p>
            <a:endParaRPr lang="sl-SI" dirty="0"/>
          </a:p>
          <a:p>
            <a:r>
              <a:rPr lang="sl-SI" dirty="0">
                <a:solidFill>
                  <a:schemeClr val="tx2">
                    <a:lumMod val="60000"/>
                    <a:lumOff val="40000"/>
                  </a:schemeClr>
                </a:solidFill>
              </a:rPr>
              <a:t>PREDMET RAZMERJA</a:t>
            </a:r>
          </a:p>
        </p:txBody>
      </p:sp>
    </p:spTree>
    <p:extLst>
      <p:ext uri="{BB962C8B-B14F-4D97-AF65-F5344CB8AC3E}">
        <p14:creationId xmlns:p14="http://schemas.microsoft.com/office/powerpoint/2010/main" val="3419467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solidFill>
                  <a:srgbClr val="C00000"/>
                </a:solidFill>
              </a:rPr>
              <a:t>NORME</a:t>
            </a:r>
          </a:p>
        </p:txBody>
      </p:sp>
      <p:sp>
        <p:nvSpPr>
          <p:cNvPr id="3" name="Ograda besedila 2"/>
          <p:cNvSpPr>
            <a:spLocks noGrp="1"/>
          </p:cNvSpPr>
          <p:nvPr>
            <p:ph type="body" idx="1"/>
          </p:nvPr>
        </p:nvSpPr>
        <p:spPr/>
        <p:txBody>
          <a:bodyPr>
            <a:noAutofit/>
          </a:bodyPr>
          <a:lstStyle/>
          <a:p>
            <a:r>
              <a:rPr lang="sl-SI" sz="4000" dirty="0">
                <a:solidFill>
                  <a:srgbClr val="7030A0"/>
                </a:solidFill>
              </a:rPr>
              <a:t>DISPOZITIVNE</a:t>
            </a:r>
          </a:p>
        </p:txBody>
      </p:sp>
      <p:sp>
        <p:nvSpPr>
          <p:cNvPr id="4" name="Ograda vsebine 3"/>
          <p:cNvSpPr>
            <a:spLocks noGrp="1"/>
          </p:cNvSpPr>
          <p:nvPr>
            <p:ph sz="half" idx="2"/>
          </p:nvPr>
        </p:nvSpPr>
        <p:spPr/>
        <p:txBody>
          <a:bodyPr/>
          <a:lstStyle/>
          <a:p>
            <a:r>
              <a:rPr lang="sl-SI" dirty="0"/>
              <a:t>SE LAHKO SPREMINJAJO</a:t>
            </a:r>
          </a:p>
          <a:p>
            <a:r>
              <a:rPr lang="sl-SI" dirty="0"/>
              <a:t>Npr. uzance</a:t>
            </a:r>
          </a:p>
        </p:txBody>
      </p:sp>
      <p:sp>
        <p:nvSpPr>
          <p:cNvPr id="5" name="Ograda besedila 4"/>
          <p:cNvSpPr>
            <a:spLocks noGrp="1"/>
          </p:cNvSpPr>
          <p:nvPr>
            <p:ph type="body" sz="quarter" idx="3"/>
          </p:nvPr>
        </p:nvSpPr>
        <p:spPr/>
        <p:txBody>
          <a:bodyPr>
            <a:noAutofit/>
          </a:bodyPr>
          <a:lstStyle/>
          <a:p>
            <a:r>
              <a:rPr lang="sl-SI" sz="4400" dirty="0">
                <a:solidFill>
                  <a:srgbClr val="FFC000"/>
                </a:solidFill>
              </a:rPr>
              <a:t>KOGENTNE</a:t>
            </a:r>
          </a:p>
        </p:txBody>
      </p:sp>
      <p:sp>
        <p:nvSpPr>
          <p:cNvPr id="6" name="Ograda vsebine 5"/>
          <p:cNvSpPr>
            <a:spLocks noGrp="1"/>
          </p:cNvSpPr>
          <p:nvPr>
            <p:ph sz="quarter" idx="4"/>
          </p:nvPr>
        </p:nvSpPr>
        <p:spPr/>
        <p:txBody>
          <a:bodyPr/>
          <a:lstStyle/>
          <a:p>
            <a:r>
              <a:rPr lang="sl-SI" dirty="0"/>
              <a:t>SE NE MOREJO SPREMINJATI</a:t>
            </a:r>
          </a:p>
          <a:p>
            <a:r>
              <a:rPr lang="sl-SI" dirty="0"/>
              <a:t>Npr. Zakon o posojilih</a:t>
            </a:r>
          </a:p>
        </p:txBody>
      </p:sp>
    </p:spTree>
    <p:extLst>
      <p:ext uri="{BB962C8B-B14F-4D97-AF65-F5344CB8AC3E}">
        <p14:creationId xmlns:p14="http://schemas.microsoft.com/office/powerpoint/2010/main" val="3757308772"/>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494</TotalTime>
  <Words>3213</Words>
  <Application>Microsoft Office PowerPoint</Application>
  <PresentationFormat>Diaprojekcija na zaslonu (4:3)</PresentationFormat>
  <Paragraphs>336</Paragraphs>
  <Slides>51</Slides>
  <Notes>1</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51</vt:i4>
      </vt:variant>
    </vt:vector>
  </HeadingPairs>
  <TitlesOfParts>
    <vt:vector size="56" baseType="lpstr">
      <vt:lpstr>Arial</vt:lpstr>
      <vt:lpstr>Calibri</vt:lpstr>
      <vt:lpstr>Times New Roman</vt:lpstr>
      <vt:lpstr>Wingdings</vt:lpstr>
      <vt:lpstr>Officeova tema</vt:lpstr>
      <vt:lpstr>OBLIGACIJSKO PRAVO</vt:lpstr>
      <vt:lpstr>PowerPointova predstavitev</vt:lpstr>
      <vt:lpstr>Sklenitev ni isto kot izpolnitev</vt:lpstr>
      <vt:lpstr>PowerPointova predstavitev</vt:lpstr>
      <vt:lpstr>Datumi!!!!</vt:lpstr>
      <vt:lpstr>PowerPointova predstavitev</vt:lpstr>
      <vt:lpstr>POJEM IN IZPOLNITEV</vt:lpstr>
      <vt:lpstr>ELEMENTI OBLIGACIJSKEGA RAZMERJA</vt:lpstr>
      <vt:lpstr>NORME</vt:lpstr>
      <vt:lpstr>STRANKE OBLIGACIJSKEGA RAZMERJA</vt:lpstr>
      <vt:lpstr>VIRI OBLIGACIJSKEGA PRAVA – Najpomembnejši pravnoformalni vir  obligacijskega prava je OZ.</vt:lpstr>
      <vt:lpstr>Kateri zakoni veljajo v posameznih primerih:</vt:lpstr>
      <vt:lpstr>VAJA</vt:lpstr>
      <vt:lpstr>ODGOVORI:</vt:lpstr>
      <vt:lpstr>NASTANEK IN ZAKONSKI POGOJI ZA SKLENITEV OBLIGACIJSKEGA RAZMERJA</vt:lpstr>
      <vt:lpstr>OBLIKA- pisna samo za kredite in nakupe premičnin </vt:lpstr>
      <vt:lpstr>Ničnost, izpodbojnost</vt:lpstr>
      <vt:lpstr>NIČNOST</vt:lpstr>
      <vt:lpstr>PowerPointova predstavitev</vt:lpstr>
      <vt:lpstr>PowerPointova predstavitev</vt:lpstr>
      <vt:lpstr>Izpodbojnost</vt:lpstr>
      <vt:lpstr>Razlogi za izpodbojnost pogodbe so: </vt:lpstr>
      <vt:lpstr>Vaja</vt:lpstr>
      <vt:lpstr>Odgovori</vt:lpstr>
      <vt:lpstr>Utrditev obveznosti</vt:lpstr>
      <vt:lpstr>Opis obveznosti</vt:lpstr>
      <vt:lpstr>PowerPointova predstavitev</vt:lpstr>
      <vt:lpstr>Prenehanje obligacijskega razmerja</vt:lpstr>
      <vt:lpstr>PowerPointova predstavitev</vt:lpstr>
      <vt:lpstr>Ostali načini izpolnitve</vt:lpstr>
      <vt:lpstr>PRODAJNA POGODBA</vt:lpstr>
      <vt:lpstr>Obvezne sestavine kupoprodajne pogodbe in dodatne</vt:lpstr>
      <vt:lpstr>Kako določimo stvar?</vt:lpstr>
      <vt:lpstr>PowerPointova predstavitev</vt:lpstr>
      <vt:lpstr>Dobavni pogoji-navedite 4 dobavne pogoje</vt:lpstr>
      <vt:lpstr>PowerPointova predstavitev</vt:lpstr>
      <vt:lpstr>ČAS IZROČITVE-STEČE PRVI DAN PO SKLENITVI POGODBE</vt:lpstr>
      <vt:lpstr>Kraj izročitve</vt:lpstr>
      <vt:lpstr>Izročitev stvari</vt:lpstr>
      <vt:lpstr>Čas plačila</vt:lpstr>
      <vt:lpstr>Glede na čas plačila ločimo:</vt:lpstr>
      <vt:lpstr>ČAS PLAČILA</vt:lpstr>
      <vt:lpstr>Zakaj nam dobavitelj da sconto?</vt:lpstr>
      <vt:lpstr>Vaja-prepišite si te primerčke v knjigo</vt:lpstr>
      <vt:lpstr>Datumi!!!</vt:lpstr>
      <vt:lpstr>Količina</vt:lpstr>
      <vt:lpstr>Vrste nepravilnosti</vt:lpstr>
      <vt:lpstr>PO KRIVDI PRODAJALCA</vt:lpstr>
      <vt:lpstr>Delitev napak na blagu-nadaljevanje</vt:lpstr>
      <vt:lpstr>PowerPointova predstavitev</vt:lpstr>
      <vt:lpstr>Po krivdi kupca</vt:lpstr>
    </vt:vector>
  </TitlesOfParts>
  <Company>Srednja Šola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OBLIGACIJSKO PRAVO</dc:title>
  <dc:creator>brez_gesla</dc:creator>
  <cp:lastModifiedBy>Uporabnik</cp:lastModifiedBy>
  <cp:revision>84</cp:revision>
  <dcterms:created xsi:type="dcterms:W3CDTF">2014-03-19T12:44:03Z</dcterms:created>
  <dcterms:modified xsi:type="dcterms:W3CDTF">2022-04-06T09:36:22Z</dcterms:modified>
</cp:coreProperties>
</file>