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4CEBCE-5A43-4281-AD7B-39DCDF5A44A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258A5-9B36-45B4-BB60-62816D117F1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73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B52A1C-2BCE-4F00-98ED-228A07F3989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DB4240-4778-4F35-8A79-DF41A820F99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34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AE9C2-7E23-4C3C-AAFF-DE8667BE7F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C39EE3-2649-48F4-93BB-0EED773B16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684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EDC9FE-1C81-4516-A841-DEEE7274D2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606257-091E-4FDA-9C84-E9F718E4B4D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86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F0C2D-05C7-4997-8F84-B3A6BAB9993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7E18D4-E0DA-45CE-B47C-5F76CBD59C8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12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82765B-0EBB-4DE0-9E01-7E543D2E0D7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EDA042-FCA2-42DA-A2F6-EB9F4D94B01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956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11406F-C8E7-4229-B75A-3F956B33B67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72E835-32CB-45F8-9475-326EE1EC17F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4034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B7A754-265C-409D-8F6F-AF57571DF500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338BBB-3917-43EE-B487-26BC7B9F337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73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EDB900-D2A9-4E5E-9C59-C17F2210CC5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E71415-BB58-4E62-A9EB-B7EB2273749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948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DF4388-64C0-4E73-A8A4-1E4C24EC2D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3FA350-808B-4E20-94CE-2F3E03BD52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1107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25E481-A4AC-4693-AE7F-E975AD7DF56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ED7FB5-9DFD-4EB5-ACD5-41F0CE06B47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9233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C5291D-A3EA-47BE-AAF1-92EE37CB0A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01CA72-5AE2-4748-BDAA-722779D1AFC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1994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E53398-1637-46FD-B3E9-C3ABF45EA6A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D031FD-1641-4FF4-ABB6-A7D3AD893A4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094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FF2156-A5F0-42C8-80C5-6847970BE04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9DEF2C-2335-4154-89E1-6C3870B4194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9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66674F-E65F-44A4-B4E9-50059968399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420FF9-CE26-4573-A9E5-FB4FBA631058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022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E91146-3244-48A7-ABE9-DB137A4CB90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3A2FA3-CDD2-409F-9D1B-D93A6104796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76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3F1521A-CFAF-4EA0-A603-81EAADD1965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251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E9BF8BF-084F-4A9D-B864-8EFD025209E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1774825" y="401638"/>
            <a:ext cx="8713788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10. Masa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1 kg zraka s tlakom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bar in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15 °C izentropno stisnemo na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8 bar. Koliko dela potrebujemo? Kolikšen je končni volumen? Kolikšna je končna temperatura?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/m = -167,8 kJ/kg; </a:t>
            </a:r>
            <a:r>
              <a:rPr lang="sl-SI" altLang="sl-SI" sz="2200" b="1">
                <a:solidFill>
                  <a:srgbClr val="FF0000"/>
                </a:solidFill>
              </a:rPr>
              <a:t>V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0,1872 m</a:t>
            </a:r>
            <a:r>
              <a:rPr lang="sl-SI" altLang="sl-SI" sz="2200" baseline="30000">
                <a:solidFill>
                  <a:srgbClr val="FF0000"/>
                </a:solidFill>
              </a:rPr>
              <a:t>3</a:t>
            </a:r>
            <a:r>
              <a:rPr lang="sl-SI" altLang="sl-SI" sz="2200">
                <a:solidFill>
                  <a:srgbClr val="FF0000"/>
                </a:solidFill>
              </a:rPr>
              <a:t>;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249 °C)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11. Maso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15 kg CO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pri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 bar in temperaturi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15 °C izentropno stisnemo na nadtlak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n</a:t>
            </a:r>
            <a:r>
              <a:rPr lang="sl-SI" altLang="sl-SI" sz="2200">
                <a:solidFill>
                  <a:srgbClr val="000000"/>
                </a:solidFill>
              </a:rPr>
              <a:t> = 6 bar. Koliko dela za to porabimo, kolikšna sta končna temperatura in volumen?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</a:t>
            </a:r>
            <a:r>
              <a:rPr lang="sl-SI" altLang="sl-SI" sz="2200">
                <a:solidFill>
                  <a:srgbClr val="FF0000"/>
                </a:solidFill>
              </a:rPr>
              <a:t>( R: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-1,395 MJ,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435,5 K, </a:t>
            </a:r>
            <a:r>
              <a:rPr lang="sl-SI" altLang="sl-SI" sz="2200" i="1">
                <a:solidFill>
                  <a:srgbClr val="FF0000"/>
                </a:solidFill>
              </a:rPr>
              <a:t>V</a:t>
            </a:r>
            <a:r>
              <a:rPr lang="sl-SI" altLang="sl-SI" sz="2200" baseline="-25000">
                <a:solidFill>
                  <a:srgbClr val="FF0000"/>
                </a:solidFill>
              </a:rPr>
              <a:t>2 </a:t>
            </a:r>
            <a:r>
              <a:rPr lang="sl-SI" altLang="sl-SI" sz="2200">
                <a:solidFill>
                  <a:srgbClr val="FF0000"/>
                </a:solidFill>
              </a:rPr>
              <a:t>= 2,06 m</a:t>
            </a:r>
            <a:r>
              <a:rPr lang="sl-SI" altLang="sl-SI" sz="2200" baseline="30000">
                <a:solidFill>
                  <a:srgbClr val="FF0000"/>
                </a:solidFill>
              </a:rPr>
              <a:t>3</a:t>
            </a:r>
            <a:r>
              <a:rPr lang="sl-SI" altLang="sl-SI" sz="2200">
                <a:solidFill>
                  <a:srgbClr val="FF0000"/>
                </a:solidFill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12. Kolikšen je eksponent politrope, ki gre skozi stanja idealnega plina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2 bar, 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123 °C,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14 bar,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227 °C?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						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n </a:t>
            </a:r>
            <a:r>
              <a:rPr lang="sl-SI" altLang="sl-SI" sz="2200">
                <a:solidFill>
                  <a:srgbClr val="FF0000"/>
                </a:solidFill>
              </a:rPr>
              <a:t>= 1,204)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13. Maso </a:t>
            </a: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= 5 kg zraka pri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= 1 bar in temperaturi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=293 K</a:t>
            </a:r>
            <a:br>
              <a:rPr lang="sl-SI" altLang="sl-SI" sz="2200">
                <a:solidFill>
                  <a:srgbClr val="000000"/>
                </a:solidFill>
              </a:rPr>
            </a:br>
            <a:r>
              <a:rPr lang="sl-SI" altLang="sl-SI" sz="2200">
                <a:solidFill>
                  <a:srgbClr val="000000"/>
                </a:solidFill>
              </a:rPr>
              <a:t>politropno stisnemo (</a:t>
            </a:r>
            <a:r>
              <a:rPr lang="sl-SI" altLang="sl-SI" sz="2200" i="1">
                <a:solidFill>
                  <a:srgbClr val="000000"/>
                </a:solidFill>
              </a:rPr>
              <a:t>n </a:t>
            </a:r>
            <a:r>
              <a:rPr lang="sl-SI" altLang="sl-SI" sz="2200">
                <a:solidFill>
                  <a:srgbClr val="000000"/>
                </a:solidFill>
              </a:rPr>
              <a:t>= 1,2) na tlak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8 bar. Kolikšna je sprememba notranje energije, kolikšna končna temperatura, porabljeno delo, sprememba entropije in odvedena toplota?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T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414,36 K, </a:t>
            </a:r>
            <a:r>
              <a:rPr lang="sl-SI" altLang="sl-SI" sz="2200" i="1">
                <a:solidFill>
                  <a:srgbClr val="FF0000"/>
                </a:solidFill>
              </a:rPr>
              <a:t>Q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-124,4 kJ,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12</a:t>
            </a:r>
            <a:r>
              <a:rPr lang="sl-SI" altLang="sl-SI" sz="2200">
                <a:solidFill>
                  <a:srgbClr val="FF0000"/>
                </a:solidFill>
              </a:rPr>
              <a:t> = -248,8 kJ)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026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23875"/>
          </a:xfrm>
        </p:spPr>
        <p:txBody>
          <a:bodyPr/>
          <a:lstStyle/>
          <a:p>
            <a:r>
              <a:rPr lang="sl-SI" altLang="sl-SI" sz="3200"/>
              <a:t>Dodatne naloge</a:t>
            </a:r>
          </a:p>
        </p:txBody>
      </p:sp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703512" y="980728"/>
            <a:ext cx="8712968" cy="5724872"/>
          </a:xfrm>
          <a:blipFill>
            <a:blip r:embed="rId2"/>
            <a:stretch>
              <a:fillRect l="-210" t="-532" r="-1119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193540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ACC916B-23B6-49E8-99BA-827F811DD5F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3541" name="PoljeZBesedilom 1"/>
          <p:cNvSpPr txBox="1">
            <a:spLocks noChangeArrowheads="1"/>
          </p:cNvSpPr>
          <p:nvPr/>
        </p:nvSpPr>
        <p:spPr bwMode="auto">
          <a:xfrm>
            <a:off x="2927350" y="6248400"/>
            <a:ext cx="647700" cy="338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FF0000"/>
                </a:solidFill>
              </a:rPr>
              <a:t>kJ/K</a:t>
            </a:r>
          </a:p>
        </p:txBody>
      </p:sp>
    </p:spTree>
    <p:extLst>
      <p:ext uri="{BB962C8B-B14F-4D97-AF65-F5344CB8AC3E}">
        <p14:creationId xmlns:p14="http://schemas.microsoft.com/office/powerpoint/2010/main" val="213690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48</Words>
  <Application>Microsoft Office PowerPoint</Application>
  <PresentationFormat>Širokozaslonsko</PresentationFormat>
  <Paragraphs>15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PowerPointova predstavitev</vt:lpstr>
      <vt:lpstr>Dodatne naloge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44</cp:revision>
  <dcterms:created xsi:type="dcterms:W3CDTF">2021-09-29T19:34:14Z</dcterms:created>
  <dcterms:modified xsi:type="dcterms:W3CDTF">2022-04-10T10:55:36Z</dcterms:modified>
</cp:coreProperties>
</file>