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7" r:id="rId2"/>
    <p:sldId id="257" r:id="rId3"/>
    <p:sldId id="297" r:id="rId4"/>
    <p:sldId id="273" r:id="rId5"/>
    <p:sldId id="268" r:id="rId6"/>
    <p:sldId id="275" r:id="rId7"/>
    <p:sldId id="276" r:id="rId8"/>
    <p:sldId id="279" r:id="rId9"/>
    <p:sldId id="277" r:id="rId10"/>
    <p:sldId id="291" r:id="rId11"/>
    <p:sldId id="292" r:id="rId12"/>
    <p:sldId id="293" r:id="rId13"/>
    <p:sldId id="294" r:id="rId14"/>
    <p:sldId id="295" r:id="rId15"/>
    <p:sldId id="296" r:id="rId16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F9C700-C9DB-4DAE-9092-FD48434C4A5D}" type="datetime1">
              <a:rPr lang="sl-SI" smtClean="0"/>
              <a:t>12.12.2020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B787-D9D6-4A6D-A3E9-011D7D695B93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033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OPOMBA: Če želite spremeniti sliko na tem diapozitivu, jo izberite in izbrišite. Nato kliknite ikono za vstavljanje slike</a:t>
            </a:r>
          </a:p>
          <a:p>
            <a:pPr rtl="0"/>
            <a:r>
              <a:rPr lang="sl-SI" dirty="0"/>
              <a:t>v označbi mesta, da vstavite svojo sliko.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OPOMBA: Če želite spremeniti sliko na tem diapozitivu, jo izberite in izbrišite. Nato kliknite ikono za vstavljanje slike</a:t>
            </a:r>
          </a:p>
          <a:p>
            <a:pPr rtl="0"/>
            <a:r>
              <a:rPr lang="sl-SI" dirty="0"/>
              <a:t>v označbi mesta, da vstavite svojo sliko.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8569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7648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884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B2FB7D-1B75-4CD3-83C0-72801F843F73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761A1E-B511-43BA-8248-A92DF9C4D98A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C1B357-1E85-4769-AC80-8FBA8BECD2E2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7" name="Označba mest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0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1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538A3A-2004-4968-9561-C6BFCAAABB54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7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5077C0-F472-429C-97F7-3E01B8C38EBC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96677C8-D80F-454F-8B6C-68B420FB924F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i li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DEFFD8-138A-4C05-9003-D5A1B3C4CAFD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04E18C-3604-4EA6-84CC-D6C09F346AE3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7" name="Označba mest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1BCAA5-CA24-4DC5-B582-4045790A3EC6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CCFBE9-5361-4C6E-9C6A-464D963D1F6B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ka z napiso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Skupina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Prostoročno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grpSp>
            <p:nvGrpSpPr>
              <p:cNvPr id="12" name="Skupina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Prostoročno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14" name="Prostoročno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5" name="Prostoročno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6" name="Prostoročno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7" name="Prostoročno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8" name="Prostoročno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9" name="Prostoročno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0" name="Prostoročno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1" name="Prostoročno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2" name="Prostoročno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3" name="Prostoročno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4" name="Prostoročno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5" name="Prostoročno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6" name="Prostoročno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7" name="Prostoročno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8" name="Prostoročno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9" name="Prostoročno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0" name="Prostoročno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1" name="Prostoročno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2" name="Prostoročno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33" name="Prostoročno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4" name="Prostoročno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5" name="Prostoročno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36" name="Prostoročno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7" name="Prostoročno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8" name="Prostoročno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9" name="Prostoročno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0" name="Prostoročno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1" name="Prostoročno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2" name="Prostoročno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3" name="Prostoročno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4" name="Prostoročno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5" name="Prostoročno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6" name="Prostoročno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7" name="Prostoročno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8" name="Prostoročno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9" name="Prostoročno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0" name="Prostoročno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1" name="Prostoročno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2" name="Prostoročno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3" name="Prostoročno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4" name="Prostoročno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5" name="Prostoročno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6" name="Prostoročno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7" name="Prostoročno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8" name="Prostoročno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9" name="Prostoročno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0" name="Prostoročno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1" name="Prostoročno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2" name="Prostoročno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63" name="Prostoročno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</p:grpSp>
        </p:grpSp>
        <p:sp>
          <p:nvSpPr>
            <p:cNvPr id="10" name="Prostoročno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68" name="Označba mesta za sliko 67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Široka slika z napiso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64" name="Prostoročno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5" name="Prostoročno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6" name="Prostoročno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7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69" name="Prostoročno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70" name="Prostoročno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grpSp>
        <p:nvGrpSpPr>
          <p:cNvPr id="71" name="Skupina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77" name="Skupina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15CD23-5639-4DF1-A926-E6E54B75434C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a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5" name="Prostoročno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" name="Prostoročno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7" name="Prostoročno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Označba mesta za sliko 56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15905F-36B0-4D3B-ABBD-6FE488CEAFA7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slik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7" name="Prostoročno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8" name="Prostoročno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Prostoročno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0" name="Označba mesta za sliko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1" name="Prostoročno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4" name="Označba mesta za sliko 31"/>
          <p:cNvSpPr>
            <a:spLocks noGrp="1"/>
          </p:cNvSpPr>
          <p:nvPr>
            <p:ph type="pic" sz="quarter" idx="14" hasCustomPrompt="1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dirty="0"/>
              <a:t>Kliknite ikono, da </a:t>
            </a:r>
            <a:r>
              <a:rPr lang="en-US" dirty="0"/>
              <a:t/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A2E06E-659E-4E09-93CB-F7A928780C65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7" name="Prostoročno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8" name="Prostoročno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Prostoročno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0" name="Prostoročno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" name="Prostoročno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" name="Prostoročno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" name="Prostoročno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6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r>
              <a:rPr lang="en-US" dirty="0"/>
              <a:t/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27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r>
              <a:rPr lang="en-US" dirty="0"/>
              <a:t/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28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r>
              <a:rPr lang="en-US" dirty="0"/>
              <a:t/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251738-6795-4627-B94D-681EA2BDE581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z na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2" name="Prostoročno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9" name="Prostoročno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0" name="Prostoročno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1" name="Prostoročno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2" name="Prostoročno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3" name="Prostoročno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4" name="Prostoročno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5" name="Prostoročno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6" name="Prostoročno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7" name="Prostoročno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8" name="Prostoročno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9" name="Označba mesta za sliko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0" name="Označba mesta za sliko 37"/>
          <p:cNvSpPr>
            <a:spLocks noGrp="1"/>
          </p:cNvSpPr>
          <p:nvPr>
            <p:ph type="pic" sz="quarter" idx="14" hasCustomPrompt="1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dirty="0"/>
              <a:t>Kliknite ikono, da </a:t>
            </a:r>
            <a:r>
              <a:rPr lang="en-US" dirty="0"/>
              <a:t/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51" name="Označba mesta za sliko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2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35444F-748F-449D-BFD1-34266DA42896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tiri sli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9" name="Prostoročno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0" name="Prostoročno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1" name="Prostoročno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2" name="Prostoročno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3" name="Prostoročno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4" name="Prostoročno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5" name="Prostoročno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6" name="Prostoročno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7" name="Prostoročno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0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1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2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8AE8E2-C930-4229-A0C7-6D2BFE3FC694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22" name="Prostoročno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" name="Prostoročno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5" name="Označba mesta za sliko 16"/>
          <p:cNvSpPr>
            <a:spLocks noGrp="1"/>
          </p:cNvSpPr>
          <p:nvPr>
            <p:ph type="pic" sz="quarter" idx="16" hasCustomPrompt="1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pravokotne slike z na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1" name="Prostoročno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9" name="Prostoročno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0" name="Prostoročno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1" name="Prostoročno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2" name="Prostoročno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3" name="Prostoročno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4" name="Prostoročno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5" name="Prostoročno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6" name="Prostoročno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7" name="Prostoročno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51" name="Pravokotnik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48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9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0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6" hasCustomPrompt="1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974A2C-0142-448C-9872-9563E588E2F9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kupina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Prostoročno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" name="Prostoročno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" name="Prostoročno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" name="Prostoročno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" name="Prostoročno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15" name="Prostoročno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17" name="Prostoročno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20" name="Prostoročno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" name="Prostoročno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" name="Prostoročno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" name="Prostoročno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" name="Prostoročno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" name="Prostoročno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" name="Prostoročno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" name="Prostoročno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" name="Prostoročno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8" name="Prostoročno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9" name="Prostoročno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0" name="Prostoročno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1" name="Prostoročno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" name="Prostoročno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" name="Prostoročno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" name="Prostoročno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5" name="Prostoročno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6" name="Prostoročno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7" name="Prostoročno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8" name="Prostoročno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9" name="Prostoročno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50" name="Prostoročno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1" name="Prostoročno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2" name="Prostoročno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3" name="Prostoročno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9" name="Prostoročno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0" name="Prostoročno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61" name="Prostoročno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2" name="Prostoročno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5" name="Prostoročno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6" name="Prostoročno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67" name="Prostoročno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8" name="Prostoročno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9" name="Prostoročno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0" name="Prostoročno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1" name="Prostoročno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2" name="Prostoročno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7" name="Prostoročno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8" name="Prostoročno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3" name="Prostoročno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4" name="Prostoročno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5" name="Prostoročno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7" name="Prostoročno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8" name="Prostoročno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3" name="Prostoročno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4" name="Prostoročno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5" name="Prostoročno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7" name="Prostoročno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8" name="Prostoročno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9" name="Prostoročno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0" name="Prostoročno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6" name="Prostoročno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7" name="Prostoročno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98927517-DC98-4D9F-B005-A93C9F9C0420}" type="datetime1">
              <a:rPr lang="sl-SI" smtClean="0"/>
              <a:pPr/>
              <a:t>12.12.2020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399" y="1479014"/>
            <a:ext cx="9537442" cy="181469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sl-SI" b="1" dirty="0"/>
              <a:t>POZDRAVLJEN/-A!</a:t>
            </a:r>
            <a:br>
              <a:rPr lang="sl-SI" b="1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DANES SE BOMO PRI SLOVENŠČINI ŠE ZABAVALI Z BESEDAMI. 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ISKALI BOMO ŽENSKI PAR MOŠKEMU.</a:t>
            </a:r>
          </a:p>
        </p:txBody>
      </p:sp>
      <p:pic>
        <p:nvPicPr>
          <p:cNvPr id="7170" name="Picture 2" descr="Bitmoji Image">
            <a:extLst>
              <a:ext uri="{FF2B5EF4-FFF2-40B4-BE49-F238E27FC236}">
                <a16:creationId xmlns:a16="http://schemas.microsoft.com/office/drawing/2014/main" xmlns="" id="{77299487-3012-4462-B0AC-896615C1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15" y="3161524"/>
            <a:ext cx="3282626" cy="32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8881C605-21F5-4111-9091-B89B500FB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77">
        <p:fade/>
      </p:transition>
    </mc:Choice>
    <mc:Fallback xmlns="">
      <p:transition spd="med" advTm="11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xmlns="" id="{18853E15-8018-44BC-9E88-5AC82E20CCF7}"/>
              </a:ext>
            </a:extLst>
          </p:cNvPr>
          <p:cNvSpPr/>
          <p:nvPr/>
        </p:nvSpPr>
        <p:spPr>
          <a:xfrm>
            <a:off x="1409700" y="472873"/>
            <a:ext cx="9661357" cy="1331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KATERE PARE MOŠKI – ŽENSKA NAJDEMO NA ŠOLI?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76131" y="1872105"/>
            <a:ext cx="2249905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UČITELJ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xmlns="" id="{AE437161-2132-43CA-9B31-97633BE9C105}"/>
              </a:ext>
            </a:extLst>
          </p:cNvPr>
          <p:cNvSpPr/>
          <p:nvPr/>
        </p:nvSpPr>
        <p:spPr>
          <a:xfrm>
            <a:off x="7091265" y="1960261"/>
            <a:ext cx="2687217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UČITELJICA</a:t>
            </a:r>
          </a:p>
        </p:txBody>
      </p:sp>
      <p:pic>
        <p:nvPicPr>
          <p:cNvPr id="1026" name="Picture 2" descr="Učitelji | Osnovna šola Dušana Flisa Hoče">
            <a:extLst>
              <a:ext uri="{FF2B5EF4-FFF2-40B4-BE49-F238E27FC236}">
                <a16:creationId xmlns:a16="http://schemas.microsoft.com/office/drawing/2014/main" xmlns="" id="{F309A4B5-8429-4EA3-A047-B861C800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32" y="3144417"/>
            <a:ext cx="4543435" cy="24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sak poklic je nekaj posebnega, vendar poklic učitelja je poslanstvo - Kaj  se dogaja? - mlad.si">
            <a:extLst>
              <a:ext uri="{FF2B5EF4-FFF2-40B4-BE49-F238E27FC236}">
                <a16:creationId xmlns:a16="http://schemas.microsoft.com/office/drawing/2014/main" xmlns="" id="{A31C2A12-1BF6-4DE4-9112-600673FB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35" y="2944118"/>
            <a:ext cx="2874510" cy="237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791BF215-1044-44A0-B18E-3FAA343CC7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5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408">
        <p:fade/>
      </p:transition>
    </mc:Choice>
    <mc:Fallback xmlns="">
      <p:transition spd="med" advTm="20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11560" y="1968520"/>
            <a:ext cx="2911636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KNJIŽNIČAR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A406DD5B-C022-4B42-8966-6F17E6A890CE}"/>
              </a:ext>
            </a:extLst>
          </p:cNvPr>
          <p:cNvSpPr/>
          <p:nvPr/>
        </p:nvSpPr>
        <p:spPr>
          <a:xfrm>
            <a:off x="7019732" y="1968522"/>
            <a:ext cx="3430554" cy="6463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KNJIŽNIČARKA</a:t>
            </a:r>
          </a:p>
        </p:txBody>
      </p:sp>
      <p:pic>
        <p:nvPicPr>
          <p:cNvPr id="2052" name="Picture 4" descr="Easelly User Story: Infographics in the Library with School Librarian  Jessica Fitzpatrick">
            <a:extLst>
              <a:ext uri="{FF2B5EF4-FFF2-40B4-BE49-F238E27FC236}">
                <a16:creationId xmlns:a16="http://schemas.microsoft.com/office/drawing/2014/main" xmlns="" id="{88E7F837-0ADD-4542-82C2-FBFE141F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3429000"/>
            <a:ext cx="5045979" cy="207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om Classroom to Circulation Desk: Lessons from a Teacher-Turned-Librarian  | School Library Journal">
            <a:extLst>
              <a:ext uri="{FF2B5EF4-FFF2-40B4-BE49-F238E27FC236}">
                <a16:creationId xmlns:a16="http://schemas.microsoft.com/office/drawing/2014/main" xmlns="" id="{2FFFC06C-C872-45F3-A5D5-8F956B70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11" y="3359524"/>
            <a:ext cx="4308145" cy="21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1080377D-ED98-4480-9BA6-4E8CF43FB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78">
        <p:fade/>
      </p:transition>
    </mc:Choice>
    <mc:Fallback xmlns="">
      <p:transition spd="med" advTm="19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11560" y="1968520"/>
            <a:ext cx="2911636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ČISTILEC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A406DD5B-C022-4B42-8966-6F17E6A890CE}"/>
              </a:ext>
            </a:extLst>
          </p:cNvPr>
          <p:cNvSpPr/>
          <p:nvPr/>
        </p:nvSpPr>
        <p:spPr>
          <a:xfrm>
            <a:off x="7019732" y="1968522"/>
            <a:ext cx="3430554" cy="6463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ČISTILKA</a:t>
            </a:r>
          </a:p>
        </p:txBody>
      </p:sp>
      <p:pic>
        <p:nvPicPr>
          <p:cNvPr id="4098" name="Picture 2" descr="Cleaning Lady Cartoon Clipart Vector - FriendlyStock">
            <a:extLst>
              <a:ext uri="{FF2B5EF4-FFF2-40B4-BE49-F238E27FC236}">
                <a16:creationId xmlns:a16="http://schemas.microsoft.com/office/drawing/2014/main" xmlns="" id="{4F0A133C-8626-4558-9B80-7EA4E1644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1" y="3014477"/>
            <a:ext cx="2926701" cy="31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spital cleaners share top tips for keeping your home virus-free - Belfast  Live">
            <a:extLst>
              <a:ext uri="{FF2B5EF4-FFF2-40B4-BE49-F238E27FC236}">
                <a16:creationId xmlns:a16="http://schemas.microsoft.com/office/drawing/2014/main" xmlns="" id="{141F5C51-4E89-4516-8BCC-D4D2EA59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9" y="3167642"/>
            <a:ext cx="3791631" cy="25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F792C6E8-F477-4206-8477-B15787AC5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3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53">
        <p:fade/>
      </p:transition>
    </mc:Choice>
    <mc:Fallback xmlns="">
      <p:transition spd="med" advTm="18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xmlns="" id="{18853E15-8018-44BC-9E88-5AC82E20CCF7}"/>
              </a:ext>
            </a:extLst>
          </p:cNvPr>
          <p:cNvSpPr/>
          <p:nvPr/>
        </p:nvSpPr>
        <p:spPr>
          <a:xfrm>
            <a:off x="1409700" y="472873"/>
            <a:ext cx="9661357" cy="1331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KATERE PARE MOŠKI – ŽENSKA NAJDEMO PRI ŽIVALIH?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11560" y="1968520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PES</a:t>
            </a:r>
          </a:p>
        </p:txBody>
      </p:sp>
      <p:pic>
        <p:nvPicPr>
          <p:cNvPr id="6146" name="Picture 2" descr="Pasme z najdaljšo življenjsko dobo | Žurnal24">
            <a:extLst>
              <a:ext uri="{FF2B5EF4-FFF2-40B4-BE49-F238E27FC236}">
                <a16:creationId xmlns:a16="http://schemas.microsoft.com/office/drawing/2014/main" xmlns="" id="{183669F3-CAD0-4DBF-B3D7-BA632368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85" y="3637881"/>
            <a:ext cx="3571680" cy="200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xmlns="" id="{A8608D64-609C-498D-82D7-E0E01153963A}"/>
              </a:ext>
            </a:extLst>
          </p:cNvPr>
          <p:cNvSpPr/>
          <p:nvPr/>
        </p:nvSpPr>
        <p:spPr>
          <a:xfrm>
            <a:off x="6889103" y="1968520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PSIČKA</a:t>
            </a:r>
          </a:p>
        </p:txBody>
      </p:sp>
      <p:pic>
        <p:nvPicPr>
          <p:cNvPr id="6148" name="Picture 4" descr="Psička Lima včlanjena v nemški SPD, da bi lahko glasovala o koaliciji |  Dnevnik">
            <a:extLst>
              <a:ext uri="{FF2B5EF4-FFF2-40B4-BE49-F238E27FC236}">
                <a16:creationId xmlns:a16="http://schemas.microsoft.com/office/drawing/2014/main" xmlns="" id="{DFCA08AC-8B3B-4314-9D9D-FC6A76E7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15" y="3601163"/>
            <a:ext cx="3060854" cy="20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02EEEAC0-40A3-4F42-B3BC-22083CEB00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0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29">
        <p:fade/>
      </p:transition>
    </mc:Choice>
    <mc:Fallback xmlns="">
      <p:transition spd="med" advTm="18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11560" y="1968520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MAČEK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A406DD5B-C022-4B42-8966-6F17E6A890CE}"/>
              </a:ext>
            </a:extLst>
          </p:cNvPr>
          <p:cNvSpPr/>
          <p:nvPr/>
        </p:nvSpPr>
        <p:spPr>
          <a:xfrm>
            <a:off x="7019732" y="1968522"/>
            <a:ext cx="3430554" cy="6463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MAČKA</a:t>
            </a:r>
          </a:p>
        </p:txBody>
      </p:sp>
      <p:pic>
        <p:nvPicPr>
          <p:cNvPr id="5122" name="Picture 2" descr="Najbogatejši maček na svetu">
            <a:extLst>
              <a:ext uri="{FF2B5EF4-FFF2-40B4-BE49-F238E27FC236}">
                <a16:creationId xmlns:a16="http://schemas.microsoft.com/office/drawing/2014/main" xmlns="" id="{6BE75840-4D7D-4286-91CA-B0A549B2C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94" y="3275046"/>
            <a:ext cx="3798489" cy="25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vet24.si - Sovraštvo do mačk razkriva resnico o človeku">
            <a:extLst>
              <a:ext uri="{FF2B5EF4-FFF2-40B4-BE49-F238E27FC236}">
                <a16:creationId xmlns:a16="http://schemas.microsoft.com/office/drawing/2014/main" xmlns="" id="{F6A217FF-9405-4EE8-8FF8-3F0BC08F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6" y="3275046"/>
            <a:ext cx="3430554" cy="22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970BE16A-D69A-437B-9A1C-834196380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77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12">
        <p:fade/>
      </p:transition>
    </mc:Choice>
    <mc:Fallback xmlns="">
      <p:transition spd="med" advTm="11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11560" y="1968520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SRNJAK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A406DD5B-C022-4B42-8966-6F17E6A890CE}"/>
              </a:ext>
            </a:extLst>
          </p:cNvPr>
          <p:cNvSpPr/>
          <p:nvPr/>
        </p:nvSpPr>
        <p:spPr>
          <a:xfrm>
            <a:off x="7019732" y="1968522"/>
            <a:ext cx="2911636" cy="6463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SRNA</a:t>
            </a:r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xmlns="" id="{0454D661-B0D6-40FF-B3C5-7B169CB424C5}"/>
              </a:ext>
            </a:extLst>
          </p:cNvPr>
          <p:cNvSpPr/>
          <p:nvPr/>
        </p:nvSpPr>
        <p:spPr>
          <a:xfrm>
            <a:off x="1511560" y="2914022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ZAJEC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xmlns="" id="{799FB775-1232-4A39-8C0F-203E86B4AD3F}"/>
              </a:ext>
            </a:extLst>
          </p:cNvPr>
          <p:cNvSpPr/>
          <p:nvPr/>
        </p:nvSpPr>
        <p:spPr>
          <a:xfrm>
            <a:off x="1511560" y="3919984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KOZEL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xmlns="" id="{AA023067-A03E-41E1-AF2C-F3E0DED5775F}"/>
              </a:ext>
            </a:extLst>
          </p:cNvPr>
          <p:cNvSpPr/>
          <p:nvPr/>
        </p:nvSpPr>
        <p:spPr>
          <a:xfrm>
            <a:off x="1511560" y="4925946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MEDVED</a:t>
            </a:r>
          </a:p>
        </p:txBody>
      </p:sp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xmlns="" id="{47908A30-3BD7-497C-A09E-E1F91F8A45D9}"/>
              </a:ext>
            </a:extLst>
          </p:cNvPr>
          <p:cNvSpPr/>
          <p:nvPr/>
        </p:nvSpPr>
        <p:spPr>
          <a:xfrm>
            <a:off x="7019732" y="2910673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ZAJKLJA</a:t>
            </a:r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xmlns="" id="{82AE559B-865C-486F-8678-FFE0C28B597B}"/>
              </a:ext>
            </a:extLst>
          </p:cNvPr>
          <p:cNvSpPr/>
          <p:nvPr/>
        </p:nvSpPr>
        <p:spPr>
          <a:xfrm>
            <a:off x="7019732" y="3919983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KOZA</a:t>
            </a:r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xmlns="" id="{0B625B23-A57B-41DB-B2E2-6C9E0DB120AB}"/>
              </a:ext>
            </a:extLst>
          </p:cNvPr>
          <p:cNvSpPr/>
          <p:nvPr/>
        </p:nvSpPr>
        <p:spPr>
          <a:xfrm>
            <a:off x="7019732" y="4929689"/>
            <a:ext cx="2911636" cy="6463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MEDVEDKA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2BE3DF23-5610-4381-944D-02D94A2AE6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3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70">
        <p:fade/>
      </p:transition>
    </mc:Choice>
    <mc:Fallback xmlns="">
      <p:transition spd="med" advTm="40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88968" y="2400300"/>
            <a:ext cx="4422023" cy="2057400"/>
          </a:xfrm>
        </p:spPr>
        <p:txBody>
          <a:bodyPr rtlCol="0">
            <a:normAutofit/>
          </a:bodyPr>
          <a:lstStyle/>
          <a:p>
            <a:pPr algn="ctr" rtl="0"/>
            <a:r>
              <a:rPr lang="sl-SI" sz="2800" dirty="0"/>
              <a:t>KATERE PARE NAJDEŠ NA SLIKI?</a:t>
            </a:r>
            <a:br>
              <a:rPr lang="sl-SI" sz="2800" dirty="0"/>
            </a:br>
            <a:endParaRPr lang="sl-SI" sz="2800" dirty="0"/>
          </a:p>
        </p:txBody>
      </p:sp>
      <p:pic>
        <p:nvPicPr>
          <p:cNvPr id="2050" name="Picture 2" descr="Пин на доске For my class">
            <a:extLst>
              <a:ext uri="{FF2B5EF4-FFF2-40B4-BE49-F238E27FC236}">
                <a16:creationId xmlns:a16="http://schemas.microsoft.com/office/drawing/2014/main" xmlns="" id="{CC19D2D1-AB85-42C3-BD92-1730F9D91E0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61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90101EE1-CB96-4867-811C-D1934B7CF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01">
        <p:fade/>
      </p:transition>
    </mc:Choice>
    <mc:Fallback xmlns="">
      <p:transition spd="med" advTm="26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88968" y="2400300"/>
            <a:ext cx="4422023" cy="2057400"/>
          </a:xfrm>
        </p:spPr>
        <p:txBody>
          <a:bodyPr rtlCol="0">
            <a:normAutofit/>
          </a:bodyPr>
          <a:lstStyle/>
          <a:p>
            <a:pPr algn="ctr" rtl="0"/>
            <a:r>
              <a:rPr lang="sl-SI" sz="2800" dirty="0"/>
              <a:t/>
            </a:r>
            <a:br>
              <a:rPr lang="sl-SI" sz="2800" dirty="0"/>
            </a:br>
            <a:endParaRPr lang="sl-SI" sz="2800" dirty="0"/>
          </a:p>
        </p:txBody>
      </p:sp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xmlns="" id="{783B0908-8A6F-4D4B-9A4E-EB638C6085F2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5"/>
          <a:srcRect l="35313" t="12780" r="34741" b="40668"/>
          <a:stretch/>
        </p:blipFill>
        <p:spPr bwMode="auto">
          <a:xfrm>
            <a:off x="2052736" y="1268963"/>
            <a:ext cx="4618652" cy="4021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43E6034D-2B9D-4804-ACB9-D0891C5DC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11">
        <p:fade/>
      </p:transition>
    </mc:Choice>
    <mc:Fallback xmlns="">
      <p:transition spd="med" advTm="53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5C27A020-E573-4976-B2A3-8B87593CF3D4}"/>
              </a:ext>
            </a:extLst>
          </p:cNvPr>
          <p:cNvSpPr txBox="1"/>
          <p:nvPr/>
        </p:nvSpPr>
        <p:spPr>
          <a:xfrm>
            <a:off x="2546684" y="1659535"/>
            <a:ext cx="173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OČE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7F497ED6-1321-4486-ADDF-832A814B4512}"/>
              </a:ext>
            </a:extLst>
          </p:cNvPr>
          <p:cNvSpPr txBox="1"/>
          <p:nvPr/>
        </p:nvSpPr>
        <p:spPr>
          <a:xfrm>
            <a:off x="7365331" y="1865691"/>
            <a:ext cx="259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MAMA</a:t>
            </a:r>
          </a:p>
        </p:txBody>
      </p:sp>
      <p:pic>
        <p:nvPicPr>
          <p:cNvPr id="4098" name="Picture 2" descr="Free Daddy Cliparts, Download Free Clip Art, Free Clip Art on Clipart  Library">
            <a:extLst>
              <a:ext uri="{FF2B5EF4-FFF2-40B4-BE49-F238E27FC236}">
                <a16:creationId xmlns:a16="http://schemas.microsoft.com/office/drawing/2014/main" xmlns="" id="{A855F6F9-5063-4232-BF0D-8C10EA830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30" y="2258014"/>
            <a:ext cx="2594812" cy="4430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ssert Clipart Clipart Photo Image -  mother-with-baked-cookies-on-plate-clipart-947 - Classroom Clipart">
            <a:extLst>
              <a:ext uri="{FF2B5EF4-FFF2-40B4-BE49-F238E27FC236}">
                <a16:creationId xmlns:a16="http://schemas.microsoft.com/office/drawing/2014/main" xmlns="" id="{40888CCB-F579-4C64-B06E-360C6BD34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r="24431"/>
          <a:stretch/>
        </p:blipFill>
        <p:spPr bwMode="auto">
          <a:xfrm>
            <a:off x="6629399" y="2512022"/>
            <a:ext cx="3176338" cy="4226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DEB849C8-2978-4C18-B5FD-B54B219569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7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39">
        <p:fade/>
      </p:transition>
    </mc:Choice>
    <mc:Fallback xmlns="">
      <p:transition spd="med" advTm="12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xmlns="" id="{13D3C046-6588-4BFE-905A-DF8983008F99}"/>
              </a:ext>
            </a:extLst>
          </p:cNvPr>
          <p:cNvSpPr/>
          <p:nvPr/>
        </p:nvSpPr>
        <p:spPr>
          <a:xfrm>
            <a:off x="1808746" y="2031837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DEDEK</a:t>
            </a:r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xmlns="" id="{09287725-0F2B-4CFF-8402-2D033153D7DD}"/>
              </a:ext>
            </a:extLst>
          </p:cNvPr>
          <p:cNvSpPr/>
          <p:nvPr/>
        </p:nvSpPr>
        <p:spPr>
          <a:xfrm>
            <a:off x="7307179" y="2030337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BABICA</a:t>
            </a:r>
          </a:p>
        </p:txBody>
      </p:sp>
      <p:pic>
        <p:nvPicPr>
          <p:cNvPr id="7170" name="Picture 2" descr="Free Grandfather Cliparts, Download Free Clip Art, Free Clip Art on Clipart  Library">
            <a:extLst>
              <a:ext uri="{FF2B5EF4-FFF2-40B4-BE49-F238E27FC236}">
                <a16:creationId xmlns:a16="http://schemas.microsoft.com/office/drawing/2014/main" xmlns="" id="{3DCB656B-F3BA-4D24-987D-F886BB4E0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46" y="2959769"/>
            <a:ext cx="2370488" cy="3538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randmother clipart modern, Picture #2771361 grandmother clipart modern">
            <a:extLst>
              <a:ext uri="{FF2B5EF4-FFF2-40B4-BE49-F238E27FC236}">
                <a16:creationId xmlns:a16="http://schemas.microsoft.com/office/drawing/2014/main" xmlns="" id="{02011476-8B16-457D-88A9-ABE6EF48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97" y="2959769"/>
            <a:ext cx="2370487" cy="3605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xmlns="" id="{10AAC5F6-9081-4D7C-B855-CBBE58251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44">
        <p:fade/>
      </p:transition>
    </mc:Choice>
    <mc:Fallback xmlns="">
      <p:transition spd="med" advTm="12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xmlns="" id="{F5499B40-BB20-48C0-BB1C-90FF6B613B2E}"/>
              </a:ext>
            </a:extLst>
          </p:cNvPr>
          <p:cNvSpPr/>
          <p:nvPr/>
        </p:nvSpPr>
        <p:spPr>
          <a:xfrm>
            <a:off x="1576132" y="946552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DEČEK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xmlns="" id="{E83F1E70-E3B3-44CF-90CF-A666D22591E8}"/>
              </a:ext>
            </a:extLst>
          </p:cNvPr>
          <p:cNvSpPr/>
          <p:nvPr/>
        </p:nvSpPr>
        <p:spPr>
          <a:xfrm>
            <a:off x="7565855" y="939296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DEKLICA</a:t>
            </a:r>
          </a:p>
        </p:txBody>
      </p:sp>
      <p:pic>
        <p:nvPicPr>
          <p:cNvPr id="5122" name="Picture 2" descr="Student Girl Clipart Images, Stock Photos &amp; Vectors | Shutterstock">
            <a:extLst>
              <a:ext uri="{FF2B5EF4-FFF2-40B4-BE49-F238E27FC236}">
                <a16:creationId xmlns:a16="http://schemas.microsoft.com/office/drawing/2014/main" xmlns="" id="{3E537850-0FD7-41AF-8B6E-ED78E2DC8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5" b="6241"/>
          <a:stretch/>
        </p:blipFill>
        <p:spPr bwMode="auto">
          <a:xfrm>
            <a:off x="7814755" y="2762116"/>
            <a:ext cx="2001005" cy="3898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udent Girl Clipart Images, Stock Photos &amp; Vectors | Shutterstock">
            <a:extLst>
              <a:ext uri="{FF2B5EF4-FFF2-40B4-BE49-F238E27FC236}">
                <a16:creationId xmlns:a16="http://schemas.microsoft.com/office/drawing/2014/main" xmlns="" id="{F036BCFA-E373-4591-B328-A61E11AD5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045"/>
          <a:stretch/>
        </p:blipFill>
        <p:spPr bwMode="auto">
          <a:xfrm>
            <a:off x="1794517" y="2797659"/>
            <a:ext cx="1813137" cy="397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6751AE34-D633-4140-95CE-BECA34E6DCA6}"/>
              </a:ext>
            </a:extLst>
          </p:cNvPr>
          <p:cNvSpPr/>
          <p:nvPr/>
        </p:nvSpPr>
        <p:spPr>
          <a:xfrm>
            <a:off x="1576131" y="1872105"/>
            <a:ext cx="2249905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SIN</a:t>
            </a:r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xmlns="" id="{8673F6FC-136B-4C7C-9240-1E988CEB627F}"/>
              </a:ext>
            </a:extLst>
          </p:cNvPr>
          <p:cNvSpPr/>
          <p:nvPr/>
        </p:nvSpPr>
        <p:spPr>
          <a:xfrm>
            <a:off x="7565855" y="1949860"/>
            <a:ext cx="2249905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HČERKA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E1524BE1-98EF-4282-B0EB-4E96050A8F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532">
        <p:fade/>
      </p:transition>
    </mc:Choice>
    <mc:Fallback xmlns="">
      <p:transition spd="med" advTm="24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488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xmlns="" id="{D3F3AD03-067A-4D4A-A817-260530483AF0}"/>
              </a:ext>
            </a:extLst>
          </p:cNvPr>
          <p:cNvSpPr/>
          <p:nvPr/>
        </p:nvSpPr>
        <p:spPr>
          <a:xfrm>
            <a:off x="7049753" y="663337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TETA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1FF01F2A-3521-42DD-9142-EA8DE1265CA8}"/>
              </a:ext>
            </a:extLst>
          </p:cNvPr>
          <p:cNvSpPr/>
          <p:nvPr/>
        </p:nvSpPr>
        <p:spPr>
          <a:xfrm>
            <a:off x="2731166" y="757903"/>
            <a:ext cx="2249905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STRIC</a:t>
            </a:r>
          </a:p>
        </p:txBody>
      </p:sp>
      <p:pic>
        <p:nvPicPr>
          <p:cNvPr id="8194" name="Picture 2" descr="Uncle clipart clip art, Uncle clip art Transparent FREE for download on  WebStockReview 2020">
            <a:extLst>
              <a:ext uri="{FF2B5EF4-FFF2-40B4-BE49-F238E27FC236}">
                <a16:creationId xmlns:a16="http://schemas.microsoft.com/office/drawing/2014/main" xmlns="" id="{FB55009C-3735-4D95-8DD0-F9867B1F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74" y="2108104"/>
            <a:ext cx="3263687" cy="47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unt clipart auntie, Picture #60710 aunt clipart auntie">
            <a:extLst>
              <a:ext uri="{FF2B5EF4-FFF2-40B4-BE49-F238E27FC236}">
                <a16:creationId xmlns:a16="http://schemas.microsoft.com/office/drawing/2014/main" xmlns="" id="{19C0D307-F4A1-40A7-8E90-EB512784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" b="96401" l="2000" r="96308">
                        <a14:foregroundMark x1="57231" y1="5141" x2="57231" y2="5141"/>
                        <a14:foregroundMark x1="96308" y1="19109" x2="96308" y2="19109"/>
                        <a14:foregroundMark x1="96308" y1="19109" x2="96308" y2="19109"/>
                        <a14:foregroundMark x1="56154" y1="1028" x2="56154" y2="1028"/>
                        <a14:foregroundMark x1="8615" y1="25193" x2="8615" y2="25193"/>
                        <a14:foregroundMark x1="2000" y1="24593" x2="2000" y2="24593"/>
                        <a14:foregroundMark x1="49846" y1="93145" x2="49846" y2="93145"/>
                        <a14:foregroundMark x1="50615" y1="96401" x2="50615" y2="96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37" y="1632834"/>
            <a:ext cx="2801735" cy="503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xmlns="" id="{7056BA5D-50CD-463C-8EE9-0025C6F24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92">
        <p:fade/>
      </p:transition>
    </mc:Choice>
    <mc:Fallback xmlns="">
      <p:transition spd="med" advTm="24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xmlns="" id="{066B9682-379F-46BE-BEA6-C9EB24EBDF01}"/>
              </a:ext>
            </a:extLst>
          </p:cNvPr>
          <p:cNvSpPr/>
          <p:nvPr/>
        </p:nvSpPr>
        <p:spPr>
          <a:xfrm>
            <a:off x="7399420" y="953872"/>
            <a:ext cx="3248529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SESTRIČNA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037639E1-AC31-4B8F-83F2-03F2C5C2C6C6}"/>
              </a:ext>
            </a:extLst>
          </p:cNvPr>
          <p:cNvSpPr/>
          <p:nvPr/>
        </p:nvSpPr>
        <p:spPr>
          <a:xfrm>
            <a:off x="1544053" y="953873"/>
            <a:ext cx="3248529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BRATRANEC</a:t>
            </a:r>
          </a:p>
        </p:txBody>
      </p:sp>
      <p:pic>
        <p:nvPicPr>
          <p:cNvPr id="9218" name="Picture 2" descr="Cartoon Boy And Girl Sitting And Waving, Looking Front. Vector.. Royalty  Free Cliparts, Vectors, And Stock Illustration. Image 94015270.">
            <a:extLst>
              <a:ext uri="{FF2B5EF4-FFF2-40B4-BE49-F238E27FC236}">
                <a16:creationId xmlns:a16="http://schemas.microsoft.com/office/drawing/2014/main" xmlns="" id="{B0319EEA-138B-4FB1-BA43-84DE1390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6" b="96471" l="2462" r="96154">
                        <a14:foregroundMark x1="16692" y1="25765" x2="16692" y2="25765"/>
                        <a14:foregroundMark x1="13769" y1="15529" x2="20077" y2="12588"/>
                        <a14:foregroundMark x1="20077" y1="12588" x2="25538" y2="20353"/>
                        <a14:foregroundMark x1="25538" y1="20353" x2="23385" y2="88941"/>
                        <a14:foregroundMark x1="18615" y1="24941" x2="18077" y2="30941"/>
                        <a14:foregroundMark x1="18077" y1="40588" x2="22769" y2="41765"/>
                        <a14:foregroundMark x1="19846" y1="3882" x2="26308" y2="6235"/>
                        <a14:foregroundMark x1="6077" y1="72471" x2="12923" y2="82353"/>
                        <a14:foregroundMark x1="2538" y1="72471" x2="2538" y2="72471"/>
                        <a14:foregroundMark x1="27077" y1="87176" x2="27077" y2="87176"/>
                        <a14:foregroundMark x1="25308" y1="95059" x2="25308" y2="95059"/>
                        <a14:foregroundMark x1="32846" y1="78118" x2="32846" y2="78118"/>
                        <a14:foregroundMark x1="68615" y1="24000" x2="66385" y2="13882"/>
                        <a14:foregroundMark x1="66385" y1="13882" x2="71846" y2="21412"/>
                        <a14:foregroundMark x1="71846" y1="21412" x2="69000" y2="47176"/>
                        <a14:foregroundMark x1="69000" y1="47176" x2="68462" y2="82000"/>
                        <a14:foregroundMark x1="68462" y1="82000" x2="74923" y2="84706"/>
                        <a14:foregroundMark x1="74923" y1="84706" x2="73692" y2="73059"/>
                        <a14:foregroundMark x1="73692" y1="73059" x2="69308" y2="65176"/>
                        <a14:foregroundMark x1="69308" y1="65176" x2="69231" y2="63765"/>
                        <a14:foregroundMark x1="63154" y1="15294" x2="68846" y2="9647"/>
                        <a14:foregroundMark x1="68846" y1="9647" x2="75308" y2="13176"/>
                        <a14:foregroundMark x1="75308" y1="13176" x2="75308" y2="13176"/>
                        <a14:foregroundMark x1="75308" y1="24941" x2="74538" y2="36353"/>
                        <a14:foregroundMark x1="93615" y1="32471" x2="96154" y2="28824"/>
                        <a14:foregroundMark x1="66692" y1="30588" x2="66462" y2="22824"/>
                        <a14:foregroundMark x1="71154" y1="3294" x2="72769" y2="3882"/>
                        <a14:foregroundMark x1="68846" y1="96471" x2="72385" y2="9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761787"/>
            <a:ext cx="7150100" cy="4675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45B6815B-EB48-438C-B5F6-32607EEE7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0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60">
        <p:fade/>
      </p:transition>
    </mc:Choice>
    <mc:Fallback xmlns="">
      <p:transition spd="med" advTm="27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xmlns="" id="{18853E15-8018-44BC-9E88-5AC82E20CCF7}"/>
              </a:ext>
            </a:extLst>
          </p:cNvPr>
          <p:cNvSpPr/>
          <p:nvPr/>
        </p:nvSpPr>
        <p:spPr>
          <a:xfrm>
            <a:off x="1409700" y="472873"/>
            <a:ext cx="9661357" cy="1331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KATERE PARE MOŠKI – ŽENSKA NAJDEMO V NAŠEM RAZREDU?</a:t>
            </a:r>
          </a:p>
        </p:txBody>
      </p:sp>
      <p:pic>
        <p:nvPicPr>
          <p:cNvPr id="5" name="Picture 4" descr="Student Girl Clipart Images, Stock Photos &amp; Vectors | Shutterstock">
            <a:extLst>
              <a:ext uri="{FF2B5EF4-FFF2-40B4-BE49-F238E27FC236}">
                <a16:creationId xmlns:a16="http://schemas.microsoft.com/office/drawing/2014/main" xmlns="" id="{AB0C7E34-B8D9-48C0-BBDD-8F6515D4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045"/>
          <a:stretch/>
        </p:blipFill>
        <p:spPr bwMode="auto">
          <a:xfrm>
            <a:off x="1794517" y="2797659"/>
            <a:ext cx="1813137" cy="397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udent Girl Clipart Images, Stock Photos &amp; Vectors | Shutterstock">
            <a:extLst>
              <a:ext uri="{FF2B5EF4-FFF2-40B4-BE49-F238E27FC236}">
                <a16:creationId xmlns:a16="http://schemas.microsoft.com/office/drawing/2014/main" xmlns="" id="{31D8B1D8-D5E7-49E0-A8FD-20D052BF1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5" b="6241"/>
          <a:stretch/>
        </p:blipFill>
        <p:spPr bwMode="auto">
          <a:xfrm>
            <a:off x="7814755" y="2762116"/>
            <a:ext cx="2001005" cy="3898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xmlns="" id="{A04ACEA9-20B7-4E75-80EC-DFA4B6BFF292}"/>
              </a:ext>
            </a:extLst>
          </p:cNvPr>
          <p:cNvSpPr/>
          <p:nvPr/>
        </p:nvSpPr>
        <p:spPr>
          <a:xfrm>
            <a:off x="1576131" y="1872105"/>
            <a:ext cx="2249905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UČENEC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xmlns="" id="{AE437161-2132-43CA-9B31-97633BE9C105}"/>
              </a:ext>
            </a:extLst>
          </p:cNvPr>
          <p:cNvSpPr/>
          <p:nvPr/>
        </p:nvSpPr>
        <p:spPr>
          <a:xfrm>
            <a:off x="7565855" y="1960261"/>
            <a:ext cx="2249905" cy="6463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>
                <a:solidFill>
                  <a:schemeClr val="bg1"/>
                </a:solidFill>
              </a:rPr>
              <a:t>UČENKA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xmlns="" id="{12CCA5E7-8F29-47C8-9635-E8A05186A8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0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72">
        <p:fade/>
      </p:transition>
    </mc:Choice>
    <mc:Fallback xmlns="">
      <p:transition spd="med" advTm="19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4.1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|4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6.1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9|1.5|5.3|2.8|7.1|2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3.4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5|2.7|3.2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3|1.6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9|5.7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|5.1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6.2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2.5|6.6"/>
</p:tagLst>
</file>

<file path=ppt/theme/theme1.xml><?xml version="1.0" encoding="utf-8"?>
<a:theme xmlns:a="http://schemas.openxmlformats.org/drawingml/2006/main" name="Družinski fotoalbum 16 x 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0895295_TF03488835_TF03488835" id="{81481E98-A7DE-4F9D-A0D7-58BE0B4B0948}" vid="{598E9E47-2780-4692-B007-75EB49D47350}"/>
    </a:ext>
  </a:extLst>
</a:theme>
</file>

<file path=ppt/theme/theme2.xml><?xml version="1.0" encoding="utf-8"?>
<a:theme xmlns:a="http://schemas.openxmlformats.org/drawingml/2006/main" name="Officeova tema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tf03488835_win32</Template>
  <TotalTime>350</TotalTime>
  <Words>135</Words>
  <Application>Microsoft Office PowerPoint</Application>
  <PresentationFormat>Po meri</PresentationFormat>
  <Paragraphs>47</Paragraphs>
  <Slides>15</Slides>
  <Notes>5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Družinski fotoalbum 16 x 9</vt:lpstr>
      <vt:lpstr>POZDRAVLJEN/-A!  DANES SE BOMO PRI SLOVENŠČINI ŠE ZABAVALI Z BESEDAMI.   ISKALI BOMO ŽENSKI PAR MOŠKEMU.</vt:lpstr>
      <vt:lpstr>KATERE PARE NAJDEŠ NA SLIKI? 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Slika s postavitvijo naslova</dc:title>
  <dc:creator>LUCIJA KNAVS</dc:creator>
  <cp:lastModifiedBy>Uporabnik</cp:lastModifiedBy>
  <cp:revision>34</cp:revision>
  <dcterms:created xsi:type="dcterms:W3CDTF">2020-11-15T10:12:01Z</dcterms:created>
  <dcterms:modified xsi:type="dcterms:W3CDTF">2020-12-12T09:44:03Z</dcterms:modified>
</cp:coreProperties>
</file>