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9" r:id="rId5"/>
    <p:sldId id="270" r:id="rId6"/>
    <p:sldId id="281" r:id="rId7"/>
    <p:sldId id="282" r:id="rId8"/>
    <p:sldId id="283" r:id="rId9"/>
    <p:sldId id="271" r:id="rId10"/>
    <p:sldId id="284" r:id="rId11"/>
    <p:sldId id="285" r:id="rId12"/>
    <p:sldId id="286" r:id="rId13"/>
    <p:sldId id="287" r:id="rId14"/>
    <p:sldId id="277" r:id="rId15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82" d="100"/>
          <a:sy n="82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72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TAPKAJ SVOJ OBRAZ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TAPKAJ SVOJE TELO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POZDRAVI SVOJO PREPONO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7DBAFAE0-07C4-475F-8E6A-B28EC6C99D0A}">
      <dgm:prSet phldrT="[besedilo]"/>
      <dgm:spPr/>
      <dgm:t>
        <a:bodyPr/>
        <a:lstStyle/>
        <a:p>
          <a:r>
            <a:rPr lang="sl-SI" dirty="0" smtClean="0"/>
            <a:t>NABERI 5 JABOLK NA DREVESU</a:t>
          </a:r>
          <a:endParaRPr lang="sl-SI" dirty="0"/>
        </a:p>
      </dgm:t>
    </dgm:pt>
    <dgm:pt modelId="{1D0C33DE-B765-4B0D-ABC2-81B3FA985B6C}" type="parTrans" cxnId="{A38A7A91-B295-4E38-8F4B-CF6F13D92014}">
      <dgm:prSet/>
      <dgm:spPr/>
      <dgm:t>
        <a:bodyPr/>
        <a:lstStyle/>
        <a:p>
          <a:endParaRPr lang="sl-SI"/>
        </a:p>
      </dgm:t>
    </dgm:pt>
    <dgm:pt modelId="{AEC893E5-B1D7-4C30-B5B9-814F05857361}" type="sibTrans" cxnId="{A38A7A91-B295-4E38-8F4B-CF6F13D9201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NASMEJ SE NA ŠIROKO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5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5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5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5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5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5"/>
      <dgm:spPr/>
      <dgm:t>
        <a:bodyPr/>
        <a:lstStyle/>
        <a:p>
          <a:endParaRPr lang="sl-SI"/>
        </a:p>
      </dgm:t>
    </dgm:pt>
    <dgm:pt modelId="{94CBB77B-6B2D-48F4-AE88-ABF37D14DF03}" type="pres">
      <dgm:prSet presAssocID="{7DBAFAE0-07C4-475F-8E6A-B28EC6C99D0A}" presName="node" presStyleLbl="node1" presStyleIdx="3" presStyleCnt="5" custScaleX="122712" custScaleY="15498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E4BDBA2-4F27-4E8D-A0A8-B2C13F24FDDA}" type="pres">
      <dgm:prSet presAssocID="{7DBAFAE0-07C4-475F-8E6A-B28EC6C99D0A}" presName="spNode" presStyleCnt="0"/>
      <dgm:spPr/>
    </dgm:pt>
    <dgm:pt modelId="{8762A868-F9A2-45AD-8891-F942FABDD366}" type="pres">
      <dgm:prSet presAssocID="{AEC893E5-B1D7-4C30-B5B9-814F05857361}" presName="sibTrans" presStyleLbl="sibTrans1D1" presStyleIdx="3" presStyleCnt="5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4" presStyleCnt="5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4" presStyleCnt="5"/>
      <dgm:spPr/>
      <dgm:t>
        <a:bodyPr/>
        <a:lstStyle/>
        <a:p>
          <a:endParaRPr lang="sl-SI"/>
        </a:p>
      </dgm:t>
    </dgm:pt>
  </dgm:ptLst>
  <dgm:cxnLst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323273D7-BA6A-4106-AA2F-1FE06450E4A1}" type="presOf" srcId="{7DBAFAE0-07C4-475F-8E6A-B28EC6C99D0A}" destId="{94CBB77B-6B2D-48F4-AE88-ABF37D14DF03}" srcOrd="0" destOrd="0" presId="urn:microsoft.com/office/officeart/2005/8/layout/cycle6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63AA0E9A-4C29-4E7F-9C2C-0D96E71B47E9}" srcId="{DC52BD34-1075-4E88-BECF-83F11E83502C}" destId="{87F502A4-2FEB-4F9A-8626-2042C1CC6423}" srcOrd="4" destOrd="0" parTransId="{7F3B537C-723D-47ED-A119-3F1637A72908}" sibTransId="{5671C1AB-EE5D-476A-9394-10D9FC6FFC69}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3F3AAEDE-B627-4313-AB43-0C6D50AB0412}" type="presOf" srcId="{AEC893E5-B1D7-4C30-B5B9-814F05857361}" destId="{8762A868-F9A2-45AD-8891-F942FABDD366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A38A7A91-B295-4E38-8F4B-CF6F13D92014}" srcId="{DC52BD34-1075-4E88-BECF-83F11E83502C}" destId="{7DBAFAE0-07C4-475F-8E6A-B28EC6C99D0A}" srcOrd="3" destOrd="0" parTransId="{1D0C33DE-B765-4B0D-ABC2-81B3FA985B6C}" sibTransId="{AEC893E5-B1D7-4C30-B5B9-814F05857361}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835031E5-882B-4022-93D3-709C2214093D}" type="presParOf" srcId="{EE502984-821E-475A-B757-10B79DB9FCD0}" destId="{94CBB77B-6B2D-48F4-AE88-ABF37D14DF03}" srcOrd="9" destOrd="0" presId="urn:microsoft.com/office/officeart/2005/8/layout/cycle6"/>
    <dgm:cxn modelId="{A5157976-256A-4BC9-8C5D-23A474EFA7FB}" type="presParOf" srcId="{EE502984-821E-475A-B757-10B79DB9FCD0}" destId="{BE4BDBA2-4F27-4E8D-A0A8-B2C13F24FDDA}" srcOrd="10" destOrd="0" presId="urn:microsoft.com/office/officeart/2005/8/layout/cycle6"/>
    <dgm:cxn modelId="{48929A9E-2133-47EF-9E72-01C22A655656}" type="presParOf" srcId="{EE502984-821E-475A-B757-10B79DB9FCD0}" destId="{8762A868-F9A2-45AD-8891-F942FABDD366}" srcOrd="11" destOrd="0" presId="urn:microsoft.com/office/officeart/2005/8/layout/cycle6"/>
    <dgm:cxn modelId="{52AE081D-7FCD-47DF-B50F-14BF9284CE6D}" type="presParOf" srcId="{EE502984-821E-475A-B757-10B79DB9FCD0}" destId="{3C4005B2-7622-481B-AE49-3BBDB4A02B33}" srcOrd="12" destOrd="0" presId="urn:microsoft.com/office/officeart/2005/8/layout/cycle6"/>
    <dgm:cxn modelId="{AB22C5FF-5D7A-4946-A742-F9FFC6875425}" type="presParOf" srcId="{EE502984-821E-475A-B757-10B79DB9FCD0}" destId="{70345274-F059-4A46-9B72-4C01BB484BBA}" srcOrd="13" destOrd="0" presId="urn:microsoft.com/office/officeart/2005/8/layout/cycle6"/>
    <dgm:cxn modelId="{27AE978D-FFB6-417D-B5C9-4114031C7AF6}" type="presParOf" srcId="{EE502984-821E-475A-B757-10B79DB9FCD0}" destId="{C889703F-820E-4CFD-A59D-D1E0A23A023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VDIH </a:t>
          </a:r>
        </a:p>
        <a:p>
          <a:r>
            <a:rPr lang="sl-SI" dirty="0" smtClean="0"/>
            <a:t>– ZDRŽIŠ – </a:t>
          </a:r>
        </a:p>
        <a:p>
          <a:r>
            <a:rPr lang="sl-SI" dirty="0" smtClean="0"/>
            <a:t>IZDIH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S – S – S – S 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Š – Š – Š – Š 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F – F – F – F 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4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4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4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4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4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4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3" presStyleCnt="4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3" presStyleCnt="4"/>
      <dgm:spPr/>
      <dgm:t>
        <a:bodyPr/>
        <a:lstStyle/>
        <a:p>
          <a:endParaRPr lang="sl-SI"/>
        </a:p>
      </dgm:t>
    </dgm:pt>
  </dgm:ptLst>
  <dgm:cxnLst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63AA0E9A-4C29-4E7F-9C2C-0D96E71B47E9}" srcId="{DC52BD34-1075-4E88-BECF-83F11E83502C}" destId="{87F502A4-2FEB-4F9A-8626-2042C1CC6423}" srcOrd="3" destOrd="0" parTransId="{7F3B537C-723D-47ED-A119-3F1637A72908}" sibTransId="{5671C1AB-EE5D-476A-9394-10D9FC6FFC69}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52AE081D-7FCD-47DF-B50F-14BF9284CE6D}" type="presParOf" srcId="{EE502984-821E-475A-B757-10B79DB9FCD0}" destId="{3C4005B2-7622-481B-AE49-3BBDB4A02B33}" srcOrd="9" destOrd="0" presId="urn:microsoft.com/office/officeart/2005/8/layout/cycle6"/>
    <dgm:cxn modelId="{AB22C5FF-5D7A-4946-A742-F9FFC6875425}" type="presParOf" srcId="{EE502984-821E-475A-B757-10B79DB9FCD0}" destId="{70345274-F059-4A46-9B72-4C01BB484BBA}" srcOrd="10" destOrd="0" presId="urn:microsoft.com/office/officeart/2005/8/layout/cycle6"/>
    <dgm:cxn modelId="{27AE978D-FFB6-417D-B5C9-4114031C7AF6}" type="presParOf" srcId="{EE502984-821E-475A-B757-10B79DB9FCD0}" destId="{C889703F-820E-4CFD-A59D-D1E0A23A023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xmlns="" id="{B7AE351E-712A-4756-9C4F-FB885202A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402FB934-99CB-46DB-B8D6-2D06113A19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BA7-44B4-46BA-97B3-BAF63D90AC34}" type="datetime1">
              <a:rPr lang="sl-SI" smtClean="0"/>
              <a:t>22. 11. 2020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A5B9A96D-62D3-44C3-AFD2-03162EE918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56E121FE-A078-4D80-A631-EF8ACF4C1E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180A4-137E-4482-8219-855038C670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023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6F7D6-89B4-446D-A439-ED7BE329D9F6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4B40-A74E-48A9-A003-2DC2779552AE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1386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480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28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ročno 6" title="valovit krog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da uredite slog podnaslova matrice.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DB78FF2-21B0-467A-B1B7-18025FF6E1D2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3" name="Pravokotnik 12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CB560F-9CFE-4CDB-A628-844A4260D940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1F4FA-E293-497E-A7AF-17F9C4B609FA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A3B41-7004-4B21-9A38-3E1B9A243403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487ADAA-568B-4DF2-8A1C-C7825DE07770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grpSp>
        <p:nvGrpSpPr>
          <p:cNvPr id="7" name="Skupina 6" title="leva valovita oblik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Prostoročno 6" title="leva valovita oblik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Prostoročno 11" title="levo valovito v vrstici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83DFFB-59A5-4C40-8EBC-1934730B51B8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A67E88-20EB-43D7-9030-E223101677B1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A3316-6F17-4102-BC64-91046592BAF7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ED2A1D-9DB1-460E-87AD-DED352DE622A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9C9ECD58-2DC5-4DF2-BB7B-DBD6755081E9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8" name="Pravokotnik 7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11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54EE9B02-E1AF-4F51-A2B4-A0F69984E201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1301510-8A26-4A46-98C0-793A1B6C2433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1" name="Prostoročno 6" title="Levi valoviti rob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e desnega rob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jf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jf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4a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avokotnik 37">
            <a:extLst>
              <a:ext uri="{FF2B5EF4-FFF2-40B4-BE49-F238E27FC236}">
                <a16:creationId xmlns:a16="http://schemas.microsoft.com/office/drawing/2014/main" xmlns="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sl-SI" sz="7800" dirty="0" smtClean="0"/>
              <a:t>PEVSKI ZBOR </a:t>
            </a:r>
            <a:endParaRPr lang="sl-SI" sz="7800" dirty="0"/>
          </a:p>
        </p:txBody>
      </p:sp>
      <p:sp>
        <p:nvSpPr>
          <p:cNvPr id="40" name="Prostoročno 22">
            <a:extLst>
              <a:ext uri="{FF2B5EF4-FFF2-40B4-BE49-F238E27FC236}">
                <a16:creationId xmlns:a16="http://schemas.microsoft.com/office/drawing/2014/main" xmlns="" id="{80F81674-F7C3-4C78-B984-2851EFB602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2" y="1225296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xmlns="" id="{5ECB66A7-6ECC-411D-A565-9A33C392681B}"/>
              </a:ext>
            </a:extLst>
          </p:cNvPr>
          <p:cNvSpPr txBox="1">
            <a:spLocks/>
          </p:cNvSpPr>
          <p:nvPr/>
        </p:nvSpPr>
        <p:spPr bwMode="ltGray">
          <a:xfrm>
            <a:off x="643158" y="5067300"/>
            <a:ext cx="5877385" cy="138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Delo na daljavo – 2. teden</a:t>
            </a:r>
          </a:p>
          <a:p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Oš dobrova</a:t>
            </a: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učiteljica: marša plohl turk</a:t>
            </a:r>
          </a:p>
        </p:txBody>
      </p:sp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98987" y="2737412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ym typeface="Wingdings" panose="05000000000000000000" pitchFamily="2" charset="2"/>
              </a:rPr>
              <a:t>Zapoj skupaj s spremljavo klavirja</a:t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>ljubljanski zmaj</a:t>
            </a: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2" name="Ljubljanski zmaj-vokal in klav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3027" y="459063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6" y="447304"/>
            <a:ext cx="5702061" cy="51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2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600" dirty="0" smtClean="0"/>
              <a:t>Odlično ti je šlo!</a:t>
            </a:r>
            <a:endParaRPr lang="sl-SI" sz="660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>
          <a:xfrm>
            <a:off x="3242928" y="5626125"/>
            <a:ext cx="8516949" cy="951135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/>
              <a:t>UTRJUJ PESMICi TAKO, DA Jih ČIMVEČKRAT ZAPOJEŠ. </a:t>
            </a:r>
            <a:endParaRPr lang="sl-SI" sz="2800" dirty="0"/>
          </a:p>
        </p:txBody>
      </p:sp>
      <p:pic>
        <p:nvPicPr>
          <p:cNvPr id="4100" name="Picture 4" descr="Rezultat iskanja slik za excited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83" y="71722"/>
            <a:ext cx="5568697" cy="400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9" y="1289304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21208" y="1188720"/>
            <a:ext cx="6702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Draga pevka, dragi pevec pevskega zbora, </a:t>
            </a:r>
          </a:p>
          <a:p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danes pa je čas za dve novi pesmici, ki nosita naslov </a:t>
            </a:r>
            <a:r>
              <a:rPr lang="sl-SI" b="1" dirty="0" smtClean="0">
                <a:sym typeface="Wingdings" panose="05000000000000000000" pitchFamily="2" charset="2"/>
              </a:rPr>
              <a:t>Jaz sem muzikant</a:t>
            </a:r>
            <a:r>
              <a:rPr lang="sl-SI" b="1" dirty="0">
                <a:sym typeface="Wingdings" panose="05000000000000000000" pitchFamily="2" charset="2"/>
              </a:rPr>
              <a:t> </a:t>
            </a:r>
            <a:r>
              <a:rPr lang="sl-SI" b="1" dirty="0" smtClean="0">
                <a:sym typeface="Wingdings" panose="05000000000000000000" pitchFamily="2" charset="2"/>
              </a:rPr>
              <a:t>in Ljubljanski zmaj. </a:t>
            </a:r>
            <a:endParaRPr lang="sl-SI" dirty="0" smtClean="0">
              <a:sym typeface="Wingdings" panose="05000000000000000000" pitchFamily="2" charset="2"/>
            </a:endParaRP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Ne pozabi pa na </a:t>
            </a:r>
            <a:r>
              <a:rPr lang="sl-SI" dirty="0" err="1" smtClean="0">
                <a:sym typeface="Wingdings" panose="05000000000000000000" pitchFamily="2" charset="2"/>
              </a:rPr>
              <a:t>ugrevanje</a:t>
            </a:r>
            <a:r>
              <a:rPr lang="sl-SI" dirty="0" smtClean="0">
                <a:sym typeface="Wingdings" panose="05000000000000000000" pitchFamily="2" charset="2"/>
              </a:rPr>
              <a:t> in </a:t>
            </a:r>
            <a:r>
              <a:rPr lang="sl-SI" dirty="0" err="1" smtClean="0">
                <a:sym typeface="Wingdings" panose="05000000000000000000" pitchFamily="2" charset="2"/>
              </a:rPr>
              <a:t>upevanje</a:t>
            </a:r>
            <a:r>
              <a:rPr lang="sl-SI" dirty="0" smtClean="0">
                <a:sym typeface="Wingdings" panose="05000000000000000000" pitchFamily="2" charset="2"/>
              </a:rPr>
              <a:t>. Lahko je to skupna telovadba za celo družino.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Naredite si lepo! </a:t>
            </a:r>
          </a:p>
          <a:p>
            <a:endParaRPr lang="sl-SI" b="1" dirty="0" smtClean="0">
              <a:sym typeface="Wingdings" panose="05000000000000000000" pitchFamily="2" charset="2"/>
            </a:endParaRPr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								Vaša </a:t>
            </a:r>
            <a:r>
              <a:rPr lang="sl-SI" dirty="0">
                <a:sym typeface="Wingdings" panose="05000000000000000000" pitchFamily="2" charset="2"/>
              </a:rPr>
              <a:t>z</a:t>
            </a:r>
            <a:r>
              <a:rPr lang="sl-SI" dirty="0" smtClean="0">
                <a:sym typeface="Wingdings" panose="05000000000000000000" pitchFamily="2" charset="2"/>
              </a:rPr>
              <a:t>borovodkinja Marša</a:t>
            </a:r>
          </a:p>
        </p:txBody>
      </p:sp>
    </p:spTree>
    <p:extLst>
      <p:ext uri="{BB962C8B-B14F-4D97-AF65-F5344CB8AC3E}">
        <p14:creationId xmlns:p14="http://schemas.microsoft.com/office/powerpoint/2010/main" val="37169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448733" cy="1196670"/>
          </a:xfrm>
        </p:spPr>
        <p:txBody>
          <a:bodyPr/>
          <a:lstStyle/>
          <a:p>
            <a:r>
              <a:rPr lang="sl-SI" dirty="0" smtClean="0"/>
              <a:t>OGREJ SVOJE TELO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03028184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296" y="2263213"/>
            <a:ext cx="3699320" cy="32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649901" cy="1196670"/>
          </a:xfrm>
        </p:spPr>
        <p:txBody>
          <a:bodyPr/>
          <a:lstStyle/>
          <a:p>
            <a:r>
              <a:rPr lang="sl-SI" dirty="0" smtClean="0"/>
              <a:t>NAREDI NEKAJ DIHALNIH VAJ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76491134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zultat iskanja slik za SMILE s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4"/>
          <a:stretch/>
        </p:blipFill>
        <p:spPr bwMode="auto">
          <a:xfrm>
            <a:off x="7946056" y="2587752"/>
            <a:ext cx="4041728" cy="39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8110728" y="2706624"/>
            <a:ext cx="38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POSTAVI </a:t>
            </a:r>
            <a:r>
              <a:rPr lang="sl-SI" b="1" dirty="0" smtClean="0"/>
              <a:t>SVOJO PEVSKO MASKO </a:t>
            </a:r>
            <a:r>
              <a:rPr lang="sl-SI" dirty="0" smtClean="0"/>
              <a:t>– DVIGNI LIČKA IN SE NASMEJ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894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842147" y="2660201"/>
            <a:ext cx="4245944" cy="119667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NAREDI še 2 UPEVALNI </a:t>
            </a:r>
            <a:r>
              <a:rPr lang="sl-SI" dirty="0" err="1" smtClean="0"/>
              <a:t>VAJi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1. POSNETEK = PRIMER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2. POSNETEK = VAJA ZATE</a:t>
            </a: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654627" y="716973"/>
            <a:ext cx="6650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3600" b="1" dirty="0" smtClean="0"/>
              <a:t>M – M – M – M – M</a:t>
            </a:r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   </a:t>
            </a:r>
          </a:p>
          <a:p>
            <a:endParaRPr lang="sl-SI" sz="3600" b="1" dirty="0"/>
          </a:p>
          <a:p>
            <a:r>
              <a:rPr lang="sl-SI" sz="3600" b="1" dirty="0" smtClean="0"/>
              <a:t>2. LUI – LUI – LUI – LUI – LU</a:t>
            </a:r>
          </a:p>
          <a:p>
            <a:endParaRPr lang="sl-SI" sz="3600" dirty="0"/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</a:t>
            </a:r>
            <a:endParaRPr lang="sl-SI" sz="3600" dirty="0"/>
          </a:p>
        </p:txBody>
      </p:sp>
      <p:pic>
        <p:nvPicPr>
          <p:cNvPr id="4" name="1. upevalna vaja_pri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1190058"/>
            <a:ext cx="1110384" cy="1110384"/>
          </a:xfrm>
          <a:prstGeom prst="rect">
            <a:avLst/>
          </a:prstGeom>
        </p:spPr>
      </p:pic>
      <p:pic>
        <p:nvPicPr>
          <p:cNvPr id="7" name="1. upevalna vaja za pev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2389283"/>
            <a:ext cx="1132608" cy="1132608"/>
          </a:xfrm>
          <a:prstGeom prst="rect">
            <a:avLst/>
          </a:prstGeom>
        </p:spPr>
      </p:pic>
      <p:pic>
        <p:nvPicPr>
          <p:cNvPr id="8" name="2. upevalna vaja_prim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4405310"/>
            <a:ext cx="1110384" cy="1110384"/>
          </a:xfrm>
          <a:prstGeom prst="rect">
            <a:avLst/>
          </a:prstGeom>
        </p:spPr>
      </p:pic>
      <p:pic>
        <p:nvPicPr>
          <p:cNvPr id="9" name="2. upevalna vaja za pevc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5515694"/>
            <a:ext cx="1110384" cy="11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1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98987" y="2737412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ym typeface="Wingdings" panose="05000000000000000000" pitchFamily="2" charset="2"/>
              </a:rPr>
              <a:t>Prisluhni novi pesmi: </a:t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>jaz sem muzikant</a:t>
            </a: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3074" name="Picture 2" descr="Rezultat iskanja slik za JAZ SEM MUZIKA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36693" r="14440" b="8480"/>
          <a:stretch/>
        </p:blipFill>
        <p:spPr bwMode="auto">
          <a:xfrm>
            <a:off x="279259" y="558062"/>
            <a:ext cx="6970909" cy="5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2 Jaz sem muzik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5331" y="4418978"/>
            <a:ext cx="1313204" cy="13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585892" cy="1196671"/>
          </a:xfrm>
        </p:spPr>
        <p:txBody>
          <a:bodyPr>
            <a:normAutofit/>
          </a:bodyPr>
          <a:lstStyle/>
          <a:p>
            <a:pPr algn="ctr"/>
            <a:r>
              <a:rPr lang="sl-SI" dirty="0" smtClean="0">
                <a:sym typeface="Wingdings" panose="05000000000000000000" pitchFamily="2" charset="2"/>
              </a:rPr>
              <a:t>POSTOPEK UČENJA PESMI</a:t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half" idx="2"/>
          </p:nvPr>
        </p:nvSpPr>
        <p:spPr>
          <a:xfrm>
            <a:off x="7994985" y="1773520"/>
            <a:ext cx="3476163" cy="466191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sl-SI" sz="2000" dirty="0" smtClean="0"/>
          </a:p>
          <a:p>
            <a:pPr marL="342900" indent="-342900">
              <a:buAutoNum type="arabicPeriod"/>
            </a:pPr>
            <a:r>
              <a:rPr lang="sl-SI" sz="2000" dirty="0"/>
              <a:t>1</a:t>
            </a:r>
            <a:r>
              <a:rPr lang="sl-SI" sz="2000" dirty="0" smtClean="0"/>
              <a:t>. GLASNO PREBERI BESEDILO</a:t>
            </a:r>
          </a:p>
          <a:p>
            <a:pPr marL="342900" indent="-342900">
              <a:buAutoNum type="arabicPeriod"/>
            </a:pPr>
            <a:endParaRPr lang="sl-SI" sz="2000" dirty="0" smtClean="0"/>
          </a:p>
          <a:p>
            <a:pPr marL="342900" indent="-342900">
              <a:buAutoNum type="arabicPeriod"/>
            </a:pPr>
            <a:r>
              <a:rPr lang="sl-SI" sz="2000" dirty="0"/>
              <a:t>2</a:t>
            </a:r>
            <a:r>
              <a:rPr lang="sl-SI" sz="2000" dirty="0" smtClean="0"/>
              <a:t>. POSLUŠAJ MELODIJO SOLISTA</a:t>
            </a:r>
          </a:p>
          <a:p>
            <a:pPr marL="342900" indent="-342900">
              <a:buAutoNum type="arabicPeriod"/>
            </a:pPr>
            <a:r>
              <a:rPr lang="sl-SI" sz="2000" dirty="0" smtClean="0"/>
              <a:t>3. PONOVI MELODIJO IN BESEDILO ZA NJIM. 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371858" y="0"/>
            <a:ext cx="7464203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700" dirty="0"/>
              <a:t>Jaz sem muzikant, </a:t>
            </a:r>
            <a:r>
              <a:rPr lang="sl-SI" sz="1700" dirty="0" smtClean="0"/>
              <a:t>imam prelepi gvant</a:t>
            </a:r>
            <a:r>
              <a:rPr lang="sl-SI" sz="1700" dirty="0"/>
              <a:t>. </a:t>
            </a:r>
            <a:endParaRPr lang="sl-SI" sz="1700" dirty="0" smtClean="0"/>
          </a:p>
          <a:p>
            <a:r>
              <a:rPr lang="sl-SI" sz="1700" dirty="0" smtClean="0"/>
              <a:t>Mi </a:t>
            </a:r>
            <a:r>
              <a:rPr lang="sl-SI" sz="1700" dirty="0"/>
              <a:t>smo muzikantje, </a:t>
            </a:r>
            <a:r>
              <a:rPr lang="sl-SI" sz="1700" dirty="0" smtClean="0"/>
              <a:t>imamo lepe gvante</a:t>
            </a:r>
            <a:r>
              <a:rPr lang="sl-SI" sz="1700" dirty="0"/>
              <a:t>. </a:t>
            </a:r>
            <a:endParaRPr lang="sl-SI" sz="1700" dirty="0" smtClean="0"/>
          </a:p>
          <a:p>
            <a:r>
              <a:rPr lang="sl-SI" sz="1700" dirty="0" smtClean="0"/>
              <a:t>Jaz </a:t>
            </a:r>
            <a:r>
              <a:rPr lang="sl-SI" sz="1700" dirty="0"/>
              <a:t>znam igrati! Mi znamo igrati! </a:t>
            </a:r>
            <a:endParaRPr lang="sl-SI" sz="1700" dirty="0" smtClean="0"/>
          </a:p>
          <a:p>
            <a:r>
              <a:rPr lang="sl-SI" sz="1700" dirty="0" smtClean="0"/>
              <a:t>Na </a:t>
            </a:r>
            <a:r>
              <a:rPr lang="sl-SI" sz="1700" dirty="0"/>
              <a:t>mojo harmoniko. </a:t>
            </a:r>
            <a:r>
              <a:rPr lang="sl-SI" sz="1700" dirty="0" smtClean="0"/>
              <a:t>Na </a:t>
            </a:r>
            <a:r>
              <a:rPr lang="sl-SI" sz="1700" dirty="0"/>
              <a:t>naše harmonike: </a:t>
            </a:r>
            <a:endParaRPr lang="sl-SI" sz="1700" dirty="0" smtClean="0"/>
          </a:p>
          <a:p>
            <a:r>
              <a:rPr lang="sl-SI" sz="1700" dirty="0" err="1" smtClean="0"/>
              <a:t>Didl</a:t>
            </a:r>
            <a:r>
              <a:rPr lang="sl-SI" sz="1700" dirty="0" smtClean="0"/>
              <a:t>, </a:t>
            </a:r>
            <a:r>
              <a:rPr lang="sl-SI" sz="1700" dirty="0" err="1" smtClean="0"/>
              <a:t>didl</a:t>
            </a:r>
            <a:r>
              <a:rPr lang="sl-SI" sz="1700" dirty="0" smtClean="0"/>
              <a:t>, </a:t>
            </a:r>
            <a:r>
              <a:rPr lang="sl-SI" sz="1700" dirty="0" err="1" smtClean="0"/>
              <a:t>didl</a:t>
            </a:r>
            <a:r>
              <a:rPr lang="sl-SI" sz="1700" dirty="0" smtClean="0"/>
              <a:t>, </a:t>
            </a:r>
            <a:r>
              <a:rPr lang="sl-SI" sz="1700" dirty="0" err="1" smtClean="0"/>
              <a:t>didl</a:t>
            </a:r>
            <a:r>
              <a:rPr lang="sl-SI" sz="1700" dirty="0" smtClean="0"/>
              <a:t>, </a:t>
            </a:r>
            <a:r>
              <a:rPr lang="sl-SI" sz="1700" dirty="0" err="1" smtClean="0"/>
              <a:t>didl</a:t>
            </a:r>
            <a:r>
              <a:rPr lang="sl-SI" sz="1700" dirty="0" smtClean="0"/>
              <a:t>, </a:t>
            </a:r>
            <a:r>
              <a:rPr lang="sl-SI" sz="1700" dirty="0" err="1" smtClean="0"/>
              <a:t>didl</a:t>
            </a:r>
            <a:r>
              <a:rPr lang="sl-SI" sz="1700" dirty="0" smtClean="0"/>
              <a:t>, </a:t>
            </a:r>
            <a:r>
              <a:rPr lang="sl-SI" sz="1700" dirty="0" err="1" smtClean="0"/>
              <a:t>du</a:t>
            </a:r>
            <a:r>
              <a:rPr lang="sl-SI" sz="1700" dirty="0" smtClean="0"/>
              <a:t>. </a:t>
            </a:r>
          </a:p>
          <a:p>
            <a:r>
              <a:rPr lang="sl-SI" sz="1700" dirty="0" err="1"/>
              <a:t>Didl</a:t>
            </a:r>
            <a:r>
              <a:rPr lang="sl-SI" sz="1700" dirty="0"/>
              <a:t>, </a:t>
            </a:r>
            <a:r>
              <a:rPr lang="sl-SI" sz="1700" dirty="0" err="1"/>
              <a:t>didl</a:t>
            </a:r>
            <a:r>
              <a:rPr lang="sl-SI" sz="1700" dirty="0"/>
              <a:t>, </a:t>
            </a:r>
            <a:r>
              <a:rPr lang="sl-SI" sz="1700" dirty="0" err="1"/>
              <a:t>didl</a:t>
            </a:r>
            <a:r>
              <a:rPr lang="sl-SI" sz="1700" dirty="0"/>
              <a:t>, </a:t>
            </a:r>
            <a:r>
              <a:rPr lang="sl-SI" sz="1700" dirty="0" err="1"/>
              <a:t>didl</a:t>
            </a:r>
            <a:r>
              <a:rPr lang="sl-SI" sz="1700" dirty="0"/>
              <a:t>, </a:t>
            </a:r>
            <a:r>
              <a:rPr lang="sl-SI" sz="1700" dirty="0" err="1"/>
              <a:t>didl</a:t>
            </a:r>
            <a:r>
              <a:rPr lang="sl-SI" sz="1700" dirty="0"/>
              <a:t>, </a:t>
            </a:r>
            <a:r>
              <a:rPr lang="sl-SI" sz="1700" dirty="0" err="1"/>
              <a:t>didl</a:t>
            </a:r>
            <a:r>
              <a:rPr lang="sl-SI" sz="1700" dirty="0"/>
              <a:t>, </a:t>
            </a:r>
            <a:r>
              <a:rPr lang="sl-SI" sz="1700" dirty="0" err="1"/>
              <a:t>du</a:t>
            </a:r>
            <a:r>
              <a:rPr lang="sl-SI" sz="1700" dirty="0"/>
              <a:t>. </a:t>
            </a:r>
          </a:p>
          <a:p>
            <a:endParaRPr lang="sl-SI" sz="1700" dirty="0"/>
          </a:p>
          <a:p>
            <a:r>
              <a:rPr lang="sl-SI" sz="1700" dirty="0"/>
              <a:t>Jaz sem muzikant, imam prelepi gvant. </a:t>
            </a:r>
          </a:p>
          <a:p>
            <a:r>
              <a:rPr lang="sl-SI" sz="1700" dirty="0"/>
              <a:t>Mi smo muzikantje, imamo lepe gvante. </a:t>
            </a:r>
            <a:endParaRPr lang="sl-SI" sz="1700" dirty="0" smtClean="0"/>
          </a:p>
          <a:p>
            <a:r>
              <a:rPr lang="sl-SI" sz="1700" dirty="0" smtClean="0"/>
              <a:t>Jaz </a:t>
            </a:r>
            <a:r>
              <a:rPr lang="sl-SI" sz="1700" dirty="0"/>
              <a:t>znam igrati! Mi znamo igrati! </a:t>
            </a:r>
            <a:endParaRPr lang="sl-SI" sz="1700" dirty="0" smtClean="0"/>
          </a:p>
          <a:p>
            <a:r>
              <a:rPr lang="sl-SI" sz="1700" dirty="0" smtClean="0"/>
              <a:t>Na </a:t>
            </a:r>
            <a:r>
              <a:rPr lang="sl-SI" sz="1700" dirty="0"/>
              <a:t>mojo kitaro. Na naše kitare: </a:t>
            </a:r>
            <a:endParaRPr lang="sl-SI" sz="1700" dirty="0" smtClean="0"/>
          </a:p>
          <a:p>
            <a:r>
              <a:rPr lang="sl-SI" sz="1700" dirty="0" smtClean="0"/>
              <a:t>Brenka</a:t>
            </a:r>
            <a:r>
              <a:rPr lang="sl-SI" sz="1700" dirty="0"/>
              <a:t>, brenka, brenka, brenka, brenka, brenka, </a:t>
            </a:r>
            <a:r>
              <a:rPr lang="sl-SI" sz="1700" dirty="0" smtClean="0"/>
              <a:t>brenk.</a:t>
            </a:r>
          </a:p>
          <a:p>
            <a:r>
              <a:rPr lang="sl-SI" sz="1700" dirty="0"/>
              <a:t>Brenka, brenka, brenka, brenka, brenka, brenka, brenk.</a:t>
            </a:r>
          </a:p>
          <a:p>
            <a:endParaRPr lang="sl-SI" sz="1700" dirty="0" smtClean="0"/>
          </a:p>
          <a:p>
            <a:r>
              <a:rPr lang="sl-SI" sz="1700" dirty="0" smtClean="0"/>
              <a:t>Jaz sem muzikant, imam prelepi gvant. </a:t>
            </a:r>
          </a:p>
          <a:p>
            <a:r>
              <a:rPr lang="sl-SI" sz="1700" dirty="0" smtClean="0"/>
              <a:t>Mi smo muzikantje, imamo lepe gvante. </a:t>
            </a:r>
          </a:p>
          <a:p>
            <a:r>
              <a:rPr lang="sl-SI" sz="1700" dirty="0" smtClean="0"/>
              <a:t>Jaz znam igrati! Mi znamo igrati! </a:t>
            </a:r>
          </a:p>
          <a:p>
            <a:r>
              <a:rPr lang="sl-SI" sz="1700" dirty="0" smtClean="0"/>
              <a:t>Na moje gosli. </a:t>
            </a:r>
            <a:r>
              <a:rPr lang="sl-SI" sz="1700" dirty="0"/>
              <a:t>Na naše </a:t>
            </a:r>
            <a:r>
              <a:rPr lang="sl-SI" sz="1700" dirty="0" smtClean="0"/>
              <a:t>gosli: </a:t>
            </a:r>
          </a:p>
          <a:p>
            <a:r>
              <a:rPr lang="sl-SI" sz="1700" dirty="0" smtClean="0"/>
              <a:t>Cigu</a:t>
            </a:r>
            <a:r>
              <a:rPr lang="sl-SI" sz="1700" dirty="0"/>
              <a:t>, migu, </a:t>
            </a:r>
            <a:r>
              <a:rPr lang="sl-SI" sz="1700" dirty="0" smtClean="0"/>
              <a:t>mačke </a:t>
            </a:r>
            <a:r>
              <a:rPr lang="sl-SI" sz="1700" dirty="0"/>
              <a:t>strigu, cigu, migu</a:t>
            </a:r>
            <a:r>
              <a:rPr lang="sl-SI" sz="1700" dirty="0" smtClean="0"/>
              <a:t>, kozji rep.</a:t>
            </a:r>
          </a:p>
          <a:p>
            <a:r>
              <a:rPr lang="sl-SI" sz="1700" dirty="0"/>
              <a:t>Cigu, migu, mačke strigu, cigu, migu, kozji rep</a:t>
            </a:r>
            <a:r>
              <a:rPr lang="sl-SI" sz="1700" dirty="0" smtClean="0"/>
              <a:t>.</a:t>
            </a:r>
          </a:p>
          <a:p>
            <a:endParaRPr lang="sl-SI" sz="1700" dirty="0"/>
          </a:p>
          <a:p>
            <a:r>
              <a:rPr lang="sl-SI" sz="1700" dirty="0"/>
              <a:t>Jaz sem muzikant, imam prelepi gvant. </a:t>
            </a:r>
          </a:p>
          <a:p>
            <a:r>
              <a:rPr lang="sl-SI" sz="1700" dirty="0"/>
              <a:t>Mi smo muzikantje, imamo lepe gvante. </a:t>
            </a:r>
          </a:p>
          <a:p>
            <a:r>
              <a:rPr lang="sl-SI" sz="1700" dirty="0"/>
              <a:t>Jaz znam igrati! Mi znamo igrati! </a:t>
            </a:r>
            <a:endParaRPr lang="sl-SI" sz="1700" dirty="0" smtClean="0"/>
          </a:p>
          <a:p>
            <a:r>
              <a:rPr lang="sl-SI" sz="1700" dirty="0" smtClean="0"/>
              <a:t>Na mojo piščalko. Na naše piščalke: </a:t>
            </a:r>
            <a:endParaRPr lang="sl-SI" sz="1700" i="1" dirty="0" smtClean="0"/>
          </a:p>
          <a:p>
            <a:r>
              <a:rPr lang="sl-SI" sz="1700" i="1" dirty="0" smtClean="0"/>
              <a:t>…žvižgamo melodijo…</a:t>
            </a:r>
            <a:endParaRPr lang="sl-SI" sz="1700" i="1" dirty="0"/>
          </a:p>
        </p:txBody>
      </p:sp>
    </p:spTree>
    <p:extLst>
      <p:ext uri="{BB962C8B-B14F-4D97-AF65-F5344CB8AC3E}">
        <p14:creationId xmlns:p14="http://schemas.microsoft.com/office/powerpoint/2010/main" val="29297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98987" y="2737412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ym typeface="Wingdings" panose="05000000000000000000" pitchFamily="2" charset="2"/>
              </a:rPr>
              <a:t>Prisluhni novi pesmi: </a:t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>ljubljanski zmaj</a:t>
            </a: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2" name="Ljubljanski zmaj-vokal in klav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3027" y="459063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6" y="447304"/>
            <a:ext cx="5702061" cy="51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585892" cy="1196671"/>
          </a:xfrm>
        </p:spPr>
        <p:txBody>
          <a:bodyPr>
            <a:normAutofit/>
          </a:bodyPr>
          <a:lstStyle/>
          <a:p>
            <a:pPr algn="ctr"/>
            <a:r>
              <a:rPr lang="sl-SI" dirty="0" smtClean="0">
                <a:sym typeface="Wingdings" panose="05000000000000000000" pitchFamily="2" charset="2"/>
              </a:rPr>
              <a:t>POSTOPEK UČENJA PESMI</a:t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half" idx="2"/>
          </p:nvPr>
        </p:nvSpPr>
        <p:spPr>
          <a:xfrm>
            <a:off x="7994985" y="1293962"/>
            <a:ext cx="3476163" cy="514147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sl-SI" sz="2000" dirty="0" smtClean="0"/>
          </a:p>
          <a:p>
            <a:pPr marL="342900" indent="-342900">
              <a:buAutoNum type="arabicPeriod"/>
            </a:pPr>
            <a:r>
              <a:rPr lang="sl-SI" sz="2000" dirty="0"/>
              <a:t>1</a:t>
            </a:r>
            <a:r>
              <a:rPr lang="sl-SI" sz="2000" dirty="0" smtClean="0"/>
              <a:t>. POSLUŠAJ O ČEM PESEM GOVORI.</a:t>
            </a:r>
          </a:p>
          <a:p>
            <a:pPr marL="342900" indent="-342900">
              <a:buAutoNum type="arabicPeriod"/>
            </a:pPr>
            <a:endParaRPr lang="sl-SI" sz="2000" dirty="0"/>
          </a:p>
          <a:p>
            <a:pPr marL="342900" indent="-342900">
              <a:buAutoNum type="arabicPeriod"/>
            </a:pPr>
            <a:r>
              <a:rPr lang="sl-SI" sz="2000" dirty="0" smtClean="0"/>
              <a:t>2. POSLUŠAJ RITMIČNO IZREKO BESEDILA IN JO PONOVI.</a:t>
            </a:r>
          </a:p>
          <a:p>
            <a:pPr marL="342900" indent="-342900">
              <a:buAutoNum type="arabicPeriod"/>
            </a:pPr>
            <a:endParaRPr lang="sl-SI" sz="2000" dirty="0" smtClean="0"/>
          </a:p>
          <a:p>
            <a:pPr marL="342900" indent="-342900">
              <a:buAutoNum type="arabicPeriod"/>
            </a:pPr>
            <a:r>
              <a:rPr lang="sl-SI" sz="2000" dirty="0" smtClean="0"/>
              <a:t>3. IZGOVARJAJ CELOTNO RITIČNO IZREKO PESMI.</a:t>
            </a:r>
          </a:p>
          <a:p>
            <a:pPr marL="342900" indent="-342900">
              <a:buAutoNum type="arabicPeriod"/>
            </a:pPr>
            <a:endParaRPr lang="sl-SI" sz="2000" dirty="0" smtClean="0"/>
          </a:p>
        </p:txBody>
      </p:sp>
      <p:sp>
        <p:nvSpPr>
          <p:cNvPr id="2" name="PoljeZBesedilom 1"/>
          <p:cNvSpPr txBox="1"/>
          <p:nvPr/>
        </p:nvSpPr>
        <p:spPr>
          <a:xfrm>
            <a:off x="371858" y="0"/>
            <a:ext cx="746420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700" dirty="0" smtClean="0"/>
              <a:t>Otroci poznate ljubljanskega zmaja,</a:t>
            </a:r>
          </a:p>
          <a:p>
            <a:r>
              <a:rPr lang="sl-SI" sz="1700" dirty="0" smtClean="0"/>
              <a:t>na trgu zeleno solato prodaja, a________, a_________, zmaj, zmaj,</a:t>
            </a:r>
          </a:p>
          <a:p>
            <a:r>
              <a:rPr lang="sl-SI" sz="1700" dirty="0" smtClean="0"/>
              <a:t>kar pa solate v prodajo ne gre,</a:t>
            </a:r>
          </a:p>
          <a:p>
            <a:r>
              <a:rPr lang="sl-SI" sz="1700" dirty="0" smtClean="0"/>
              <a:t>zmaj ljubljanski sam rad poje, a_______,a_________, zmaj, zmaj. </a:t>
            </a:r>
          </a:p>
          <a:p>
            <a:r>
              <a:rPr lang="sl-SI" sz="1700" dirty="0" smtClean="0"/>
              <a:t>Vsak dan na kupe solate pohrusta,</a:t>
            </a:r>
          </a:p>
          <a:p>
            <a:r>
              <a:rPr lang="sl-SI" sz="1700" dirty="0" smtClean="0"/>
              <a:t>da ima že vsa zelena usta.</a:t>
            </a:r>
            <a:endParaRPr lang="sl-SI" sz="1700" dirty="0"/>
          </a:p>
          <a:p>
            <a:endParaRPr lang="sl-SI" sz="1700" dirty="0" smtClean="0"/>
          </a:p>
          <a:p>
            <a:r>
              <a:rPr lang="sl-SI" sz="1700" dirty="0" smtClean="0"/>
              <a:t>Zelena so krila in trebuh in rep,</a:t>
            </a:r>
          </a:p>
          <a:p>
            <a:r>
              <a:rPr lang="sl-SI" sz="1700" dirty="0" smtClean="0"/>
              <a:t>ko v sončno jutro zleti na potep, a______, a________, zmaj, zmaj. </a:t>
            </a:r>
          </a:p>
          <a:p>
            <a:r>
              <a:rPr lang="sl-SI" sz="1700" dirty="0" smtClean="0"/>
              <a:t>Na Golovec, Rožnik in grad še pogleda,</a:t>
            </a:r>
          </a:p>
          <a:p>
            <a:r>
              <a:rPr lang="sl-SI" sz="1700" dirty="0" smtClean="0"/>
              <a:t>na klopcah ob reki zvedavo poseda, a________, a_________, zmaj, zmaj. </a:t>
            </a:r>
          </a:p>
          <a:p>
            <a:r>
              <a:rPr lang="sl-SI" sz="1700" dirty="0"/>
              <a:t>Vsak dan na kupe solate pohrusta,</a:t>
            </a:r>
          </a:p>
          <a:p>
            <a:r>
              <a:rPr lang="sl-SI" sz="1700" dirty="0"/>
              <a:t>da ima že vsa zelena usta</a:t>
            </a:r>
            <a:r>
              <a:rPr lang="sl-SI" sz="1700" dirty="0" smtClean="0"/>
              <a:t>.</a:t>
            </a:r>
          </a:p>
          <a:p>
            <a:endParaRPr lang="sl-SI" sz="1700" dirty="0"/>
          </a:p>
          <a:p>
            <a:r>
              <a:rPr lang="sl-SI" sz="1700" dirty="0" smtClean="0"/>
              <a:t>Ko zopet utrujen na mostu pristane,</a:t>
            </a:r>
          </a:p>
          <a:p>
            <a:r>
              <a:rPr lang="sl-SI" sz="1700" dirty="0" smtClean="0"/>
              <a:t>prižigajo mestne luči se zaspane, a______, a______, zmaj, zmaj.</a:t>
            </a:r>
          </a:p>
          <a:p>
            <a:r>
              <a:rPr lang="sl-SI" sz="1700" dirty="0" smtClean="0"/>
              <a:t>Zeleno žarijo njegove oči,</a:t>
            </a:r>
          </a:p>
          <a:p>
            <a:r>
              <a:rPr lang="sl-SI" sz="1700" dirty="0" smtClean="0"/>
              <a:t>tja med zvezde pozne noči, a________, a_________, zmaj, zmaj,</a:t>
            </a:r>
          </a:p>
          <a:p>
            <a:r>
              <a:rPr lang="sl-SI" sz="1700" dirty="0" smtClean="0"/>
              <a:t>a_______, a_________, zmaj, zmaj.</a:t>
            </a:r>
            <a:endParaRPr lang="sl-SI" sz="1700" dirty="0"/>
          </a:p>
          <a:p>
            <a:endParaRPr lang="sl-SI" sz="1700" dirty="0"/>
          </a:p>
        </p:txBody>
      </p:sp>
      <p:pic>
        <p:nvPicPr>
          <p:cNvPr id="3" name="Ljubljanski zmaj-vsebi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6858" y="2703083"/>
            <a:ext cx="487363" cy="487363"/>
          </a:xfrm>
          <a:prstGeom prst="rect">
            <a:avLst/>
          </a:prstGeom>
        </p:spPr>
      </p:pic>
      <p:pic>
        <p:nvPicPr>
          <p:cNvPr id="4" name="Ljubljanski zmaj-ritmična izreka po deli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9384" y="4426728"/>
            <a:ext cx="487363" cy="487363"/>
          </a:xfrm>
          <a:prstGeom prst="rect">
            <a:avLst/>
          </a:prstGeom>
        </p:spPr>
      </p:pic>
      <p:pic>
        <p:nvPicPr>
          <p:cNvPr id="8" name="Ljubljanski zmaj-celotna ritmična izrek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0883" y="5963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pon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3B9E78-595F-41AA-B8FF-1657B24A64F3}">
  <ds:schemaRefs>
    <ds:schemaRef ds:uri="71af3243-3dd4-4a8d-8c0d-dd76da1f02a5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Načrt s sliko otroka</Template>
  <TotalTime>0</TotalTime>
  <Words>615</Words>
  <Application>Microsoft Office PowerPoint</Application>
  <PresentationFormat>Widescreen</PresentationFormat>
  <Paragraphs>120</Paragraphs>
  <Slides>11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Wingdings</vt:lpstr>
      <vt:lpstr>Priponka</vt:lpstr>
      <vt:lpstr>PEVSKI ZBOR </vt:lpstr>
      <vt:lpstr>PowerPoint Presentation</vt:lpstr>
      <vt:lpstr>OGREJ SVOJE TELO</vt:lpstr>
      <vt:lpstr>NAREDI NEKAJ DIHALNIH VAJ</vt:lpstr>
      <vt:lpstr>NAREDI še 2 UPEVALNI VAJi   1. POSNETEK = PRIMER  2. POSNETEK = VAJA ZATE</vt:lpstr>
      <vt:lpstr>Prisluhni novi pesmi:   jaz sem muzikant </vt:lpstr>
      <vt:lpstr>POSTOPEK UČENJA PESMI </vt:lpstr>
      <vt:lpstr>Prisluhni novi pesmi:   ljubljanski zmaj </vt:lpstr>
      <vt:lpstr>POSTOPEK UČENJA PESMI </vt:lpstr>
      <vt:lpstr>Zapoj skupaj s spremljavo klavirja  ljubljanski zmaj </vt:lpstr>
      <vt:lpstr>Odlično ti je šlo!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2020-03-16T14:17:12Z</dcterms:created>
  <dcterms:modified xsi:type="dcterms:W3CDTF">2020-11-22T22:10:58Z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