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Krovne strukture in založna tkiva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06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ptiči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15173" y="2156716"/>
            <a:ext cx="4776306" cy="2939265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3 plasti – vrhnjica, usnjica, podkožje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Perje</a:t>
            </a:r>
          </a:p>
          <a:p>
            <a:r>
              <a:rPr lang="sl-SI" dirty="0" smtClean="0"/>
              <a:t>Sodeluje pri ohranjanju telesne temperature</a:t>
            </a:r>
          </a:p>
          <a:p>
            <a:r>
              <a:rPr lang="sl-SI" dirty="0" smtClean="0"/>
              <a:t>Podkožje je iz maščobnih celic – izolacija, zaloga energije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5162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Sesalci</a:t>
            </a:r>
            <a:endParaRPr lang="sl-SI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Koža je iz 3 delov</a:t>
            </a:r>
          </a:p>
          <a:p>
            <a:r>
              <a:rPr lang="sl-SI" dirty="0" smtClean="0"/>
              <a:t>Vrhnjica</a:t>
            </a:r>
          </a:p>
          <a:p>
            <a:r>
              <a:rPr lang="sl-SI" dirty="0" smtClean="0"/>
              <a:t>Usnjica</a:t>
            </a:r>
          </a:p>
          <a:p>
            <a:r>
              <a:rPr lang="sl-SI" dirty="0" smtClean="0"/>
              <a:t>podkožje</a:t>
            </a:r>
            <a:endParaRPr lang="sl-SI" dirty="0"/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19272" y="1786929"/>
            <a:ext cx="4243646" cy="34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3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Koža sesalcev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vrhnjica</a:t>
            </a:r>
            <a:endParaRPr lang="sl-SI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sl-SI" dirty="0" smtClean="0"/>
              <a:t>Ploščate Celice so tesno skupaj</a:t>
            </a:r>
          </a:p>
          <a:p>
            <a:r>
              <a:rPr lang="sl-SI" dirty="0" smtClean="0"/>
              <a:t>Preprečujejo izhlapevanje</a:t>
            </a:r>
          </a:p>
          <a:p>
            <a:r>
              <a:rPr lang="sl-SI" dirty="0" smtClean="0"/>
              <a:t>Odmirajo in se luščijo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/>
              <a:t>usnjica</a:t>
            </a:r>
            <a:endParaRPr lang="sl-SI" dirty="0"/>
          </a:p>
        </p:txBody>
      </p:sp>
      <p:sp>
        <p:nvSpPr>
          <p:cNvPr id="6" name="Označba mesta besedila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sl-SI" dirty="0" smtClean="0"/>
              <a:t>Žile (uravnavanje telesne temperature)</a:t>
            </a:r>
          </a:p>
          <a:p>
            <a:r>
              <a:rPr lang="sl-SI" dirty="0" smtClean="0"/>
              <a:t>Živci</a:t>
            </a:r>
          </a:p>
          <a:p>
            <a:r>
              <a:rPr lang="sl-SI" dirty="0" smtClean="0"/>
              <a:t>Čutila (dotik, pritisk, temperaturo…)</a:t>
            </a:r>
          </a:p>
          <a:p>
            <a:r>
              <a:rPr lang="sl-SI" dirty="0" smtClean="0"/>
              <a:t>Mišice (</a:t>
            </a:r>
            <a:r>
              <a:rPr lang="sl-SI" dirty="0" err="1" smtClean="0"/>
              <a:t>naježevalka</a:t>
            </a:r>
            <a:r>
              <a:rPr lang="sl-SI" dirty="0" smtClean="0"/>
              <a:t> dlake)</a:t>
            </a:r>
          </a:p>
          <a:p>
            <a:r>
              <a:rPr lang="sl-SI" dirty="0" smtClean="0"/>
              <a:t>Žleze (lojnice, znojnice)</a:t>
            </a:r>
          </a:p>
          <a:p>
            <a:r>
              <a:rPr lang="sl-SI" dirty="0" smtClean="0"/>
              <a:t>Dlaka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7" name="Označba mesta besedil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 smtClean="0"/>
              <a:t>podkožje</a:t>
            </a:r>
            <a:endParaRPr lang="sl-SI" dirty="0"/>
          </a:p>
        </p:txBody>
      </p:sp>
      <p:sp>
        <p:nvSpPr>
          <p:cNvPr id="8" name="Označba mesta besedila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sl-SI" dirty="0" smtClean="0"/>
              <a:t>Podkožno maščevje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995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enoceličarji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771844" y="1756881"/>
            <a:ext cx="6379916" cy="4284323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Krovna struktura je celična membrana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190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mnogoceličarji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78413" y="1278652"/>
            <a:ext cx="6199187" cy="3843495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V neposrednem stiku z okoljem  so le zunanje celice</a:t>
            </a:r>
          </a:p>
          <a:p>
            <a:r>
              <a:rPr lang="sl-SI" dirty="0" smtClean="0"/>
              <a:t>Posebna povrhnjica, ki pokriva telo</a:t>
            </a:r>
          </a:p>
          <a:p>
            <a:r>
              <a:rPr lang="sl-SI" dirty="0" smtClean="0"/>
              <a:t>Tesno povezane celice, ki preprečujejo uhajanje snovi iz telesa in v telo.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5417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členonožci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58631" y="1233487"/>
            <a:ext cx="5238750" cy="3933825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Povrhnjica izloča Hitinjačo</a:t>
            </a:r>
          </a:p>
          <a:p>
            <a:r>
              <a:rPr lang="sl-SI" dirty="0" smtClean="0"/>
              <a:t>Zunanji skelet</a:t>
            </a:r>
          </a:p>
          <a:p>
            <a:r>
              <a:rPr lang="sl-SI" dirty="0" smtClean="0"/>
              <a:t>levitev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228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mehkužci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78413" y="875705"/>
            <a:ext cx="6199187" cy="4649390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Povrhnjica izloča apneno lupino</a:t>
            </a:r>
          </a:p>
          <a:p>
            <a:r>
              <a:rPr lang="sl-SI" dirty="0" smtClean="0"/>
              <a:t>Raste skupaj z živaljo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4158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vretenčarji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90902" y="2116048"/>
            <a:ext cx="5644914" cy="2969660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Koža</a:t>
            </a:r>
          </a:p>
          <a:p>
            <a:r>
              <a:rPr lang="sl-SI" dirty="0" smtClean="0"/>
              <a:t>Iz 2 oz. 3 plasti</a:t>
            </a:r>
          </a:p>
          <a:p>
            <a:r>
              <a:rPr lang="sl-SI" dirty="0" smtClean="0"/>
              <a:t>Vrhnjica</a:t>
            </a:r>
          </a:p>
          <a:p>
            <a:r>
              <a:rPr lang="sl-SI" dirty="0" smtClean="0"/>
              <a:t>Usnjica</a:t>
            </a:r>
          </a:p>
          <a:p>
            <a:r>
              <a:rPr lang="sl-SI" dirty="0" smtClean="0"/>
              <a:t>(podkožje)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6757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ribe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725306" y="1621226"/>
            <a:ext cx="4874615" cy="3214420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Dve plasti – vrhnjica usnjica</a:t>
            </a:r>
          </a:p>
          <a:p>
            <a:r>
              <a:rPr lang="sl-SI" dirty="0" smtClean="0"/>
              <a:t>Tanka</a:t>
            </a:r>
          </a:p>
          <a:p>
            <a:r>
              <a:rPr lang="sl-SI" dirty="0" smtClean="0"/>
              <a:t>Sluzasta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Luske</a:t>
            </a:r>
          </a:p>
          <a:p>
            <a:r>
              <a:rPr lang="sl-SI" dirty="0" smtClean="0"/>
              <a:t>(ploščate, stožčaste)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1524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dvoživke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78413" y="1139170"/>
            <a:ext cx="6199187" cy="4122459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2 plasti – vrhnjica, usnjica</a:t>
            </a:r>
          </a:p>
          <a:p>
            <a:r>
              <a:rPr lang="sl-SI" dirty="0" smtClean="0"/>
              <a:t>Tanka</a:t>
            </a:r>
          </a:p>
          <a:p>
            <a:r>
              <a:rPr lang="sl-SI" dirty="0" smtClean="0"/>
              <a:t>Vlažna</a:t>
            </a:r>
          </a:p>
          <a:p>
            <a:r>
              <a:rPr lang="sl-SI" dirty="0" smtClean="0"/>
              <a:t>Sluzasta</a:t>
            </a:r>
          </a:p>
          <a:p>
            <a:r>
              <a:rPr lang="sl-SI" dirty="0" smtClean="0"/>
              <a:t>Omogoča </a:t>
            </a:r>
            <a:r>
              <a:rPr lang="sl-SI" dirty="0"/>
              <a:t>izmenjavo plinov</a:t>
            </a:r>
          </a:p>
          <a:p>
            <a:endParaRPr lang="sl-SI" dirty="0" smtClean="0"/>
          </a:p>
          <a:p>
            <a:r>
              <a:rPr lang="sl-SI" u="sng" dirty="0" smtClean="0"/>
              <a:t>Povrhnjica je tanka in roževinasta</a:t>
            </a:r>
          </a:p>
          <a:p>
            <a:r>
              <a:rPr lang="sl-SI" dirty="0" smtClean="0"/>
              <a:t>Strupne žleze</a:t>
            </a:r>
          </a:p>
        </p:txBody>
      </p:sp>
    </p:spTree>
    <p:extLst>
      <p:ext uri="{BB962C8B-B14F-4D97-AF65-F5344CB8AC3E}">
        <p14:creationId xmlns:p14="http://schemas.microsoft.com/office/powerpoint/2010/main" val="47597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plazilci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17384" y="1471291"/>
            <a:ext cx="3999920" cy="3999920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dirty="0" smtClean="0"/>
              <a:t>2 plasti – vrhnjica, usnjica</a:t>
            </a:r>
          </a:p>
          <a:p>
            <a:r>
              <a:rPr lang="sl-SI" dirty="0" smtClean="0"/>
              <a:t>Tanke rožene </a:t>
            </a:r>
            <a:r>
              <a:rPr lang="sl-SI" dirty="0" smtClean="0">
                <a:solidFill>
                  <a:srgbClr val="FF0000"/>
                </a:solidFill>
              </a:rPr>
              <a:t>luske</a:t>
            </a:r>
            <a:r>
              <a:rPr lang="sl-SI" dirty="0" smtClean="0"/>
              <a:t> (lahko tudi oklep)</a:t>
            </a:r>
          </a:p>
          <a:p>
            <a:r>
              <a:rPr lang="sl-SI" dirty="0" smtClean="0"/>
              <a:t>Nima dihalne vloge</a:t>
            </a:r>
          </a:p>
          <a:p>
            <a:r>
              <a:rPr lang="sl-SI" dirty="0" smtClean="0"/>
              <a:t>Rožena plast ne raste skupaj z organizmom – se levijo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364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TM04033925[[fn=Kapljica]]</Template>
  <TotalTime>53</TotalTime>
  <Words>211</Words>
  <Application>Microsoft Office PowerPoint</Application>
  <PresentationFormat>Širokozaslonsko</PresentationFormat>
  <Paragraphs>64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5" baseType="lpstr">
      <vt:lpstr>Arial</vt:lpstr>
      <vt:lpstr>Tw Cen MT</vt:lpstr>
      <vt:lpstr>Kapljica</vt:lpstr>
      <vt:lpstr>Krovne strukture in založna tkiva</vt:lpstr>
      <vt:lpstr>enoceličarji</vt:lpstr>
      <vt:lpstr>mnogoceličarji</vt:lpstr>
      <vt:lpstr>členonožci</vt:lpstr>
      <vt:lpstr>mehkužci</vt:lpstr>
      <vt:lpstr>vretenčarji</vt:lpstr>
      <vt:lpstr>ribe</vt:lpstr>
      <vt:lpstr>dvoživke</vt:lpstr>
      <vt:lpstr>plazilci</vt:lpstr>
      <vt:lpstr>ptiči</vt:lpstr>
      <vt:lpstr>Sesalci</vt:lpstr>
      <vt:lpstr>Koža sesalcev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Krovne strukture in založna tkiva</dc:title>
  <dc:creator>Zlata Mikuz</dc:creator>
  <cp:lastModifiedBy>Zlata Mikuz</cp:lastModifiedBy>
  <cp:revision>8</cp:revision>
  <dcterms:created xsi:type="dcterms:W3CDTF">2020-04-15T09:28:50Z</dcterms:created>
  <dcterms:modified xsi:type="dcterms:W3CDTF">2020-04-16T07:22:26Z</dcterms:modified>
</cp:coreProperties>
</file>