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77" r:id="rId5"/>
    <p:sldId id="266" r:id="rId6"/>
    <p:sldId id="267" r:id="rId7"/>
    <p:sldId id="278" r:id="rId8"/>
    <p:sldId id="256" r:id="rId9"/>
    <p:sldId id="28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7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1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752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6090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037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540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707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5541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766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5918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171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01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4674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7DAAF4E-3D51-40DA-B7C7-C74749E2DBA7}" type="datetimeFigureOut">
              <a:rPr lang="sl-SI" smtClean="0"/>
              <a:t>16.11.2021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1BEA8F-E55C-484F-84B1-6A7A90A4FE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007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youtube.com/watch?v=A0jC3AeAyck&amp;feature=emb_log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ucbeniki.sio.si/matematika7/656/index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Delo na daljavo 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sl-SI" sz="2400" dirty="0"/>
              <a:t>7</a:t>
            </a:r>
            <a:r>
              <a:rPr lang="sl-SI" sz="2400" dirty="0" smtClean="0"/>
              <a:t>. </a:t>
            </a:r>
            <a:r>
              <a:rPr lang="sl-SI" sz="2400" dirty="0"/>
              <a:t>razred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3725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6000" dirty="0" smtClean="0"/>
              <a:t>Kar sledi si prepišete in načrtujete v zvezek.</a:t>
            </a:r>
            <a:endParaRPr lang="sl-SI" sz="6000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sl-SI" dirty="0" smtClean="0"/>
              <a:t>Bodi natančen.</a:t>
            </a:r>
          </a:p>
          <a:p>
            <a:pPr algn="r"/>
            <a:r>
              <a:rPr lang="sl-SI" dirty="0" smtClean="0"/>
              <a:t>Zvezke bom pregledala!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355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1143000" y="1804306"/>
                <a:ext cx="9872871" cy="4166187"/>
              </a:xfrm>
            </p:spPr>
            <p:txBody>
              <a:bodyPr>
                <a:normAutofit/>
              </a:bodyPr>
              <a:lstStyle/>
              <a:p>
                <a:pPr marL="45720" indent="0">
                  <a:buNone/>
                </a:pPr>
                <a:r>
                  <a:rPr lang="sl-SI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1. naloga: </a:t>
                </a:r>
                <a:r>
                  <a:rPr lang="sl-SI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Seštej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sl-SI" sz="2400" b="1" i="1" smtClean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sl-SI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sl-SI" sz="2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sl-SI" sz="2400" b="1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sl-SI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" indent="0">
                  <a:buNone/>
                </a:pPr>
                <a:endParaRPr lang="sl-SI" dirty="0" smtClean="0"/>
              </a:p>
              <a:p>
                <a:endParaRPr lang="sl-SI" dirty="0"/>
              </a:p>
              <a:p>
                <a:endParaRPr lang="sl-SI" dirty="0" smtClean="0"/>
              </a:p>
              <a:p>
                <a:endParaRPr lang="sl-SI" dirty="0"/>
              </a:p>
              <a:p>
                <a:pPr marL="45720" indent="0">
                  <a:buNone/>
                </a:pPr>
                <a:endParaRPr lang="sl-SI" dirty="0" smtClean="0"/>
              </a:p>
              <a:p>
                <a:pPr marL="45720" indent="0">
                  <a:buNone/>
                </a:pPr>
                <a:r>
                  <a:rPr lang="sl-SI" dirty="0" smtClean="0"/>
                  <a:t>Ulomka </a:t>
                </a:r>
                <a:r>
                  <a:rPr lang="sl-SI" dirty="0"/>
                  <a:t>z različnima imenovalcema je treba najprej zapisati z ulomkoma, ki imata </a:t>
                </a:r>
                <a:r>
                  <a:rPr lang="sl-SI" b="1" dirty="0"/>
                  <a:t>enake </a:t>
                </a:r>
                <a:r>
                  <a:rPr lang="sl-SI" b="1" dirty="0" smtClean="0"/>
                  <a:t>imenovalce</a:t>
                </a:r>
                <a:r>
                  <a:rPr lang="sl-SI" dirty="0"/>
                  <a:t> </a:t>
                </a:r>
                <a:r>
                  <a:rPr lang="sl-SI" dirty="0" smtClean="0"/>
                  <a:t>                 </a:t>
                </a:r>
                <a:r>
                  <a:rPr lang="sl-SI" b="1" dirty="0" smtClean="0"/>
                  <a:t>razširimo </a:t>
                </a:r>
                <a:r>
                  <a:rPr lang="sl-SI" dirty="0" smtClean="0"/>
                  <a:t>ju </a:t>
                </a:r>
                <a:r>
                  <a:rPr lang="sl-SI" dirty="0"/>
                  <a:t>na </a:t>
                </a:r>
                <a:r>
                  <a:rPr lang="sl-SI" b="1" dirty="0"/>
                  <a:t>najmanjši skupni imenovalec</a:t>
                </a:r>
                <a:r>
                  <a:rPr lang="sl-SI" dirty="0"/>
                  <a:t>.</a:t>
                </a:r>
              </a:p>
              <a:p>
                <a:pPr marL="45720" indent="0">
                  <a:buNone/>
                </a:pPr>
                <a:endParaRPr lang="sl-SI" dirty="0" smtClean="0"/>
              </a:p>
              <a:p>
                <a:endParaRPr lang="sl-SI" dirty="0"/>
              </a:p>
              <a:p>
                <a:pPr marL="45720" indent="0">
                  <a:buNone/>
                </a:pPr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3000" y="1804306"/>
                <a:ext cx="9872871" cy="4166187"/>
              </a:xfrm>
              <a:blipFill>
                <a:blip r:embed="rId3"/>
                <a:stretch>
                  <a:fillRect l="-494" t="-1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slov 3"/>
          <p:cNvSpPr txBox="1">
            <a:spLocks/>
          </p:cNvSpPr>
          <p:nvPr/>
        </p:nvSpPr>
        <p:spPr>
          <a:xfrm>
            <a:off x="1140350" y="595987"/>
            <a:ext cx="9875521" cy="936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1h: Seštevanje ulomkov z različnim imenovalcem</a:t>
            </a:r>
            <a:endParaRPr lang="sl-SI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1219200" y="3257005"/>
            <a:ext cx="1789637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2" name="Rectangle 20"/>
          <p:cNvSpPr>
            <a:spLocks noChangeArrowheads="1"/>
          </p:cNvSpPr>
          <p:nvPr/>
        </p:nvSpPr>
        <p:spPr bwMode="auto">
          <a:xfrm>
            <a:off x="1219199" y="2312478"/>
            <a:ext cx="2459560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5" name="Predm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834194"/>
              </p:ext>
            </p:extLst>
          </p:nvPr>
        </p:nvGraphicFramePr>
        <p:xfrm>
          <a:off x="1632533" y="2624286"/>
          <a:ext cx="8891155" cy="18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Bitna slika" r:id="rId4" imgW="10371429" imgH="2104762" progId="Paint.Picture">
                  <p:embed/>
                </p:oleObj>
              </mc:Choice>
              <mc:Fallback>
                <p:oleObj name="Bitna slika" r:id="rId4" imgW="10371429" imgH="2104762" progId="Paint.Picture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2533" y="2624286"/>
                        <a:ext cx="8891155" cy="1800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Raven puščični povezovalnik 6"/>
          <p:cNvCxnSpPr/>
          <p:nvPr/>
        </p:nvCxnSpPr>
        <p:spPr>
          <a:xfrm>
            <a:off x="3711388" y="5316071"/>
            <a:ext cx="56477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75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3000" y="809897"/>
            <a:ext cx="9872871" cy="5286103"/>
          </a:xfrm>
        </p:spPr>
        <p:txBody>
          <a:bodyPr/>
          <a:lstStyle/>
          <a:p>
            <a:pPr marL="45720" indent="0">
              <a:buNone/>
            </a:pPr>
            <a:r>
              <a:rPr lang="sl-SI" dirty="0">
                <a:solidFill>
                  <a:schemeClr val="tx1"/>
                </a:solidFill>
              </a:rPr>
              <a:t>Najmanjši skupni imenovalec števil </a:t>
            </a:r>
            <a:r>
              <a:rPr lang="sl-SI" b="1" dirty="0">
                <a:solidFill>
                  <a:schemeClr val="tx1"/>
                </a:solidFill>
              </a:rPr>
              <a:t>3</a:t>
            </a:r>
            <a:r>
              <a:rPr lang="sl-SI" dirty="0">
                <a:solidFill>
                  <a:schemeClr val="tx1"/>
                </a:solidFill>
              </a:rPr>
              <a:t> in </a:t>
            </a:r>
            <a:r>
              <a:rPr lang="sl-SI" b="1" dirty="0">
                <a:solidFill>
                  <a:schemeClr val="tx1"/>
                </a:solidFill>
              </a:rPr>
              <a:t>4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smtClean="0">
                <a:solidFill>
                  <a:schemeClr val="tx1"/>
                </a:solidFill>
              </a:rPr>
              <a:t>: </a:t>
            </a:r>
            <a:r>
              <a:rPr lang="sl-SI" b="1" dirty="0" smtClean="0"/>
              <a:t>v(3, 4) = 12</a:t>
            </a:r>
            <a:endParaRPr lang="sl-SI" b="1" dirty="0"/>
          </a:p>
          <a:p>
            <a:pPr marL="4572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Oba </a:t>
            </a:r>
            <a:r>
              <a:rPr lang="sl-SI" dirty="0">
                <a:solidFill>
                  <a:schemeClr val="tx1"/>
                </a:solidFill>
              </a:rPr>
              <a:t>modela razdelimo na 12 enakih </a:t>
            </a:r>
            <a:r>
              <a:rPr lang="sl-SI" dirty="0" smtClean="0">
                <a:solidFill>
                  <a:schemeClr val="tx1"/>
                </a:solidFill>
              </a:rPr>
              <a:t>delov.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02080" y="2159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84960" y="312637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7" name="Predm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484142"/>
              </p:ext>
            </p:extLst>
          </p:nvPr>
        </p:nvGraphicFramePr>
        <p:xfrm>
          <a:off x="2701598" y="1764855"/>
          <a:ext cx="6755674" cy="236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Bitna slika" r:id="rId3" imgW="10469436" imgH="3657143" progId="Paint.Picture">
                  <p:embed/>
                </p:oleObj>
              </mc:Choice>
              <mc:Fallback>
                <p:oleObj name="Bitna slika" r:id="rId3" imgW="10469436" imgH="3657143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598" y="1764855"/>
                        <a:ext cx="6755674" cy="2368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Predm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41015"/>
              </p:ext>
            </p:extLst>
          </p:nvPr>
        </p:nvGraphicFramePr>
        <p:xfrm>
          <a:off x="4832357" y="4242376"/>
          <a:ext cx="2494154" cy="748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r:id="rId5" imgW="1295400" imgH="393700" progId="Equation.DSMT4">
                  <p:embed/>
                </p:oleObj>
              </mc:Choice>
              <mc:Fallback>
                <p:oleObj r:id="rId5" imgW="1295400" imgH="393700" progId="Equation.DSMT4">
                  <p:embed/>
                  <p:pic>
                    <p:nvPicPr>
                      <p:cNvPr id="7" name="Predme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357" y="4242376"/>
                        <a:ext cx="2494154" cy="748859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značba mesta vsebine 2"/>
          <p:cNvSpPr txBox="1">
            <a:spLocks/>
          </p:cNvSpPr>
          <p:nvPr/>
        </p:nvSpPr>
        <p:spPr>
          <a:xfrm>
            <a:off x="1041269" y="5303996"/>
            <a:ext cx="10076329" cy="1093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Ulomke z </a:t>
            </a:r>
            <a:r>
              <a:rPr lang="sl-SI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različnimi imenovalci </a:t>
            </a:r>
            <a:r>
              <a:rPr lang="sl-SI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seštevamo </a:t>
            </a:r>
            <a:r>
              <a:rPr lang="sl-SI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tako, </a:t>
            </a: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jih najprej razširimo na skupni imenovalec, nato imenovalec prepišemo, števce pa seštejemo.</a:t>
            </a:r>
            <a:endParaRPr lang="sl-SI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95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1143000" y="698863"/>
                <a:ext cx="10300062" cy="1478280"/>
              </a:xfr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>
                <a:noAutofit/>
              </a:bodyPr>
              <a:lstStyle/>
              <a:p>
                <a:pPr marL="502920" indent="-457200">
                  <a:buAutoNum type="arabicPeriod"/>
                </a:pPr>
                <a:endParaRPr lang="sl-SI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" indent="0">
                  <a:buNone/>
                </a:pPr>
                <a:r>
                  <a:rPr lang="sl-SI" sz="2400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 naloga: </a:t>
                </a:r>
                <a:r>
                  <a:rPr lang="sl-SI" sz="2400" b="1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Seštej.</a:t>
                </a:r>
              </a:p>
              <a:p>
                <a:pPr marL="45720" indent="0">
                  <a:buNone/>
                </a:pPr>
                <a:endParaRPr lang="sl-SI" sz="2000" b="1" dirty="0" smtClean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sl-SI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sl-SI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l-SI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AutoNum type="alphaLcParenR"/>
                </a:pPr>
                <a:r>
                  <a:rPr lang="sl-SI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l-SI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sl-SI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</m:t>
                    </m:r>
                    <m:f>
                      <m:fPr>
                        <m:ctrlPr>
                          <a:rPr lang="sl-SI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l-SI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l-SI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AutoNum type="alphaLcParenR"/>
                </a:pPr>
                <a:r>
                  <a:rPr lang="sl-SI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sl-SI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,3 + </a:t>
                </a:r>
                <a14:m>
                  <m:oMath xmlns:m="http://schemas.openxmlformats.org/officeDocument/2006/math">
                    <m:r>
                      <a:rPr lang="sl-SI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l-SI" sz="2400" b="0" dirty="0" smtClean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r>
                  <a:rPr lang="sl-SI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3,4 </a:t>
                </a:r>
                <a:r>
                  <a:rPr lang="sl-SI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sl-SI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sl-SI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l-SI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" indent="0">
                  <a:buNone/>
                </a:pPr>
                <a:endParaRPr lang="sl-SI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3000" y="698863"/>
                <a:ext cx="10300062" cy="1478280"/>
              </a:xfrm>
              <a:blipFill>
                <a:blip r:embed="rId2"/>
                <a:stretch>
                  <a:fillRect l="-474" b="-17314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ravokotnik 3"/>
          <p:cNvSpPr/>
          <p:nvPr/>
        </p:nvSpPr>
        <p:spPr>
          <a:xfrm>
            <a:off x="992778" y="2420983"/>
            <a:ext cx="10328366" cy="37533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247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687978" y="566058"/>
                <a:ext cx="10301768" cy="5590904"/>
              </a:xfrm>
            </p:spPr>
            <p:txBody>
              <a:bodyPr>
                <a:normAutofit/>
              </a:bodyPr>
              <a:lstStyle/>
              <a:p>
                <a:pPr marL="45720" indent="0">
                  <a:buNone/>
                </a:pPr>
                <a:r>
                  <a:rPr lang="sl-SI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REŠEVANJE:</a:t>
                </a:r>
              </a:p>
              <a:p>
                <a:pPr marL="45720" indent="0">
                  <a:buNone/>
                </a:pPr>
                <a:endParaRPr lang="sl-SI" sz="5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sl-SI" sz="2000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l-SI" sz="2000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l-SI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l-SI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  <m:r>
                          <a:rPr lang="sl-SI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sl-SI" sz="2000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l-SI" sz="20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sl-SI" sz="2000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l-SI" sz="20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+14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sl-SI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sl-SI" sz="2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sl-SI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endParaRPr lang="sl-SI" sz="2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endParaRPr lang="sl-SI" sz="2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endParaRPr lang="sl-SI" sz="2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sl-SI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sl-SI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(</a:t>
                </a:r>
                <a:r>
                  <a:rPr lang="sl-SI" sz="2000" dirty="0" smtClean="0">
                    <a:solidFill>
                      <a:schemeClr val="accent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+ 1 + 1</a:t>
                </a:r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+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accent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sz="20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= </a:t>
                </a:r>
                <a:r>
                  <a:rPr lang="sl-SI" sz="2000" dirty="0" smtClean="0">
                    <a:solidFill>
                      <a:schemeClr val="accent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19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sl-SI" sz="2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sl-SI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sl-SI" sz="2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endParaRPr lang="sl-SI" sz="2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endParaRPr lang="sl-SI" sz="2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r>
                  <a:rPr lang="sl-SI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4,3 + </a:t>
                </a:r>
                <a14:m>
                  <m:oMath xmlns:m="http://schemas.openxmlformats.org/officeDocument/2006/math">
                    <m:r>
                      <a:rPr lang="sl-SI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l-SI" sz="2000" dirty="0" smtClean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 marL="45720" indent="0">
                  <a:buNone/>
                </a:pPr>
                <a:r>
                  <a:rPr lang="sl-SI" sz="2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  </a:t>
                </a:r>
                <a:r>
                  <a:rPr lang="sl-SI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1. način: </a:t>
                </a:r>
                <a:r>
                  <a:rPr lang="sl-SI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4,3 + </a:t>
                </a:r>
                <a14:m>
                  <m:oMath xmlns:m="http://schemas.openxmlformats.org/officeDocument/2006/math">
                    <m:r>
                      <a:rPr lang="sl-SI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sl-SI" sz="2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sl-SI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sl-SI" sz="2000" dirty="0">
                    <a:latin typeface="Arial" panose="020B0604020202020204" pitchFamily="34" charset="0"/>
                  </a:rPr>
                  <a:t>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sl-SI" sz="2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r>
                      <a:rPr lang="sl-SI" sz="200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00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sl-SI" sz="2000" b="1" dirty="0" smtClean="0">
                    <a:latin typeface="Arial" panose="020B0604020202020204" pitchFamily="34" charset="0"/>
                  </a:rPr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sl-SI" sz="20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sl-SI" sz="2000" i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sl-SI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   </a:t>
                </a:r>
              </a:p>
              <a:p>
                <a:pPr marL="45720" indent="0">
                  <a:buNone/>
                </a:pPr>
                <a:r>
                  <a:rPr lang="sl-SI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   2. </a:t>
                </a:r>
                <a:r>
                  <a:rPr lang="sl-SI" sz="2000" i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način: </a:t>
                </a:r>
                <a:r>
                  <a:rPr lang="sl-SI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4,3 + </a:t>
                </a:r>
                <a14:m>
                  <m:oMath xmlns:m="http://schemas.openxmlformats.org/officeDocument/2006/math">
                    <m:r>
                      <a:rPr lang="sl-SI" sz="2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4,3 + </a:t>
                </a:r>
                <a14:m>
                  <m:oMath xmlns:m="http://schemas.openxmlformats.org/officeDocument/2006/math">
                    <m:r>
                      <a:rPr lang="sl-SI" sz="2000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000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4,3 + </a:t>
                </a:r>
                <a:r>
                  <a:rPr lang="sl-SI" sz="2000" dirty="0" smtClean="0">
                    <a:solidFill>
                      <a:schemeClr val="accent4"/>
                    </a:solidFill>
                    <a:latin typeface="Arial" panose="020B0604020202020204" pitchFamily="34" charset="0"/>
                  </a:rPr>
                  <a:t>1,4</a:t>
                </a:r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5,7</a:t>
                </a:r>
                <a:endParaRPr lang="sl-SI" sz="2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endParaRPr lang="sl-SI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endParaRPr lang="sl-SI" sz="2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endParaRPr lang="sl-SI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endParaRPr lang="sl-SI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Corbel" pitchFamily="34" charset="0"/>
                  <a:buAutoNum type="alphaLcParenR"/>
                </a:pPr>
                <a:endParaRPr lang="sl-SI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" indent="0">
                  <a:buNone/>
                </a:pPr>
                <a:endParaRPr lang="sl-SI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" indent="0">
                  <a:buNone/>
                </a:pPr>
                <a:endParaRPr lang="sl-SI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" indent="0">
                  <a:buNone/>
                </a:pPr>
                <a:endParaRPr lang="sl-SI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7978" y="566058"/>
                <a:ext cx="10301768" cy="5590904"/>
              </a:xfrm>
              <a:blipFill>
                <a:blip r:embed="rId2"/>
                <a:stretch>
                  <a:fillRect l="-296" t="-130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blaček s puščico navzgor 1"/>
          <p:cNvSpPr/>
          <p:nvPr/>
        </p:nvSpPr>
        <p:spPr>
          <a:xfrm>
            <a:off x="1393373" y="1776548"/>
            <a:ext cx="1314994" cy="522515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V(2,9) = 18</a:t>
            </a:r>
            <a:endParaRPr lang="sl-SI" dirty="0"/>
          </a:p>
        </p:txBody>
      </p:sp>
      <p:sp>
        <p:nvSpPr>
          <p:cNvPr id="10" name="Oblaček s puščico navzgor 9"/>
          <p:cNvSpPr/>
          <p:nvPr/>
        </p:nvSpPr>
        <p:spPr>
          <a:xfrm>
            <a:off x="2181498" y="3248295"/>
            <a:ext cx="1484809" cy="522515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V(3, 2,4) = 12</a:t>
            </a:r>
            <a:endParaRPr lang="sl-SI" dirty="0"/>
          </a:p>
        </p:txBody>
      </p:sp>
      <p:sp>
        <p:nvSpPr>
          <p:cNvPr id="11" name="Navzgor ukrivljena puščica 10"/>
          <p:cNvSpPr/>
          <p:nvPr/>
        </p:nvSpPr>
        <p:spPr>
          <a:xfrm>
            <a:off x="8734697" y="3248295"/>
            <a:ext cx="957943" cy="32221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ravokotnik 11"/>
              <p:cNvSpPr/>
              <p:nvPr/>
            </p:nvSpPr>
            <p:spPr>
              <a:xfrm>
                <a:off x="8834846" y="3361510"/>
                <a:ext cx="622663" cy="48768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11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11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sl-SI" sz="11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sl-SI" sz="11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11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sl-SI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Pravokotni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846" y="3361510"/>
                <a:ext cx="622663" cy="4876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ravokotnik 13"/>
          <p:cNvSpPr/>
          <p:nvPr/>
        </p:nvSpPr>
        <p:spPr>
          <a:xfrm>
            <a:off x="5251268" y="2299063"/>
            <a:ext cx="4972594" cy="43542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Seštejemo cele dele posebej in ulomke posebej.</a:t>
            </a:r>
            <a:endParaRPr lang="sl-SI" dirty="0"/>
          </a:p>
        </p:txBody>
      </p:sp>
      <p:sp>
        <p:nvSpPr>
          <p:cNvPr id="15" name="Pravokotnik 14"/>
          <p:cNvSpPr/>
          <p:nvPr/>
        </p:nvSpPr>
        <p:spPr>
          <a:xfrm>
            <a:off x="2923902" y="779417"/>
            <a:ext cx="4972594" cy="43542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Ulomka razširimo na skupni imenovalec.</a:t>
            </a:r>
            <a:endParaRPr lang="sl-SI" dirty="0"/>
          </a:p>
        </p:txBody>
      </p:sp>
      <p:sp>
        <p:nvSpPr>
          <p:cNvPr id="16" name="Pravokotnik 15"/>
          <p:cNvSpPr/>
          <p:nvPr/>
        </p:nvSpPr>
        <p:spPr>
          <a:xfrm>
            <a:off x="7012577" y="4785361"/>
            <a:ext cx="4402181" cy="43542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l-SI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Decimalno število </a:t>
            </a:r>
            <a:r>
              <a:rPr lang="sl-SI" i="1" dirty="0">
                <a:solidFill>
                  <a:schemeClr val="bg1"/>
                </a:solidFill>
                <a:latin typeface="Arial" panose="020B0604020202020204" pitchFamily="34" charset="0"/>
              </a:rPr>
              <a:t>spremenimo v ulomek</a:t>
            </a:r>
            <a:r>
              <a:rPr lang="sl-SI" dirty="0" smtClean="0"/>
              <a:t>.</a:t>
            </a:r>
            <a:endParaRPr lang="sl-SI" dirty="0"/>
          </a:p>
        </p:txBody>
      </p:sp>
      <p:sp>
        <p:nvSpPr>
          <p:cNvPr id="17" name="Pravokotnik 16"/>
          <p:cNvSpPr/>
          <p:nvPr/>
        </p:nvSpPr>
        <p:spPr>
          <a:xfrm>
            <a:off x="7012577" y="5338355"/>
            <a:ext cx="4402181" cy="6618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l-SI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Ulomek spremenimo </a:t>
            </a:r>
            <a:r>
              <a:rPr lang="sl-SI" i="1" dirty="0">
                <a:solidFill>
                  <a:schemeClr val="bg1"/>
                </a:solidFill>
                <a:latin typeface="Arial" panose="020B0604020202020204" pitchFamily="34" charset="0"/>
              </a:rPr>
              <a:t>v </a:t>
            </a:r>
            <a:r>
              <a:rPr lang="sl-SI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decimalno število, ker je ulomek DESETIŠKI</a:t>
            </a:r>
            <a:r>
              <a:rPr lang="sl-SI" dirty="0" smtClean="0"/>
              <a:t>.</a:t>
            </a:r>
            <a:endParaRPr lang="sl-SI" dirty="0"/>
          </a:p>
        </p:txBody>
      </p:sp>
      <p:sp>
        <p:nvSpPr>
          <p:cNvPr id="4" name="Navzgor ukrivljena puščica 3"/>
          <p:cNvSpPr/>
          <p:nvPr/>
        </p:nvSpPr>
        <p:spPr>
          <a:xfrm>
            <a:off x="3039291" y="5852160"/>
            <a:ext cx="1375955" cy="34834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2283821" y="6200503"/>
            <a:ext cx="3100252" cy="3657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razširimo na desetiški ulomek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5139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1143000" y="2135778"/>
                <a:ext cx="9872871" cy="4038600"/>
              </a:xfrm>
            </p:spPr>
            <p:txBody>
              <a:bodyPr/>
              <a:lstStyle/>
              <a:p>
                <a:pPr marL="502920" indent="-457200">
                  <a:buFont typeface="+mj-lt"/>
                  <a:buAutoNum type="alphaLcParenR" startAt="4"/>
                </a:pPr>
                <a:r>
                  <a:rPr lang="sl-SI" sz="2000" dirty="0" smtClean="0">
                    <a:solidFill>
                      <a:schemeClr val="accent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3,4</a:t>
                </a:r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l-SI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sl-SI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sl-SI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sl-SI" sz="2000" dirty="0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sl-SI" sz="200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sl-SI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sl-SI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sl-SI" sz="2000" dirty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sl-SI" sz="2000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l-SI" sz="2000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sl-SI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</m:t>
                    </m:r>
                    <m:f>
                      <m:fPr>
                        <m:ctrlPr>
                          <a:rPr lang="sl-SI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sl-SI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f>
                      <m:fPr>
                        <m:ctrlPr>
                          <a:rPr lang="sl-SI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sl-SI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sl-SI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den>
                    </m:f>
                  </m:oMath>
                </a14:m>
                <a:endParaRPr lang="sl-SI" sz="2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2920" indent="-457200">
                  <a:buFont typeface="+mj-lt"/>
                  <a:buAutoNum type="alphaLcParenR" startAt="4"/>
                </a:pPr>
                <a:endParaRPr lang="sl-SI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3000" y="2135778"/>
                <a:ext cx="9872871" cy="40386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ravokotnik 3"/>
          <p:cNvSpPr/>
          <p:nvPr/>
        </p:nvSpPr>
        <p:spPr>
          <a:xfrm>
            <a:off x="1143000" y="1199606"/>
            <a:ext cx="9202783" cy="6618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l-SI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Ker ulomek ni desetiški, lahko vsoto izračunamo le tako, da decimalno število zapišemo z ulomkom, nato pa ulomka seštejemo.</a:t>
            </a:r>
            <a:r>
              <a:rPr lang="sl-SI" dirty="0" smtClean="0"/>
              <a:t>.</a:t>
            </a:r>
            <a:endParaRPr lang="sl-SI" dirty="0"/>
          </a:p>
        </p:txBody>
      </p:sp>
      <p:sp>
        <p:nvSpPr>
          <p:cNvPr id="5" name="Oblaček s puščico navzgor 4"/>
          <p:cNvSpPr/>
          <p:nvPr/>
        </p:nvSpPr>
        <p:spPr>
          <a:xfrm>
            <a:off x="3444240" y="2555966"/>
            <a:ext cx="1484809" cy="522515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V(10,6) = 30</a:t>
            </a:r>
            <a:endParaRPr lang="sl-SI" dirty="0"/>
          </a:p>
        </p:txBody>
      </p:sp>
      <p:sp>
        <p:nvSpPr>
          <p:cNvPr id="6" name="Označba mesta vsebine 2"/>
          <p:cNvSpPr txBox="1">
            <a:spLocks/>
          </p:cNvSpPr>
          <p:nvPr/>
        </p:nvSpPr>
        <p:spPr>
          <a:xfrm>
            <a:off x="1041270" y="4006420"/>
            <a:ext cx="10076329" cy="800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sl-SI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mora biti vedno </a:t>
            </a:r>
            <a:r>
              <a:rPr lang="sl-SI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okrajšan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zapisan </a:t>
            </a:r>
            <a:r>
              <a:rPr lang="sl-SI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celim delom 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sl-SI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ulomkom, manjšim od 1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če je to mogoče.</a:t>
            </a: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80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029788" y="755558"/>
            <a:ext cx="9875520" cy="1195161"/>
          </a:xfrm>
        </p:spPr>
        <p:txBody>
          <a:bodyPr>
            <a:normAutofit/>
          </a:bodyPr>
          <a:lstStyle/>
          <a:p>
            <a:r>
              <a:rPr lang="sl-SI" sz="4000" b="1" dirty="0" smtClean="0"/>
              <a:t>Utrjevanje znanja</a:t>
            </a:r>
            <a:endParaRPr lang="sl-SI" sz="4000" b="1" dirty="0"/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Postopek reševanja, si poglej na naslednji povezavi: 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TUKAJ</a:t>
            </a: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1029788" y="2246115"/>
            <a:ext cx="9063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naloga: </a:t>
            </a:r>
            <a:r>
              <a:rPr lang="sl-S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Seštej ulomke.</a:t>
            </a:r>
            <a:endParaRPr lang="sl-S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3"/>
          <a:srcRect l="24656" t="51971" r="51210" b="34435"/>
          <a:stretch/>
        </p:blipFill>
        <p:spPr>
          <a:xfrm>
            <a:off x="2238102" y="2896495"/>
            <a:ext cx="5721531" cy="181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02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3000" y="1332411"/>
            <a:ext cx="9872871" cy="4763589"/>
          </a:xfrm>
        </p:spPr>
        <p:txBody>
          <a:bodyPr>
            <a:normAutofit/>
          </a:bodyPr>
          <a:lstStyle/>
          <a:p>
            <a:r>
              <a:rPr lang="sl-SI" sz="2400" b="1" dirty="0"/>
              <a:t>Novo snov, si lahko še enkrat pregledate tudi v </a:t>
            </a:r>
            <a:r>
              <a:rPr lang="sl-SI" sz="2400" b="1" dirty="0" smtClean="0">
                <a:solidFill>
                  <a:srgbClr val="FF0000"/>
                </a:solidFill>
              </a:rPr>
              <a:t>i-učbeniku 7 </a:t>
            </a:r>
            <a:r>
              <a:rPr lang="sl-SI" sz="2400" b="1" dirty="0">
                <a:solidFill>
                  <a:srgbClr val="FF0000"/>
                </a:solidFill>
              </a:rPr>
              <a:t>za </a:t>
            </a:r>
            <a:r>
              <a:rPr lang="sl-SI" sz="2400" b="1" dirty="0" smtClean="0">
                <a:solidFill>
                  <a:srgbClr val="FF0000"/>
                </a:solidFill>
              </a:rPr>
              <a:t>matematiko</a:t>
            </a:r>
            <a:r>
              <a:rPr lang="sl-SI" sz="2400" b="1" dirty="0" smtClean="0"/>
              <a:t>: </a:t>
            </a:r>
            <a:r>
              <a:rPr lang="sl-SI" sz="2400" b="1" dirty="0" smtClean="0">
                <a:hlinkClick r:id="rId2"/>
              </a:rPr>
              <a:t>TUKAJ</a:t>
            </a:r>
            <a:r>
              <a:rPr lang="sl-SI" sz="2400" b="1" dirty="0" smtClean="0"/>
              <a:t> </a:t>
            </a:r>
          </a:p>
          <a:p>
            <a:pPr marL="45720" indent="0">
              <a:buNone/>
            </a:pPr>
            <a:endParaRPr lang="sl-SI" sz="2400" b="1" dirty="0" smtClean="0"/>
          </a:p>
          <a:p>
            <a:r>
              <a:rPr lang="sl-SI" sz="2400" b="1" dirty="0" smtClean="0"/>
              <a:t>Preglej </a:t>
            </a:r>
            <a:r>
              <a:rPr lang="sl-SI" sz="2400" b="1" dirty="0"/>
              <a:t>rešene primere </a:t>
            </a:r>
            <a:r>
              <a:rPr lang="sl-SI" sz="2400" dirty="0"/>
              <a:t>( UČBENIK stran: </a:t>
            </a:r>
            <a:r>
              <a:rPr lang="sl-SI" sz="2400" dirty="0" smtClean="0"/>
              <a:t>55).</a:t>
            </a:r>
          </a:p>
          <a:p>
            <a:pPr marL="45720" indent="0">
              <a:buNone/>
            </a:pPr>
            <a:endParaRPr lang="sl-SI" sz="2400" dirty="0"/>
          </a:p>
          <a:p>
            <a:r>
              <a:rPr lang="sl-SI" sz="2400" b="1" dirty="0" smtClean="0"/>
              <a:t>Učbenik 7, stran 55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sl-SI" sz="2000" i="1" dirty="0" smtClean="0"/>
              <a:t>Naloge 1 </a:t>
            </a:r>
            <a:r>
              <a:rPr lang="sl-SI" sz="2000" i="1" dirty="0"/>
              <a:t>a - č, 2 a - b, 3, 5 a - b in 7. </a:t>
            </a:r>
            <a:endParaRPr lang="sl-SI" sz="2000" i="1" dirty="0" smtClean="0"/>
          </a:p>
          <a:p>
            <a:pPr lvl="2">
              <a:buFont typeface="Wingdings" panose="05000000000000000000" pitchFamily="2" charset="2"/>
              <a:buChar char="§"/>
            </a:pPr>
            <a:endParaRPr lang="sl-SI" sz="2000" i="1" dirty="0"/>
          </a:p>
          <a:p>
            <a:pPr marL="45720" indent="0">
              <a:buNone/>
            </a:pPr>
            <a:r>
              <a:rPr lang="sl-SI" sz="2400" b="1" dirty="0" smtClean="0">
                <a:solidFill>
                  <a:srgbClr val="FF0000"/>
                </a:solidFill>
              </a:rPr>
              <a:t>Rešitve nalog si preglej. Označi si naloge, ki jih nisi razumel oz. jih nisi znal rešiti.   </a:t>
            </a:r>
            <a:endParaRPr lang="sl-SI" sz="2400" b="1" dirty="0">
              <a:solidFill>
                <a:srgbClr val="FF0000"/>
              </a:solidFill>
            </a:endParaRPr>
          </a:p>
          <a:p>
            <a:pPr marL="548640" lvl="2" indent="0">
              <a:buNone/>
            </a:pPr>
            <a:endParaRPr lang="sl-SI" sz="2400" dirty="0" smtClean="0"/>
          </a:p>
          <a:p>
            <a:pPr lvl="2">
              <a:buFont typeface="Wingdings" panose="05000000000000000000" pitchFamily="2" charset="2"/>
              <a:buChar char="§"/>
            </a:pPr>
            <a:endParaRPr lang="sl-SI" sz="2400" dirty="0" smtClean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0653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snovno">
  <a:themeElements>
    <a:clrScheme name="Osnovno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Osnovno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snovno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Osnovno</Template>
  <TotalTime>513</TotalTime>
  <Words>274</Words>
  <Application>Microsoft Office PowerPoint</Application>
  <PresentationFormat>Širokozaslonsko</PresentationFormat>
  <Paragraphs>71</Paragraphs>
  <Slides>9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2</vt:i4>
      </vt:variant>
      <vt:variant>
        <vt:lpstr>Naslovi diapozitivov</vt:lpstr>
      </vt:variant>
      <vt:variant>
        <vt:i4>9</vt:i4>
      </vt:variant>
    </vt:vector>
  </HeadingPairs>
  <TitlesOfParts>
    <vt:vector size="16" baseType="lpstr">
      <vt:lpstr>Arial</vt:lpstr>
      <vt:lpstr>Cambria Math</vt:lpstr>
      <vt:lpstr>Corbel</vt:lpstr>
      <vt:lpstr>Wingdings</vt:lpstr>
      <vt:lpstr>Osnovno</vt:lpstr>
      <vt:lpstr>Bitna slika</vt:lpstr>
      <vt:lpstr>Equation.DSMT4</vt:lpstr>
      <vt:lpstr>Delo na daljavo </vt:lpstr>
      <vt:lpstr>Kar sledi si prepišete in načrtujete v zvezek.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Utrjevanje znanja</vt:lpstr>
      <vt:lpstr>PowerPointova predstavitev</vt:lpstr>
    </vt:vector>
  </TitlesOfParts>
  <Company>MIZS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Seštevanje ulomkov z enakim imenovalcem</dc:title>
  <dc:creator>OŠ BRASLOVČE-SIO2020</dc:creator>
  <cp:lastModifiedBy>Uporabnik</cp:lastModifiedBy>
  <cp:revision>39</cp:revision>
  <dcterms:created xsi:type="dcterms:W3CDTF">2020-11-08T16:34:16Z</dcterms:created>
  <dcterms:modified xsi:type="dcterms:W3CDTF">2021-11-16T07:55:08Z</dcterms:modified>
</cp:coreProperties>
</file>