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6" r:id="rId3"/>
  </p:sldMasterIdLst>
  <p:sldIdLst>
    <p:sldId id="342" r:id="rId4"/>
    <p:sldId id="343" r:id="rId5"/>
    <p:sldId id="344" r:id="rId6"/>
    <p:sldId id="345" r:id="rId7"/>
    <p:sldId id="346" r:id="rId8"/>
    <p:sldId id="347" r:id="rId9"/>
    <p:sldId id="348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3E80129-DC5B-4115-A70B-295E716583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EB773C9-D020-4DC4-8108-7D8CDB55D3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2243288-1D98-454F-A86C-1F4729F517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792EA7F-61A9-4008-9AFF-CE31DBBA2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E0E9E97-4440-46ED-9164-F7475B350A5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86B2C13-C75F-43E4-BCBE-F6F36B0979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17A2438-43C6-4A81-A756-DAAF697009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A6224192-DA26-49AC-94E2-1E3DE63176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8EA6111F-7037-4119-84E6-D45973D287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07D72CD4-C04D-41CD-B48E-BA2971449A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322C73B-D77A-426F-908D-3452F0133C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B279684-4C56-45DF-B082-B6E10087A7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9CC216D-E3AD-46FF-BE92-DD4B59ABF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E8FB25D1-4B69-46B9-BB5A-4A6EC21866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1348370-448A-4BAF-90A7-431ED0F684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2E11E-B974-4736-8CC3-F1F7F6EF18F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A2C8B33-C524-4224-9E04-501DFA8EE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0A789C6-0759-4471-A7BA-E3BEBEA7B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FA1EB-3A0D-4D7C-AADB-7191E329E9C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31003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E6E6A5-B7FE-48DA-95E9-7907063C87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EF16AB-CCB1-40B1-B62A-AB737A80B0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DF39-7B3E-4B23-8553-9F039249683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93CE1E-254A-4144-9265-3E178633A6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19FC-449B-40D7-8AC4-35DB52A1C07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4134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D7636F-85C9-43D1-BBB7-FAF5E7EA9AD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72F0CA-8BB4-453F-A05E-FFC4069943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6A3F76-53AE-4FB9-B47D-4A1C1AE8EE2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C32574D-821D-488C-A923-0DF3A6C2E7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0FEC-5F54-4ACE-90C8-E0C787A3905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492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B15CA4-1F1C-4195-AC70-2495DD7F98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36016ED-DBD6-4275-9488-6E2311E8B0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401FA-6BED-4925-AE62-270AF1CA87E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310BCE-9074-4486-892A-A67E200FDB9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CBA10-B58C-449F-AE50-DCB2894D811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134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4DAD34A-B044-4CD1-905B-22A6A0754F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CE6BEE3-E511-497F-90E6-547697730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3B226-0F51-4538-99E2-93F68CDEE2C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5D8FC4A-8A21-407D-B461-815EE12A29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17B96-C171-4F83-84AA-199669E9717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1670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FB8329-205E-4085-A965-0F4B09C4DE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43EB07-B1B1-4EC4-BE02-6B6F33C8D1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709A9-5F0D-442F-BC95-5637C296073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07A2715-AFBA-47BD-8A5E-6636B4A2B1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25CD-6740-4AFD-A9CD-820F75BE12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5711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933DB52-AD3A-44B8-8D7D-6D7B3CB4C5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B32C28-7E12-49ED-A076-06E23BD4B1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0CBF7-B07E-42CA-9CBF-CBBE7BF1AE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25C3276-84F4-47B6-B0DA-E682021F71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93B4D-554C-4C00-937F-AEC6C83227FE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3510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DD22D7-68D3-4F4D-B49F-36F4C17167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EC1819-B083-48F4-BCEB-3D6C517538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4E5A2-2B7E-4938-9340-14EEE937FB3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59BF7FE-E7C1-4450-8F7E-DCF6122FFAE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F976-5F3D-4CCA-903C-81D5815228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032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E33178-789B-49D7-9482-C752436512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82763A-559F-4976-A858-9A2EA3A7F1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AED71-B394-4612-991D-E60726A6ADF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6EE91E2-A2D2-4F3E-ABEC-EE22F5FF4EF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BF9E-5755-4196-93E5-CDBE6CFC733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449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E469517-EDA8-45C9-9D77-773DC2FCDE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259BF1-307F-4E99-8FFC-F34F94A8DC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034B8-7644-4A41-BADF-4711516E0D8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DB994C-4E81-41F9-B03F-313D559C6D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14848-671C-496B-B08F-4DF3C2608D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4264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09E2E1-457A-4FA4-9016-E335793772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1E7A65-517B-44FF-AE0B-E58657F706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1F89F-E7CE-4C60-9C17-C4F75FEB212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44B1F9-D7F7-4E54-84A2-754551A181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AF91-62F7-4AFB-9C0D-30EAB7FBF46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375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17584F-4078-436B-87DF-9A196189D6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E7DC61-AD5B-4C02-BA53-18598FA57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C36AB-AF3D-4A57-9838-88646FBDC4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FC3469-F417-4019-AAED-8438952043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85285-FF73-4BD2-96D3-CFF3DD35558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7985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9FB60C-4788-48E8-99BB-4907682576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0DC1FE9-5ECC-43D2-8DC2-7906FA8D96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7256C-C229-4480-9344-3210EEFDB1D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3A76E08-8F11-4794-A90C-837894D622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2A13-B8C5-449A-A0B3-74B21F075D0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40155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F94F23C-895C-4589-9BE1-89CCD4A604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B12E83-3597-44DA-9E56-A737A26262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BE556-C37A-44D7-A7F6-11BD797876C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4C741A4-4DED-4A90-99CF-CE1F58EA686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AADD-B79C-4B05-9308-8D26955523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02335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039683-C78C-45C6-B4C3-7CC53E31E5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13108E-BD80-4FEA-BD00-D2ECEA25B9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FA30-AA55-43AA-AE4D-F824C31E76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F011AA4-6E50-45BB-B45D-800779CE4F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A49A-B8A7-4EC4-BBFF-473182F38E4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5856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3E80129-DC5B-4115-A70B-295E716583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EB773C9-D020-4DC4-8108-7D8CDB55D3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2243288-1D98-454F-A86C-1F4729F517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792EA7F-61A9-4008-9AFF-CE31DBBA2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E0E9E97-4440-46ED-9164-F7475B350A5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86B2C13-C75F-43E4-BCBE-F6F36B0979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17A2438-43C6-4A81-A756-DAAF697009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A6224192-DA26-49AC-94E2-1E3DE63176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8EA6111F-7037-4119-84E6-D45973D287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07D72CD4-C04D-41CD-B48E-BA2971449A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322C73B-D77A-426F-908D-3452F0133C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B279684-4C56-45DF-B082-B6E10087A7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9CC216D-E3AD-46FF-BE92-DD4B59ABF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E8FB25D1-4B69-46B9-BB5A-4A6EC21866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1348370-448A-4BAF-90A7-431ED0F684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2E11E-B974-4736-8CC3-F1F7F6EF18F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A2C8B33-C524-4224-9E04-501DFA8EE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0A789C6-0759-4471-A7BA-E3BEBEA7B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FA1EB-3A0D-4D7C-AADB-7191E329E9C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092978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E6E6A5-B7FE-48DA-95E9-7907063C87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EF16AB-CCB1-40B1-B62A-AB737A80B0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DF39-7B3E-4B23-8553-9F039249683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93CE1E-254A-4144-9265-3E178633A6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19FC-449B-40D7-8AC4-35DB52A1C07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17048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D7636F-85C9-43D1-BBB7-FAF5E7EA9AD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72F0CA-8BB4-453F-A05E-FFC4069943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6A3F76-53AE-4FB9-B47D-4A1C1AE8EE2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C32574D-821D-488C-A923-0DF3A6C2E7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0FEC-5F54-4ACE-90C8-E0C787A3905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282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B15CA4-1F1C-4195-AC70-2495DD7F98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36016ED-DBD6-4275-9488-6E2311E8B0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401FA-6BED-4925-AE62-270AF1CA87E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310BCE-9074-4486-892A-A67E200FDB9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CBA10-B58C-449F-AE50-DCB2894D811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4620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4DAD34A-B044-4CD1-905B-22A6A0754F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CE6BEE3-E511-497F-90E6-547697730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3B226-0F51-4538-99E2-93F68CDEE2C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5D8FC4A-8A21-407D-B461-815EE12A29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17B96-C171-4F83-84AA-199669E9717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501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FB8329-205E-4085-A965-0F4B09C4DE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43EB07-B1B1-4EC4-BE02-6B6F33C8D1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709A9-5F0D-442F-BC95-5637C296073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07A2715-AFBA-47BD-8A5E-6636B4A2B1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25CD-6740-4AFD-A9CD-820F75BE12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16838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933DB52-AD3A-44B8-8D7D-6D7B3CB4C5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B32C28-7E12-49ED-A076-06E23BD4B1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0CBF7-B07E-42CA-9CBF-CBBE7BF1AE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25C3276-84F4-47B6-B0DA-E682021F71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93B4D-554C-4C00-937F-AEC6C83227FE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59484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DD22D7-68D3-4F4D-B49F-36F4C17167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EC1819-B083-48F4-BCEB-3D6C517538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4E5A2-2B7E-4938-9340-14EEE937FB3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59BF7FE-E7C1-4450-8F7E-DCF6122FFAE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F976-5F3D-4CCA-903C-81D5815228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88472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E33178-789B-49D7-9482-C752436512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82763A-559F-4976-A858-9A2EA3A7F1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AED71-B394-4612-991D-E60726A6ADF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6EE91E2-A2D2-4F3E-ABEC-EE22F5FF4EF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BF9E-5755-4196-93E5-CDBE6CFC733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90849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E469517-EDA8-45C9-9D77-773DC2FCDE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259BF1-307F-4E99-8FFC-F34F94A8DC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034B8-7644-4A41-BADF-4711516E0D8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DB994C-4E81-41F9-B03F-313D559C6D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14848-671C-496B-B08F-4DF3C2608D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88127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09E2E1-457A-4FA4-9016-E335793772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1E7A65-517B-44FF-AE0B-E58657F706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1F89F-E7CE-4C60-9C17-C4F75FEB212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44B1F9-D7F7-4E54-84A2-754551A181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AF91-62F7-4AFB-9C0D-30EAB7FBF46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6819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17584F-4078-436B-87DF-9A196189D6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E7DC61-AD5B-4C02-BA53-18598FA57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C36AB-AF3D-4A57-9838-88646FBDC4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FC3469-F417-4019-AAED-8438952043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85285-FF73-4BD2-96D3-CFF3DD35558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78339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9FB60C-4788-48E8-99BB-4907682576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0DC1FE9-5ECC-43D2-8DC2-7906FA8D96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7256C-C229-4480-9344-3210EEFDB1D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3A76E08-8F11-4794-A90C-837894D622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2A13-B8C5-449A-A0B3-74B21F075D0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025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F94F23C-895C-4589-9BE1-89CCD4A604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B12E83-3597-44DA-9E56-A737A26262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BE556-C37A-44D7-A7F6-11BD797876C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4C741A4-4DED-4A90-99CF-CE1F58EA686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AADD-B79C-4B05-9308-8D26955523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92329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039683-C78C-45C6-B4C3-7CC53E31E5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13108E-BD80-4FEA-BD00-D2ECEA25B9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FA30-AA55-43AA-AE4D-F824C31E76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F011AA4-6E50-45BB-B45D-800779CE4F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A49A-B8A7-4EC4-BBFF-473182F38E4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492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7D67C20-BD11-4242-BD61-EC049F410F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2157966-F072-4E64-894C-4D25B6CDDB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B804047C-67BC-4955-BB4A-7D446D7458D3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2EC2318-471D-4879-A2E7-8C59CD53A97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541EE43E-7AD9-4999-898A-1CF87AE70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1B4DC1D6-D906-43DC-AACF-6B44791A6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7038B1B-1CB2-44AB-9F60-F56853E59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90194471-0A5D-403A-968B-2B513B36F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C5056C49-FAAC-4C48-A668-CB77EA047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B88BA94-C3BB-469C-84F6-349A26F4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E4F55E0-59D2-4470-9775-A84D37502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57417DC0-6833-4372-8F8B-6E4C03768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B63D06BF-4E00-49EE-BD49-9FFE7BFB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E8FC5D9-16A7-466E-A300-694E2350D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46E4682-0E6C-4F0F-BE51-ED7B66F20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EA8CEA10-4CDA-45EA-AF74-7C419BF184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B6B0DA-F31B-4663-82A6-E0C84C572C48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129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7D67C20-BD11-4242-BD61-EC049F410F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2157966-F072-4E64-894C-4D25B6CDDB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B804047C-67BC-4955-BB4A-7D446D7458D3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2EC2318-471D-4879-A2E7-8C59CD53A97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541EE43E-7AD9-4999-898A-1CF87AE70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1B4DC1D6-D906-43DC-AACF-6B44791A6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7038B1B-1CB2-44AB-9F60-F56853E59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90194471-0A5D-403A-968B-2B513B36F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C5056C49-FAAC-4C48-A668-CB77EA047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B88BA94-C3BB-469C-84F6-349A26F4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E4F55E0-59D2-4470-9775-A84D37502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57417DC0-6833-4372-8F8B-6E4C03768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B63D06BF-4E00-49EE-BD49-9FFE7BFB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E8FC5D9-16A7-466E-A300-694E2350D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46E4682-0E6C-4F0F-BE51-ED7B66F20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EA8CEA10-4CDA-45EA-AF74-7C419BF184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B6B0DA-F31B-4663-82A6-E0C84C572C48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420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>
            <a:extLst>
              <a:ext uri="{FF2B5EF4-FFF2-40B4-BE49-F238E27FC236}">
                <a16:creationId xmlns:a16="http://schemas.microsoft.com/office/drawing/2014/main" id="{979E4905-C549-44AA-B5B1-08FAF7A24E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83D0479-8884-47D3-8204-69E7C1CEE5E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5235" name="Ograda številke diapozitiva 2">
            <a:extLst>
              <a:ext uri="{FF2B5EF4-FFF2-40B4-BE49-F238E27FC236}">
                <a16:creationId xmlns:a16="http://schemas.microsoft.com/office/drawing/2014/main" id="{3EF2B4EF-7A58-43C0-8CDC-A962E76FE13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7748F03-B176-4717-8969-50B06B7AA05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582C536F-458F-4B0A-B1CA-56CFAD330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52438"/>
            <a:ext cx="2913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PLINSKA ENAČBA</a:t>
            </a:r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7766375C-4F2E-49F4-ABFE-CC4B26F39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901700"/>
            <a:ext cx="8640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Boyle-Mariottov in Gay-Lussacov zakon lahko združimo v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enega, to je v enačbo stanja plina, ki nam pove povezavo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med temperaturo, tlakom in volumnom.</a:t>
            </a:r>
          </a:p>
        </p:txBody>
      </p:sp>
      <p:grpSp>
        <p:nvGrpSpPr>
          <p:cNvPr id="95238" name="Group 6">
            <a:extLst>
              <a:ext uri="{FF2B5EF4-FFF2-40B4-BE49-F238E27FC236}">
                <a16:creationId xmlns:a16="http://schemas.microsoft.com/office/drawing/2014/main" id="{C7BC7ADD-1AD8-46DA-AB80-CFF3941F87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08213" y="2205038"/>
            <a:ext cx="4957762" cy="1828800"/>
            <a:chOff x="2758" y="4363"/>
            <a:chExt cx="6000" cy="2230"/>
          </a:xfrm>
        </p:grpSpPr>
        <p:sp>
          <p:nvSpPr>
            <p:cNvPr id="95244" name="AutoShape 7">
              <a:extLst>
                <a:ext uri="{FF2B5EF4-FFF2-40B4-BE49-F238E27FC236}">
                  <a16:creationId xmlns:a16="http://schemas.microsoft.com/office/drawing/2014/main" id="{EEBBB225-23DC-48A0-8BED-65B9E7E455A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58" y="4363"/>
              <a:ext cx="6000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5" name="Rectangle 8">
              <a:extLst>
                <a:ext uri="{FF2B5EF4-FFF2-40B4-BE49-F238E27FC236}">
                  <a16:creationId xmlns:a16="http://schemas.microsoft.com/office/drawing/2014/main" id="{47AF72DD-5507-44F8-88C8-463244228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3" y="5896"/>
              <a:ext cx="1314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6" name="Rectangle 9">
              <a:extLst>
                <a:ext uri="{FF2B5EF4-FFF2-40B4-BE49-F238E27FC236}">
                  <a16:creationId xmlns:a16="http://schemas.microsoft.com/office/drawing/2014/main" id="{C6E93650-F7D9-4EF4-B8A2-E17BBB67F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0" y="5757"/>
              <a:ext cx="122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7" name="Rectangle 10">
              <a:extLst>
                <a:ext uri="{FF2B5EF4-FFF2-40B4-BE49-F238E27FC236}">
                  <a16:creationId xmlns:a16="http://schemas.microsoft.com/office/drawing/2014/main" id="{083FC9B9-4C93-4CED-81D3-6AA93EE06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6" y="5478"/>
              <a:ext cx="1183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8" name="Rectangle 11">
              <a:extLst>
                <a:ext uri="{FF2B5EF4-FFF2-40B4-BE49-F238E27FC236}">
                  <a16:creationId xmlns:a16="http://schemas.microsoft.com/office/drawing/2014/main" id="{B56BFB59-1C35-4304-82AD-2B7304AFB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3" y="5757"/>
              <a:ext cx="1314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9" name="Rectangle 12">
              <a:extLst>
                <a:ext uri="{FF2B5EF4-FFF2-40B4-BE49-F238E27FC236}">
                  <a16:creationId xmlns:a16="http://schemas.microsoft.com/office/drawing/2014/main" id="{3033F6D6-622F-4AFA-BD41-4F9DB169D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0" y="5617"/>
              <a:ext cx="1227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0" name="Rectangle 13">
              <a:extLst>
                <a:ext uri="{FF2B5EF4-FFF2-40B4-BE49-F238E27FC236}">
                  <a16:creationId xmlns:a16="http://schemas.microsoft.com/office/drawing/2014/main" id="{14C6D7DD-5817-49B4-A882-E2C81076E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6" y="5338"/>
              <a:ext cx="1183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1" name="Rectangle 14">
              <a:extLst>
                <a:ext uri="{FF2B5EF4-FFF2-40B4-BE49-F238E27FC236}">
                  <a16:creationId xmlns:a16="http://schemas.microsoft.com/office/drawing/2014/main" id="{0DE78C55-4F5F-46C2-AFE3-AE0BFC22F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9" y="5617"/>
              <a:ext cx="350" cy="140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2" name="Rectangle 15">
              <a:extLst>
                <a:ext uri="{FF2B5EF4-FFF2-40B4-BE49-F238E27FC236}">
                  <a16:creationId xmlns:a16="http://schemas.microsoft.com/office/drawing/2014/main" id="{35A10769-DD50-4707-AB2C-29C1F9E67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8" y="5478"/>
              <a:ext cx="307" cy="13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3" name="Rectangle 16">
              <a:extLst>
                <a:ext uri="{FF2B5EF4-FFF2-40B4-BE49-F238E27FC236}">
                  <a16:creationId xmlns:a16="http://schemas.microsoft.com/office/drawing/2014/main" id="{7391D410-D074-41FC-8941-9CBCEA14F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0" y="5199"/>
              <a:ext cx="307" cy="13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4" name="Text Box 17">
              <a:extLst>
                <a:ext uri="{FF2B5EF4-FFF2-40B4-BE49-F238E27FC236}">
                  <a16:creationId xmlns:a16="http://schemas.microsoft.com/office/drawing/2014/main" id="{EE83360F-4297-4BE0-BC0F-372A9C9A58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3" y="5896"/>
              <a:ext cx="1314" cy="4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5" name="Text Box 18">
              <a:extLst>
                <a:ext uri="{FF2B5EF4-FFF2-40B4-BE49-F238E27FC236}">
                  <a16:creationId xmlns:a16="http://schemas.microsoft.com/office/drawing/2014/main" id="{6CE339BC-20E9-40E6-9C2E-E7A4F8575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5757"/>
              <a:ext cx="1227" cy="55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6" name="Text Box 19">
              <a:extLst>
                <a:ext uri="{FF2B5EF4-FFF2-40B4-BE49-F238E27FC236}">
                  <a16:creationId xmlns:a16="http://schemas.microsoft.com/office/drawing/2014/main" id="{C7D1975A-7739-4E49-8155-7C687B5E3A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6" y="5478"/>
              <a:ext cx="1183" cy="83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7" name="Line 20">
              <a:extLst>
                <a:ext uri="{FF2B5EF4-FFF2-40B4-BE49-F238E27FC236}">
                  <a16:creationId xmlns:a16="http://schemas.microsoft.com/office/drawing/2014/main" id="{9132722E-91E2-4D0A-A28A-161C848170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3" y="5060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58" name="Line 21">
              <a:extLst>
                <a:ext uri="{FF2B5EF4-FFF2-40B4-BE49-F238E27FC236}">
                  <a16:creationId xmlns:a16="http://schemas.microsoft.com/office/drawing/2014/main" id="{A9AAB478-FBA9-4191-9260-D84A335A44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7" y="5060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59" name="Line 22">
              <a:extLst>
                <a:ext uri="{FF2B5EF4-FFF2-40B4-BE49-F238E27FC236}">
                  <a16:creationId xmlns:a16="http://schemas.microsoft.com/office/drawing/2014/main" id="{0C305619-1AC0-422D-994C-EE17CBC9C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0" y="5060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0" name="Line 23">
              <a:extLst>
                <a:ext uri="{FF2B5EF4-FFF2-40B4-BE49-F238E27FC236}">
                  <a16:creationId xmlns:a16="http://schemas.microsoft.com/office/drawing/2014/main" id="{5B677ED5-2BBD-4B93-9390-7527F364F0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37" y="5060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1" name="Line 24">
              <a:extLst>
                <a:ext uri="{FF2B5EF4-FFF2-40B4-BE49-F238E27FC236}">
                  <a16:creationId xmlns:a16="http://schemas.microsoft.com/office/drawing/2014/main" id="{323E5CEE-DF8D-4392-93DB-B88C422E4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56" y="506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2" name="Line 25">
              <a:extLst>
                <a:ext uri="{FF2B5EF4-FFF2-40B4-BE49-F238E27FC236}">
                  <a16:creationId xmlns:a16="http://schemas.microsoft.com/office/drawing/2014/main" id="{40574B0C-B567-4D29-BA86-8FC1DDA649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39" y="506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3" name="Line 26">
              <a:extLst>
                <a:ext uri="{FF2B5EF4-FFF2-40B4-BE49-F238E27FC236}">
                  <a16:creationId xmlns:a16="http://schemas.microsoft.com/office/drawing/2014/main" id="{72D30740-D3DB-44E9-9A6F-ECC4B600F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4" y="5757"/>
              <a:ext cx="7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4" name="Text Box 27">
              <a:extLst>
                <a:ext uri="{FF2B5EF4-FFF2-40B4-BE49-F238E27FC236}">
                  <a16:creationId xmlns:a16="http://schemas.microsoft.com/office/drawing/2014/main" id="{E103B3A9-4E8F-43A3-BF95-E59CA91790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7" y="5338"/>
              <a:ext cx="876" cy="4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5" name="Line 28">
              <a:extLst>
                <a:ext uri="{FF2B5EF4-FFF2-40B4-BE49-F238E27FC236}">
                  <a16:creationId xmlns:a16="http://schemas.microsoft.com/office/drawing/2014/main" id="{B2500E11-DE1F-4BC4-BB44-EF7C5B00E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4" y="5757"/>
              <a:ext cx="7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6" name="Text Box 29">
              <a:extLst>
                <a:ext uri="{FF2B5EF4-FFF2-40B4-BE49-F238E27FC236}">
                  <a16:creationId xmlns:a16="http://schemas.microsoft.com/office/drawing/2014/main" id="{E75CF04C-3E0B-494F-9382-4D964E01C2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5338"/>
              <a:ext cx="832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7" name="Text Box 30">
              <a:extLst>
                <a:ext uri="{FF2B5EF4-FFF2-40B4-BE49-F238E27FC236}">
                  <a16:creationId xmlns:a16="http://schemas.microsoft.com/office/drawing/2014/main" id="{4A3BE5C1-DD1C-4F9D-9A0D-D97B8A733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4" y="4642"/>
              <a:ext cx="1139" cy="5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Gay-Lussac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8" name="Text Box 31">
              <a:extLst>
                <a:ext uri="{FF2B5EF4-FFF2-40B4-BE49-F238E27FC236}">
                  <a16:creationId xmlns:a16="http://schemas.microsoft.com/office/drawing/2014/main" id="{FABCCB91-C267-4097-876D-39A2D033B3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9" y="4502"/>
              <a:ext cx="1489" cy="5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Boyle-Mariotte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95239" name="Rectangle 33">
            <a:extLst>
              <a:ext uri="{FF2B5EF4-FFF2-40B4-BE49-F238E27FC236}">
                <a16:creationId xmlns:a16="http://schemas.microsoft.com/office/drawing/2014/main" id="{90B8EF41-E6CE-43C9-9541-94C266192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7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5240" name="Object 32">
            <a:extLst>
              <a:ext uri="{FF2B5EF4-FFF2-40B4-BE49-F238E27FC236}">
                <a16:creationId xmlns:a16="http://schemas.microsoft.com/office/drawing/2014/main" id="{2474FB47-C19F-4645-A3DF-A34D452412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0326" y="2492376"/>
          <a:ext cx="26638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načba" r:id="rId3" imgW="837836" imgH="431613" progId="Equation.3">
                  <p:embed/>
                </p:oleObj>
              </mc:Choice>
              <mc:Fallback>
                <p:oleObj name="Enačba" r:id="rId3" imgW="837836" imgH="431613" progId="Equation.3">
                  <p:embed/>
                  <p:pic>
                    <p:nvPicPr>
                      <p:cNvPr id="95240" name="Object 32">
                        <a:extLst>
                          <a:ext uri="{FF2B5EF4-FFF2-40B4-BE49-F238E27FC236}">
                            <a16:creationId xmlns:a16="http://schemas.microsoft.com/office/drawing/2014/main" id="{2474FB47-C19F-4645-A3DF-A34D452412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6" y="2492376"/>
                        <a:ext cx="2663825" cy="11525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1" name="Rectangle 35">
            <a:extLst>
              <a:ext uri="{FF2B5EF4-FFF2-40B4-BE49-F238E27FC236}">
                <a16:creationId xmlns:a16="http://schemas.microsoft.com/office/drawing/2014/main" id="{999BEEC7-280C-4D3A-A9ED-6FFFA9D02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5242" name="Object 34">
            <a:extLst>
              <a:ext uri="{FF2B5EF4-FFF2-40B4-BE49-F238E27FC236}">
                <a16:creationId xmlns:a16="http://schemas.microsoft.com/office/drawing/2014/main" id="{ABAFA336-7843-4B61-9B5E-193AC3D888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4076700"/>
          <a:ext cx="20161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načba" r:id="rId5" imgW="812447" imgH="393529" progId="Equation.3">
                  <p:embed/>
                </p:oleObj>
              </mc:Choice>
              <mc:Fallback>
                <p:oleObj name="Enačba" r:id="rId5" imgW="812447" imgH="393529" progId="Equation.3">
                  <p:embed/>
                  <p:pic>
                    <p:nvPicPr>
                      <p:cNvPr id="95242" name="Object 34">
                        <a:extLst>
                          <a:ext uri="{FF2B5EF4-FFF2-40B4-BE49-F238E27FC236}">
                            <a16:creationId xmlns:a16="http://schemas.microsoft.com/office/drawing/2014/main" id="{ABAFA336-7843-4B61-9B5E-193AC3D888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4076700"/>
                        <a:ext cx="2016125" cy="8651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3" name="Rectangle 36">
            <a:extLst>
              <a:ext uri="{FF2B5EF4-FFF2-40B4-BE49-F238E27FC236}">
                <a16:creationId xmlns:a16="http://schemas.microsoft.com/office/drawing/2014/main" id="{60B6E9B6-34B6-400F-811A-60765D8CC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6" y="3918972"/>
            <a:ext cx="611981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pomeni, da je za poljubne vrednosti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>
                <a:solidFill>
                  <a:srgbClr val="000000"/>
                </a:solidFill>
              </a:rPr>
              <a:t>,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V </a:t>
            </a:r>
            <a:r>
              <a:rPr lang="sl-SI" altLang="sl-SI" sz="2400">
                <a:solidFill>
                  <a:srgbClr val="000000"/>
                </a:solidFill>
              </a:rPr>
              <a:t>in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pri istem plinu produkt iz tlaka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volumna deljen z absolutno temperaturo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konstantna veličina. Konstanto si za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poljubne razmere lahko izračunamo.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Določena je za nor­malne razmere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podana v strojniškem priročniku.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>
            <a:extLst>
              <a:ext uri="{FF2B5EF4-FFF2-40B4-BE49-F238E27FC236}">
                <a16:creationId xmlns:a16="http://schemas.microsoft.com/office/drawing/2014/main" id="{A4363650-5E0A-4387-91DD-4AA2B110D4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866204-6102-4460-9E20-2113C3AF2AC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6259" name="Ograda številke diapozitiva 2">
            <a:extLst>
              <a:ext uri="{FF2B5EF4-FFF2-40B4-BE49-F238E27FC236}">
                <a16:creationId xmlns:a16="http://schemas.microsoft.com/office/drawing/2014/main" id="{19B2E2E2-21F2-4911-AA64-E092CEA523D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EF7AB4E-2C29-4C7C-9D7A-E9853A09E8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E217E042-3FF6-4F22-99D6-9DBB8EEEA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526"/>
            <a:ext cx="856932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Normno stanje plina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Telesa v trdnem in kapljevinastem agregatnem</a:t>
            </a:r>
            <a:r>
              <a:rPr lang="sl-SI" altLang="sl-SI" sz="2200">
                <a:solidFill>
                  <a:srgbClr val="000000"/>
                </a:solidFill>
              </a:rPr>
              <a:t> stanju </a:t>
            </a:r>
            <a:r>
              <a:rPr lang="sl-SI" altLang="sl-SI" sz="2400">
                <a:solidFill>
                  <a:srgbClr val="000000"/>
                </a:solidFill>
              </a:rPr>
              <a:t>se pod vplivom tlaka in temperature zelo malo spreminjajo. Pri plinih pa se pod vplivom tlaka in temperature prostornina zelo spremeni. Medsebojno povezavo lahko vidimo v plinskih zakonih. Standardno stanje plina označimo z normalnim tlakom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in normalno temperaturo</a:t>
            </a:r>
            <a:r>
              <a:rPr lang="sl-SI" altLang="sl-SI" sz="2400" i="1">
                <a:solidFill>
                  <a:srgbClr val="000000"/>
                </a:solidFill>
              </a:rPr>
              <a:t> 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.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96261" name="Rectangle 6">
            <a:extLst>
              <a:ext uri="{FF2B5EF4-FFF2-40B4-BE49-F238E27FC236}">
                <a16:creationId xmlns:a16="http://schemas.microsoft.com/office/drawing/2014/main" id="{0C4FCD2F-50CC-472A-8DD6-9171295DC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068639"/>
            <a:ext cx="27955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  <a:cs typeface="Times New Roman" panose="02020603050405020304" pitchFamily="18" charset="0"/>
              </a:rPr>
              <a:t>Normalne razmere:</a:t>
            </a:r>
            <a:endParaRPr lang="sl-SI" altLang="sl-SI" sz="24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96262" name="Object 5">
            <a:extLst>
              <a:ext uri="{FF2B5EF4-FFF2-40B4-BE49-F238E27FC236}">
                <a16:creationId xmlns:a16="http://schemas.microsoft.com/office/drawing/2014/main" id="{13A73559-6C33-4380-BDCE-39B7F2F58A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7988" y="3784601"/>
          <a:ext cx="64389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3" imgW="2489200" imgH="330200" progId="Equation.3">
                  <p:embed/>
                </p:oleObj>
              </mc:Choice>
              <mc:Fallback>
                <p:oleObj name="Enačba" r:id="rId3" imgW="2489200" imgH="330200" progId="Equation.3">
                  <p:embed/>
                  <p:pic>
                    <p:nvPicPr>
                      <p:cNvPr id="96262" name="Object 5">
                        <a:extLst>
                          <a:ext uri="{FF2B5EF4-FFF2-40B4-BE49-F238E27FC236}">
                            <a16:creationId xmlns:a16="http://schemas.microsoft.com/office/drawing/2014/main" id="{13A73559-6C33-4380-BDCE-39B7F2F58A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3784601"/>
                        <a:ext cx="6438900" cy="7286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3" name="Rectangle 7">
            <a:extLst>
              <a:ext uri="{FF2B5EF4-FFF2-40B4-BE49-F238E27FC236}">
                <a16:creationId xmlns:a16="http://schemas.microsoft.com/office/drawing/2014/main" id="{B9ADC739-D3BA-4BFF-A0E7-C2D6B1AEE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764515"/>
            <a:ext cx="86407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Konstanto označimo z R in pomeni plinsko konstanto, ki je za vsak plin drugačna.</a:t>
            </a:r>
          </a:p>
        </p:txBody>
      </p:sp>
      <p:sp>
        <p:nvSpPr>
          <p:cNvPr id="96264" name="Rectangle 9">
            <a:extLst>
              <a:ext uri="{FF2B5EF4-FFF2-40B4-BE49-F238E27FC236}">
                <a16:creationId xmlns:a16="http://schemas.microsoft.com/office/drawing/2014/main" id="{0C4F398F-F290-482D-A0FD-A45996C64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6265" name="Object 8">
            <a:extLst>
              <a:ext uri="{FF2B5EF4-FFF2-40B4-BE49-F238E27FC236}">
                <a16:creationId xmlns:a16="http://schemas.microsoft.com/office/drawing/2014/main" id="{C7D29405-24A4-41BE-8E9E-9A2F4E6BE7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5661026"/>
          <a:ext cx="83534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načba" r:id="rId5" imgW="3886200" imgH="393700" progId="Equation.3">
                  <p:embed/>
                </p:oleObj>
              </mc:Choice>
              <mc:Fallback>
                <p:oleObj name="Enačba" r:id="rId5" imgW="3886200" imgH="393700" progId="Equation.3">
                  <p:embed/>
                  <p:pic>
                    <p:nvPicPr>
                      <p:cNvPr id="96265" name="Object 8">
                        <a:extLst>
                          <a:ext uri="{FF2B5EF4-FFF2-40B4-BE49-F238E27FC236}">
                            <a16:creationId xmlns:a16="http://schemas.microsoft.com/office/drawing/2014/main" id="{C7D29405-24A4-41BE-8E9E-9A2F4E6BE7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661026"/>
                        <a:ext cx="8353425" cy="7921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>
            <a:extLst>
              <a:ext uri="{FF2B5EF4-FFF2-40B4-BE49-F238E27FC236}">
                <a16:creationId xmlns:a16="http://schemas.microsoft.com/office/drawing/2014/main" id="{00A32DDA-BBB9-4804-BF8F-052774DA88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D7D2D41-1995-4529-9803-B18C848E42A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7283" name="Ograda številke diapozitiva 2">
            <a:extLst>
              <a:ext uri="{FF2B5EF4-FFF2-40B4-BE49-F238E27FC236}">
                <a16:creationId xmlns:a16="http://schemas.microsoft.com/office/drawing/2014/main" id="{AEDEF23D-3EB0-4B6E-9534-00DD34ECB0C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6FFA594-5383-4B3A-A9B3-3E80C97F6AE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C8C2997C-143A-469E-8CCC-FEAE00672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3"/>
            <a:ext cx="4354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konstantni masi snovi velja:</a:t>
            </a:r>
          </a:p>
        </p:txBody>
      </p:sp>
      <p:sp>
        <p:nvSpPr>
          <p:cNvPr id="97285" name="Rectangle 6">
            <a:extLst>
              <a:ext uri="{FF2B5EF4-FFF2-40B4-BE49-F238E27FC236}">
                <a16:creationId xmlns:a16="http://schemas.microsoft.com/office/drawing/2014/main" id="{5CE0BA4B-BE5A-4740-974E-F96FFBFFE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86" name="Object 5">
            <a:extLst>
              <a:ext uri="{FF2B5EF4-FFF2-40B4-BE49-F238E27FC236}">
                <a16:creationId xmlns:a16="http://schemas.microsoft.com/office/drawing/2014/main" id="{DA4AD86C-25A0-4FD7-9D99-219B653B7F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908050"/>
          <a:ext cx="5616575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načba" r:id="rId3" imgW="2362200" imgH="863600" progId="Equation.3">
                  <p:embed/>
                </p:oleObj>
              </mc:Choice>
              <mc:Fallback>
                <p:oleObj name="Enačba" r:id="rId3" imgW="2362200" imgH="863600" progId="Equation.3">
                  <p:embed/>
                  <p:pic>
                    <p:nvPicPr>
                      <p:cNvPr id="97286" name="Object 5">
                        <a:extLst>
                          <a:ext uri="{FF2B5EF4-FFF2-40B4-BE49-F238E27FC236}">
                            <a16:creationId xmlns:a16="http://schemas.microsoft.com/office/drawing/2014/main" id="{DA4AD86C-25A0-4FD7-9D99-219B653B7F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908050"/>
                        <a:ext cx="5616575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7" name="Rectangle 8">
            <a:extLst>
              <a:ext uri="{FF2B5EF4-FFF2-40B4-BE49-F238E27FC236}">
                <a16:creationId xmlns:a16="http://schemas.microsoft.com/office/drawing/2014/main" id="{92B0AA55-BF07-4652-9828-D60FF75E685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3862389" y="2908300"/>
            <a:ext cx="352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– plinska konstanta</a:t>
            </a:r>
          </a:p>
        </p:txBody>
      </p:sp>
      <p:graphicFrame>
        <p:nvGraphicFramePr>
          <p:cNvPr id="97288" name="Object 7">
            <a:extLst>
              <a:ext uri="{FF2B5EF4-FFF2-40B4-BE49-F238E27FC236}">
                <a16:creationId xmlns:a16="http://schemas.microsoft.com/office/drawing/2014/main" id="{F082150B-4B5A-441B-AF95-AFDE05F9CF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708276"/>
          <a:ext cx="17287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načba" r:id="rId5" imgW="533169" imgH="393529" progId="Equation.3">
                  <p:embed/>
                </p:oleObj>
              </mc:Choice>
              <mc:Fallback>
                <p:oleObj name="Enačba" r:id="rId5" imgW="533169" imgH="393529" progId="Equation.3">
                  <p:embed/>
                  <p:pic>
                    <p:nvPicPr>
                      <p:cNvPr id="97288" name="Object 7">
                        <a:extLst>
                          <a:ext uri="{FF2B5EF4-FFF2-40B4-BE49-F238E27FC236}">
                            <a16:creationId xmlns:a16="http://schemas.microsoft.com/office/drawing/2014/main" id="{F082150B-4B5A-441B-AF95-AFDE05F9C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708276"/>
                        <a:ext cx="1728788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9" name="Rectangle 9">
            <a:extLst>
              <a:ext uri="{FF2B5EF4-FFF2-40B4-BE49-F238E27FC236}">
                <a16:creationId xmlns:a16="http://schemas.microsoft.com/office/drawing/2014/main" id="{763C8D64-0117-4434-9E0B-3488403C8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16338"/>
            <a:ext cx="496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Plinska enačba za maso 1 kg plina:</a:t>
            </a:r>
          </a:p>
        </p:txBody>
      </p:sp>
      <p:sp>
        <p:nvSpPr>
          <p:cNvPr id="97290" name="Rectangle 11">
            <a:extLst>
              <a:ext uri="{FF2B5EF4-FFF2-40B4-BE49-F238E27FC236}">
                <a16:creationId xmlns:a16="http://schemas.microsoft.com/office/drawing/2014/main" id="{84B76947-A51F-436A-9228-74FEB3C34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91" name="Object 10">
            <a:extLst>
              <a:ext uri="{FF2B5EF4-FFF2-40B4-BE49-F238E27FC236}">
                <a16:creationId xmlns:a16="http://schemas.microsoft.com/office/drawing/2014/main" id="{35DC0894-5646-4D7C-9988-CB2D3B86E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221163"/>
          <a:ext cx="230346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načba" r:id="rId7" imgW="634725" imgH="203112" progId="Equation.3">
                  <p:embed/>
                </p:oleObj>
              </mc:Choice>
              <mc:Fallback>
                <p:oleObj name="Enačba" r:id="rId7" imgW="634725" imgH="203112" progId="Equation.3">
                  <p:embed/>
                  <p:pic>
                    <p:nvPicPr>
                      <p:cNvPr id="97291" name="Object 10">
                        <a:extLst>
                          <a:ext uri="{FF2B5EF4-FFF2-40B4-BE49-F238E27FC236}">
                            <a16:creationId xmlns:a16="http://schemas.microsoft.com/office/drawing/2014/main" id="{35DC0894-5646-4D7C-9988-CB2D3B86E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221163"/>
                        <a:ext cx="2303463" cy="5889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2" name="Rectangle 12">
            <a:extLst>
              <a:ext uri="{FF2B5EF4-FFF2-40B4-BE49-F238E27FC236}">
                <a16:creationId xmlns:a16="http://schemas.microsoft.com/office/drawing/2014/main" id="{BC3722A0-7049-4AAA-8CE0-B57453B2C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868863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Plinska enačba za poljubno maso plina:</a:t>
            </a:r>
          </a:p>
        </p:txBody>
      </p:sp>
      <p:sp>
        <p:nvSpPr>
          <p:cNvPr id="97293" name="Rectangle 14">
            <a:extLst>
              <a:ext uri="{FF2B5EF4-FFF2-40B4-BE49-F238E27FC236}">
                <a16:creationId xmlns:a16="http://schemas.microsoft.com/office/drawing/2014/main" id="{002F6EE0-3E78-41C5-B96E-EC29B08EA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94" name="Object 13">
            <a:extLst>
              <a:ext uri="{FF2B5EF4-FFF2-40B4-BE49-F238E27FC236}">
                <a16:creationId xmlns:a16="http://schemas.microsoft.com/office/drawing/2014/main" id="{7C9C9125-F908-47FA-933D-54CE57A25A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516564"/>
          <a:ext cx="25209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načba" r:id="rId9" imgW="787058" imgH="203112" progId="Equation.3">
                  <p:embed/>
                </p:oleObj>
              </mc:Choice>
              <mc:Fallback>
                <p:oleObj name="Enačba" r:id="rId9" imgW="787058" imgH="203112" progId="Equation.3">
                  <p:embed/>
                  <p:pic>
                    <p:nvPicPr>
                      <p:cNvPr id="97294" name="Object 13">
                        <a:extLst>
                          <a:ext uri="{FF2B5EF4-FFF2-40B4-BE49-F238E27FC236}">
                            <a16:creationId xmlns:a16="http://schemas.microsoft.com/office/drawing/2014/main" id="{7C9C9125-F908-47FA-933D-54CE57A25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516564"/>
                        <a:ext cx="25209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5" name="Rectangle 15">
            <a:extLst>
              <a:ext uri="{FF2B5EF4-FFF2-40B4-BE49-F238E27FC236}">
                <a16:creationId xmlns:a16="http://schemas.microsoft.com/office/drawing/2014/main" id="{B0962136-BB05-4580-AC9D-9DDE93C8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373688"/>
            <a:ext cx="2878138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p </a:t>
            </a:r>
            <a:r>
              <a:rPr lang="sl-SI" altLang="sl-SI" sz="1600">
                <a:solidFill>
                  <a:srgbClr val="000000"/>
                </a:solidFill>
              </a:rPr>
              <a:t>– absolutni tlak [N/m</a:t>
            </a:r>
            <a:r>
              <a:rPr lang="sl-SI" altLang="sl-SI" sz="1600" baseline="30000">
                <a:solidFill>
                  <a:srgbClr val="000000"/>
                </a:solidFill>
              </a:rPr>
              <a:t>2</a:t>
            </a:r>
            <a:r>
              <a:rPr lang="sl-SI" altLang="sl-SI" sz="1600">
                <a:solidFill>
                  <a:srgbClr val="000000"/>
                </a:solidFill>
              </a:rPr>
              <a:t>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V </a:t>
            </a:r>
            <a:r>
              <a:rPr lang="sl-SI" altLang="sl-SI" sz="1600">
                <a:solidFill>
                  <a:srgbClr val="000000"/>
                </a:solidFill>
              </a:rPr>
              <a:t>– volumen [m</a:t>
            </a:r>
            <a:r>
              <a:rPr lang="sl-SI" altLang="sl-SI" sz="1600" baseline="30000">
                <a:solidFill>
                  <a:srgbClr val="000000"/>
                </a:solidFill>
              </a:rPr>
              <a:t>3</a:t>
            </a:r>
            <a:r>
              <a:rPr lang="sl-SI" altLang="sl-SI" sz="1600">
                <a:solidFill>
                  <a:srgbClr val="000000"/>
                </a:solidFill>
              </a:rPr>
              <a:t>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m </a:t>
            </a:r>
            <a:r>
              <a:rPr lang="sl-SI" altLang="sl-SI" sz="1600">
                <a:solidFill>
                  <a:srgbClr val="000000"/>
                </a:solidFill>
              </a:rPr>
              <a:t>– masa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R </a:t>
            </a:r>
            <a:r>
              <a:rPr lang="sl-SI" altLang="sl-SI" sz="1600">
                <a:solidFill>
                  <a:srgbClr val="000000"/>
                </a:solidFill>
              </a:rPr>
              <a:t>– plinska konstanta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T </a:t>
            </a:r>
            <a:r>
              <a:rPr lang="sl-SI" altLang="sl-SI" sz="1600">
                <a:solidFill>
                  <a:srgbClr val="000000"/>
                </a:solidFill>
              </a:rPr>
              <a:t>– absolutna temperatura [K]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>
            <a:extLst>
              <a:ext uri="{FF2B5EF4-FFF2-40B4-BE49-F238E27FC236}">
                <a16:creationId xmlns:a16="http://schemas.microsoft.com/office/drawing/2014/main" id="{73477613-CCAF-4719-9286-6FEB9B2869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02395B-E810-407D-9A61-98F2997612A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8307" name="Ograda številke diapozitiva 2">
            <a:extLst>
              <a:ext uri="{FF2B5EF4-FFF2-40B4-BE49-F238E27FC236}">
                <a16:creationId xmlns:a16="http://schemas.microsoft.com/office/drawing/2014/main" id="{A830C859-2572-4574-A3DB-4392B962B58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6BB4B08-D079-497E-BC10-64CD0997967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41496" name="Group 184">
            <a:extLst>
              <a:ext uri="{FF2B5EF4-FFF2-40B4-BE49-F238E27FC236}">
                <a16:creationId xmlns:a16="http://schemas.microsoft.com/office/drawing/2014/main" id="{6D596918-7503-4F8E-8B4F-95300B2B1AC2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549275"/>
          <a:ext cx="4248150" cy="4784760"/>
        </p:xfrm>
        <a:graphic>
          <a:graphicData uri="http://schemas.openxmlformats.org/drawingml/2006/table">
            <a:tbl>
              <a:tblPr/>
              <a:tblGrid>
                <a:gridCol w="146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Snov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Kemijska  Standardna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oznaka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normna gostota v [kg/m</a:t>
                      </a:r>
                      <a:r>
                        <a:rPr kumimoji="0" lang="sl-SI" sz="1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]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acetilen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1,171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amoniak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sl-SI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0,771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argon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1,783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dušik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1,250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etan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1,356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etilen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1,260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helij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0,179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kisik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1,429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metan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0,717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dioksid    CO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1,977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oksid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1,250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0,090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zrak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1,293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8355" name="Rectangle 116">
            <a:extLst>
              <a:ext uri="{FF2B5EF4-FFF2-40B4-BE49-F238E27FC236}">
                <a16:creationId xmlns:a16="http://schemas.microsoft.com/office/drawing/2014/main" id="{FB5B4FBB-1B98-4EDB-AFC7-4F71B0F53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516564"/>
            <a:ext cx="24749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b="1" i="1">
                <a:solidFill>
                  <a:srgbClr val="000000"/>
                </a:solidFill>
              </a:rPr>
              <a:t>Normna gostota plinov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41497" name="Group 185">
            <a:extLst>
              <a:ext uri="{FF2B5EF4-FFF2-40B4-BE49-F238E27FC236}">
                <a16:creationId xmlns:a16="http://schemas.microsoft.com/office/drawing/2014/main" id="{BF34973A-5391-4013-926E-75E2B09A40AF}"/>
              </a:ext>
            </a:extLst>
          </p:cNvPr>
          <p:cNvGraphicFramePr>
            <a:graphicFrameLocks noGrp="1"/>
          </p:cNvGraphicFramePr>
          <p:nvPr/>
        </p:nvGraphicFramePr>
        <p:xfrm>
          <a:off x="6527801" y="549275"/>
          <a:ext cx="3960813" cy="4267200"/>
        </p:xfrm>
        <a:graphic>
          <a:graphicData uri="http://schemas.openxmlformats.org/drawingml/2006/table">
            <a:tbl>
              <a:tblPr/>
              <a:tblGrid>
                <a:gridCol w="147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Plin oz. para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Specifična plinska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konstanta v [J/kgK]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acetilen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319,5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amoniak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488,2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dušik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296,8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helij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2077,0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metan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518,3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kisik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259,8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dioksid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188,9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41240,0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vodna para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461,5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zrak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287,1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8384" name="Rectangle 183">
            <a:extLst>
              <a:ext uri="{FF2B5EF4-FFF2-40B4-BE49-F238E27FC236}">
                <a16:creationId xmlns:a16="http://schemas.microsoft.com/office/drawing/2014/main" id="{8AB95A1F-C20A-4106-8BCD-55CEA96C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4941888"/>
            <a:ext cx="360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b="1" i="1">
                <a:solidFill>
                  <a:srgbClr val="000000"/>
                </a:solidFill>
              </a:rPr>
              <a:t>Plinska konstanta za nekatere pline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>
            <a:extLst>
              <a:ext uri="{FF2B5EF4-FFF2-40B4-BE49-F238E27FC236}">
                <a16:creationId xmlns:a16="http://schemas.microsoft.com/office/drawing/2014/main" id="{6465E627-BB57-47F3-BFF7-B11031418F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061E32C-42BB-43A2-A7C2-9896495DAA9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9331" name="Ograda številke diapozitiva 2">
            <a:extLst>
              <a:ext uri="{FF2B5EF4-FFF2-40B4-BE49-F238E27FC236}">
                <a16:creationId xmlns:a16="http://schemas.microsoft.com/office/drawing/2014/main" id="{37D060D2-DACD-4980-ABCF-317FEC6AFE9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36D2A21-8616-4156-A513-45FD5D26D7F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41941C33-C3B2-4F53-AAE9-C550FB4C1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3"/>
            <a:ext cx="842486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Idealni in realni plin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Tlak in temperatura med ukapljevanjem določata točko ukapljitve. Položaj te točke glede na trenutno stanje plina velja za merilo, ali gre za idealni ali za realni plin. </a:t>
            </a:r>
            <a:r>
              <a:rPr lang="sl-SI" altLang="sl-SI" sz="2400" b="1">
                <a:solidFill>
                  <a:srgbClr val="FF0000"/>
                </a:solidFill>
              </a:rPr>
              <a:t>Idealni plin</a:t>
            </a:r>
            <a:r>
              <a:rPr lang="sl-SI" altLang="sl-SI" sz="2400">
                <a:solidFill>
                  <a:srgbClr val="FF0000"/>
                </a:solidFill>
              </a:rPr>
              <a:t> je tisti, katerega trenutno stanje je zelo oddaljeno od točke ukapljitve, </a:t>
            </a:r>
            <a:r>
              <a:rPr lang="sl-SI" altLang="sl-SI" sz="2400" b="1">
                <a:solidFill>
                  <a:srgbClr val="FF0000"/>
                </a:solidFill>
              </a:rPr>
              <a:t>realni plin</a:t>
            </a:r>
            <a:r>
              <a:rPr lang="sl-SI" altLang="sl-SI" sz="2400">
                <a:solidFill>
                  <a:srgbClr val="FF0000"/>
                </a:solidFill>
              </a:rPr>
              <a:t> pa je tisti, katerega stanje je zelo blizu točke ukapljitve.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A4D8595E-168B-420E-9009-94BCC4BB8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171221"/>
            <a:ext cx="86423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95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400">
                <a:solidFill>
                  <a:srgbClr val="000000"/>
                </a:solidFill>
              </a:rPr>
              <a:t>Izračunaj za normalne vrednosti specifično plinsko konstanto za zrak in njeno vrednost primerjajte z vrednostjo iz tabele Strojniškem priročniku!</a:t>
            </a:r>
          </a:p>
        </p:txBody>
      </p:sp>
      <p:sp>
        <p:nvSpPr>
          <p:cNvPr id="99334" name="Rectangle 7">
            <a:extLst>
              <a:ext uri="{FF2B5EF4-FFF2-40B4-BE49-F238E27FC236}">
                <a16:creationId xmlns:a16="http://schemas.microsoft.com/office/drawing/2014/main" id="{F48EE26F-DA59-4E09-825D-3A1D7A3B3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9335" name="Object 6">
            <a:extLst>
              <a:ext uri="{FF2B5EF4-FFF2-40B4-BE49-F238E27FC236}">
                <a16:creationId xmlns:a16="http://schemas.microsoft.com/office/drawing/2014/main" id="{616FDAEB-76EC-4179-8CA3-3203F3989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7213" y="5300664"/>
          <a:ext cx="57594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2692400" imgH="444500" progId="Equation.3">
                  <p:embed/>
                </p:oleObj>
              </mc:Choice>
              <mc:Fallback>
                <p:oleObj name="Enačba" r:id="rId3" imgW="2692400" imgH="444500" progId="Equation.3">
                  <p:embed/>
                  <p:pic>
                    <p:nvPicPr>
                      <p:cNvPr id="99335" name="Object 6">
                        <a:extLst>
                          <a:ext uri="{FF2B5EF4-FFF2-40B4-BE49-F238E27FC236}">
                            <a16:creationId xmlns:a16="http://schemas.microsoft.com/office/drawing/2014/main" id="{616FDAEB-76EC-4179-8CA3-3203F39894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5300664"/>
                        <a:ext cx="57594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6" name="Rectangle 8">
            <a:extLst>
              <a:ext uri="{FF2B5EF4-FFF2-40B4-BE49-F238E27FC236}">
                <a16:creationId xmlns:a16="http://schemas.microsoft.com/office/drawing/2014/main" id="{8A33EB69-5464-449B-B1A8-6BB69558B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6308725"/>
            <a:ext cx="6500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Plinska konstanta za zrak je </a:t>
            </a:r>
            <a:r>
              <a:rPr lang="sl-SI" altLang="sl-SI" sz="2200" i="1">
                <a:solidFill>
                  <a:srgbClr val="000000"/>
                </a:solidFill>
              </a:rPr>
              <a:t>R =287 J/kgK</a:t>
            </a:r>
          </a:p>
        </p:txBody>
      </p:sp>
      <p:sp>
        <p:nvSpPr>
          <p:cNvPr id="99337" name="Rectangle 10">
            <a:extLst>
              <a:ext uri="{FF2B5EF4-FFF2-40B4-BE49-F238E27FC236}">
                <a16:creationId xmlns:a16="http://schemas.microsoft.com/office/drawing/2014/main" id="{B3314DF6-76C6-451F-8E8D-AEF4F2B56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9338" name="Object 9">
            <a:extLst>
              <a:ext uri="{FF2B5EF4-FFF2-40B4-BE49-F238E27FC236}">
                <a16:creationId xmlns:a16="http://schemas.microsoft.com/office/drawing/2014/main" id="{9F9DA8BB-1F05-4CF2-835F-F9090081D7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941889"/>
          <a:ext cx="3671887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2235200" imgH="685800" progId="Equation.3">
                  <p:embed/>
                </p:oleObj>
              </mc:Choice>
              <mc:Fallback>
                <p:oleObj name="Enačba" r:id="rId5" imgW="2235200" imgH="685800" progId="Equation.3">
                  <p:embed/>
                  <p:pic>
                    <p:nvPicPr>
                      <p:cNvPr id="99338" name="Object 9">
                        <a:extLst>
                          <a:ext uri="{FF2B5EF4-FFF2-40B4-BE49-F238E27FC236}">
                            <a16:creationId xmlns:a16="http://schemas.microsoft.com/office/drawing/2014/main" id="{9F9DA8BB-1F05-4CF2-835F-F9090081D7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941889"/>
                        <a:ext cx="3671887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>
            <a:extLst>
              <a:ext uri="{FF2B5EF4-FFF2-40B4-BE49-F238E27FC236}">
                <a16:creationId xmlns:a16="http://schemas.microsoft.com/office/drawing/2014/main" id="{3DFC10D5-BB5D-486C-9B34-B1B7600A49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1EBE463-D635-4A63-B155-454B2CD1B04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5" name="Ograda številke diapozitiva 2">
            <a:extLst>
              <a:ext uri="{FF2B5EF4-FFF2-40B4-BE49-F238E27FC236}">
                <a16:creationId xmlns:a16="http://schemas.microsoft.com/office/drawing/2014/main" id="{1C630AEA-8222-4367-B3A0-1B33A11252C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4D2959-2BDD-4F0C-8DCB-3F241F05C97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34093D4D-E198-453B-AE0A-8B303D3B2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00050"/>
            <a:ext cx="86407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Določi gostoto plina, ki ima plinsko konstanto </a:t>
            </a:r>
            <a:r>
              <a:rPr lang="sl-SI" altLang="sl-SI" sz="2400" i="1">
                <a:solidFill>
                  <a:srgbClr val="000000"/>
                </a:solidFill>
              </a:rPr>
              <a:t>R = </a:t>
            </a:r>
            <a:r>
              <a:rPr lang="sl-SI" altLang="sl-SI" sz="2400">
                <a:solidFill>
                  <a:srgbClr val="000000"/>
                </a:solidFill>
              </a:rPr>
              <a:t>460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J/kgK pri tlaku </a:t>
            </a:r>
            <a:r>
              <a:rPr lang="sl-SI" altLang="sl-SI" sz="2400" i="1">
                <a:solidFill>
                  <a:srgbClr val="000000"/>
                </a:solidFill>
              </a:rPr>
              <a:t>p = </a:t>
            </a:r>
            <a:r>
              <a:rPr lang="sl-SI" altLang="sl-SI" sz="2400">
                <a:solidFill>
                  <a:srgbClr val="000000"/>
                </a:solidFill>
              </a:rPr>
              <a:t>101325 Pa in temperaturi </a:t>
            </a:r>
            <a:r>
              <a:rPr lang="sl-SI" altLang="sl-SI" sz="2400" i="1">
                <a:solidFill>
                  <a:srgbClr val="000000"/>
                </a:solidFill>
              </a:rPr>
              <a:t>T= </a:t>
            </a:r>
            <a:r>
              <a:rPr lang="sl-SI" altLang="sl-SI" sz="2400">
                <a:solidFill>
                  <a:srgbClr val="000000"/>
                </a:solidFill>
              </a:rPr>
              <a:t>0 °C.</a:t>
            </a:r>
          </a:p>
        </p:txBody>
      </p:sp>
      <p:sp>
        <p:nvSpPr>
          <p:cNvPr id="100357" name="Rectangle 6">
            <a:extLst>
              <a:ext uri="{FF2B5EF4-FFF2-40B4-BE49-F238E27FC236}">
                <a16:creationId xmlns:a16="http://schemas.microsoft.com/office/drawing/2014/main" id="{EEA43D56-A16B-449C-96B9-E62102383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58" name="Object 5">
            <a:extLst>
              <a:ext uri="{FF2B5EF4-FFF2-40B4-BE49-F238E27FC236}">
                <a16:creationId xmlns:a16="http://schemas.microsoft.com/office/drawing/2014/main" id="{BB5714BB-8B61-45C7-94CF-B659048081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0700" y="1341439"/>
          <a:ext cx="63373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2654300" imgH="444500" progId="Equation.3">
                  <p:embed/>
                </p:oleObj>
              </mc:Choice>
              <mc:Fallback>
                <p:oleObj name="Enačba" r:id="rId3" imgW="2654300" imgH="444500" progId="Equation.3">
                  <p:embed/>
                  <p:pic>
                    <p:nvPicPr>
                      <p:cNvPr id="100358" name="Object 5">
                        <a:extLst>
                          <a:ext uri="{FF2B5EF4-FFF2-40B4-BE49-F238E27FC236}">
                            <a16:creationId xmlns:a16="http://schemas.microsoft.com/office/drawing/2014/main" id="{BB5714BB-8B61-45C7-94CF-B65904808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341439"/>
                        <a:ext cx="63373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59" name="Rectangle 7">
            <a:extLst>
              <a:ext uri="{FF2B5EF4-FFF2-40B4-BE49-F238E27FC236}">
                <a16:creationId xmlns:a16="http://schemas.microsoft.com/office/drawing/2014/main" id="{5D653419-8983-4E82-AE3F-6B9141DB7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203450"/>
            <a:ext cx="4221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Gostota plina je </a:t>
            </a:r>
            <a:r>
              <a:rPr lang="sl-SI" altLang="sl-SI" sz="1800" i="1">
                <a:solidFill>
                  <a:srgbClr val="000000"/>
                </a:solidFill>
              </a:rPr>
              <a:t>ρ =0,79 kg/m</a:t>
            </a:r>
            <a:r>
              <a:rPr lang="sl-SI" altLang="sl-SI" sz="1800" i="1" baseline="30000">
                <a:solidFill>
                  <a:srgbClr val="000000"/>
                </a:solidFill>
              </a:rPr>
              <a:t>3.</a:t>
            </a:r>
          </a:p>
        </p:txBody>
      </p:sp>
      <p:sp>
        <p:nvSpPr>
          <p:cNvPr id="100360" name="Rectangle 8">
            <a:extLst>
              <a:ext uri="{FF2B5EF4-FFF2-40B4-BE49-F238E27FC236}">
                <a16:creationId xmlns:a16="http://schemas.microsoft.com/office/drawing/2014/main" id="{5198E225-9129-48EC-BF4E-6A6682DE5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419351"/>
            <a:ext cx="6827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	Določi gostoto zraka </a:t>
            </a:r>
            <a:r>
              <a:rPr lang="sl-SI" altLang="sl-SI" sz="2400" i="1">
                <a:solidFill>
                  <a:srgbClr val="000000"/>
                </a:solidFill>
              </a:rPr>
              <a:t>za p = </a:t>
            </a:r>
            <a:r>
              <a:rPr lang="sl-SI" altLang="sl-SI" sz="2400">
                <a:solidFill>
                  <a:srgbClr val="000000"/>
                </a:solidFill>
              </a:rPr>
              <a:t>1 bar in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>
                <a:solidFill>
                  <a:srgbClr val="000000"/>
                </a:solidFill>
              </a:rPr>
              <a:t> = 20 °C!</a:t>
            </a:r>
          </a:p>
        </p:txBody>
      </p:sp>
      <p:sp>
        <p:nvSpPr>
          <p:cNvPr id="100361" name="Rectangle 10">
            <a:extLst>
              <a:ext uri="{FF2B5EF4-FFF2-40B4-BE49-F238E27FC236}">
                <a16:creationId xmlns:a16="http://schemas.microsoft.com/office/drawing/2014/main" id="{BD9F2E5C-C9FA-4891-9391-C57C4EB5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2" name="Object 9">
            <a:extLst>
              <a:ext uri="{FF2B5EF4-FFF2-40B4-BE49-F238E27FC236}">
                <a16:creationId xmlns:a16="http://schemas.microsoft.com/office/drawing/2014/main" id="{C911FC3C-802D-4D09-B237-09FD1B3D2E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9" y="2997200"/>
          <a:ext cx="56165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2565400" imgH="444500" progId="Equation.3">
                  <p:embed/>
                </p:oleObj>
              </mc:Choice>
              <mc:Fallback>
                <p:oleObj name="Enačba" r:id="rId5" imgW="2565400" imgH="444500" progId="Equation.3">
                  <p:embed/>
                  <p:pic>
                    <p:nvPicPr>
                      <p:cNvPr id="100362" name="Object 9">
                        <a:extLst>
                          <a:ext uri="{FF2B5EF4-FFF2-40B4-BE49-F238E27FC236}">
                            <a16:creationId xmlns:a16="http://schemas.microsoft.com/office/drawing/2014/main" id="{C911FC3C-802D-4D09-B237-09FD1B3D2E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2997200"/>
                        <a:ext cx="561657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3" name="Rectangle 11">
            <a:extLst>
              <a:ext uri="{FF2B5EF4-FFF2-40B4-BE49-F238E27FC236}">
                <a16:creationId xmlns:a16="http://schemas.microsoft.com/office/drawing/2014/main" id="{996F83A1-1ED8-49A0-8A93-BB214B249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3933825"/>
            <a:ext cx="4297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Gostota zraka je </a:t>
            </a:r>
            <a:r>
              <a:rPr lang="sl-SI" altLang="sl-SI" sz="1800" i="1">
                <a:solidFill>
                  <a:srgbClr val="000000"/>
                </a:solidFill>
              </a:rPr>
              <a:t>ρ =1,19 kg/m</a:t>
            </a:r>
            <a:r>
              <a:rPr lang="sl-SI" altLang="sl-SI" sz="1800" i="1" baseline="30000">
                <a:solidFill>
                  <a:srgbClr val="000000"/>
                </a:solidFill>
              </a:rPr>
              <a:t>3.</a:t>
            </a:r>
          </a:p>
        </p:txBody>
      </p:sp>
      <p:sp>
        <p:nvSpPr>
          <p:cNvPr id="100364" name="Rectangle 12">
            <a:extLst>
              <a:ext uri="{FF2B5EF4-FFF2-40B4-BE49-F238E27FC236}">
                <a16:creationId xmlns:a16="http://schemas.microsoft.com/office/drawing/2014/main" id="{6BB58B5F-3F78-4FCB-971D-23A6AFEA6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286250"/>
            <a:ext cx="8424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75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75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7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Acetilen C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H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s temperaturo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 °C je pod tlakom </a:t>
            </a:r>
            <a:r>
              <a:rPr lang="sl-SI" altLang="sl-SI" sz="2400" i="1">
                <a:solidFill>
                  <a:srgbClr val="000000"/>
                </a:solidFill>
              </a:rPr>
              <a:t>p =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</a:t>
            </a:r>
            <a:r>
              <a:rPr lang="sl-SI" altLang="sl-SI" sz="2400">
                <a:solidFill>
                  <a:srgbClr val="000000"/>
                </a:solidFill>
              </a:rPr>
              <a:t>18 bar in zavzema prostornino </a:t>
            </a:r>
            <a:r>
              <a:rPr lang="sl-SI" altLang="sl-SI" sz="2400" i="1">
                <a:solidFill>
                  <a:srgbClr val="000000"/>
                </a:solidFill>
              </a:rPr>
              <a:t>V = </a:t>
            </a:r>
            <a:r>
              <a:rPr lang="sl-SI" altLang="sl-SI" sz="2400">
                <a:solidFill>
                  <a:srgbClr val="000000"/>
                </a:solidFill>
              </a:rPr>
              <a:t>40 litrov. Izračunaj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maso v kg.</a:t>
            </a:r>
          </a:p>
        </p:txBody>
      </p:sp>
      <p:sp>
        <p:nvSpPr>
          <p:cNvPr id="100365" name="Rectangle 14">
            <a:extLst>
              <a:ext uri="{FF2B5EF4-FFF2-40B4-BE49-F238E27FC236}">
                <a16:creationId xmlns:a16="http://schemas.microsoft.com/office/drawing/2014/main" id="{0699631B-5F6A-4359-B38C-0757EA353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6" name="Object 13">
            <a:extLst>
              <a:ext uri="{FF2B5EF4-FFF2-40B4-BE49-F238E27FC236}">
                <a16:creationId xmlns:a16="http://schemas.microsoft.com/office/drawing/2014/main" id="{E6B57320-4DF3-4079-9D19-CF19B1D207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3389" y="1268413"/>
          <a:ext cx="324008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2235200" imgH="660400" progId="Equation.3">
                  <p:embed/>
                </p:oleObj>
              </mc:Choice>
              <mc:Fallback>
                <p:oleObj name="Enačba" r:id="rId7" imgW="2235200" imgH="660400" progId="Equation.3">
                  <p:embed/>
                  <p:pic>
                    <p:nvPicPr>
                      <p:cNvPr id="100366" name="Object 13">
                        <a:extLst>
                          <a:ext uri="{FF2B5EF4-FFF2-40B4-BE49-F238E27FC236}">
                            <a16:creationId xmlns:a16="http://schemas.microsoft.com/office/drawing/2014/main" id="{E6B57320-4DF3-4079-9D19-CF19B1D207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1268413"/>
                        <a:ext cx="324008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7" name="Rectangle 16">
            <a:extLst>
              <a:ext uri="{FF2B5EF4-FFF2-40B4-BE49-F238E27FC236}">
                <a16:creationId xmlns:a16="http://schemas.microsoft.com/office/drawing/2014/main" id="{4A0E5000-E18F-4147-8534-BB1C91D88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8" name="Object 15">
            <a:extLst>
              <a:ext uri="{FF2B5EF4-FFF2-40B4-BE49-F238E27FC236}">
                <a16:creationId xmlns:a16="http://schemas.microsoft.com/office/drawing/2014/main" id="{F652C36D-E6BD-4825-BA55-381AF5D36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3068639"/>
          <a:ext cx="302577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načba" r:id="rId9" imgW="1625600" imgH="431800" progId="Equation.3">
                  <p:embed/>
                </p:oleObj>
              </mc:Choice>
              <mc:Fallback>
                <p:oleObj name="Enačba" r:id="rId9" imgW="1625600" imgH="431800" progId="Equation.3">
                  <p:embed/>
                  <p:pic>
                    <p:nvPicPr>
                      <p:cNvPr id="100368" name="Object 15">
                        <a:extLst>
                          <a:ext uri="{FF2B5EF4-FFF2-40B4-BE49-F238E27FC236}">
                            <a16:creationId xmlns:a16="http://schemas.microsoft.com/office/drawing/2014/main" id="{F652C36D-E6BD-4825-BA55-381AF5D36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3068639"/>
                        <a:ext cx="302577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9" name="Rectangle 18">
            <a:extLst>
              <a:ext uri="{FF2B5EF4-FFF2-40B4-BE49-F238E27FC236}">
                <a16:creationId xmlns:a16="http://schemas.microsoft.com/office/drawing/2014/main" id="{9516648E-8B1E-4D67-B218-01121AFB1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70" name="Object 17">
            <a:extLst>
              <a:ext uri="{FF2B5EF4-FFF2-40B4-BE49-F238E27FC236}">
                <a16:creationId xmlns:a16="http://schemas.microsoft.com/office/drawing/2014/main" id="{8F088E96-1F36-4316-8497-5895327AD9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5734051"/>
          <a:ext cx="2665413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načba" r:id="rId11" imgW="1625600" imgH="685800" progId="Equation.3">
                  <p:embed/>
                </p:oleObj>
              </mc:Choice>
              <mc:Fallback>
                <p:oleObj name="Enačba" r:id="rId11" imgW="1625600" imgH="685800" progId="Equation.3">
                  <p:embed/>
                  <p:pic>
                    <p:nvPicPr>
                      <p:cNvPr id="100370" name="Object 17">
                        <a:extLst>
                          <a:ext uri="{FF2B5EF4-FFF2-40B4-BE49-F238E27FC236}">
                            <a16:creationId xmlns:a16="http://schemas.microsoft.com/office/drawing/2014/main" id="{8F088E96-1F36-4316-8497-5895327AD9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5734051"/>
                        <a:ext cx="2665413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71" name="Rectangle 20">
            <a:extLst>
              <a:ext uri="{FF2B5EF4-FFF2-40B4-BE49-F238E27FC236}">
                <a16:creationId xmlns:a16="http://schemas.microsoft.com/office/drawing/2014/main" id="{8393670D-008F-48F2-BB69-ABB2C1067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72" name="Object 19">
            <a:extLst>
              <a:ext uri="{FF2B5EF4-FFF2-40B4-BE49-F238E27FC236}">
                <a16:creationId xmlns:a16="http://schemas.microsoft.com/office/drawing/2014/main" id="{41D508EB-4B4E-4991-A0FE-A15F6231F2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229225"/>
          <a:ext cx="53276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načba" r:id="rId13" imgW="2578100" imgH="660400" progId="Equation.3">
                  <p:embed/>
                </p:oleObj>
              </mc:Choice>
              <mc:Fallback>
                <p:oleObj name="Enačba" r:id="rId13" imgW="2578100" imgH="660400" progId="Equation.3">
                  <p:embed/>
                  <p:pic>
                    <p:nvPicPr>
                      <p:cNvPr id="100372" name="Object 19">
                        <a:extLst>
                          <a:ext uri="{FF2B5EF4-FFF2-40B4-BE49-F238E27FC236}">
                            <a16:creationId xmlns:a16="http://schemas.microsoft.com/office/drawing/2014/main" id="{41D508EB-4B4E-4991-A0FE-A15F6231F2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29225"/>
                        <a:ext cx="532765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73" name="Rectangle 21">
            <a:extLst>
              <a:ext uri="{FF2B5EF4-FFF2-40B4-BE49-F238E27FC236}">
                <a16:creationId xmlns:a16="http://schemas.microsoft.com/office/drawing/2014/main" id="{7CB4B79F-F72C-496A-9B37-53D5DBA02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888" y="6326189"/>
            <a:ext cx="391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Masa acetilena </a:t>
            </a:r>
            <a:r>
              <a:rPr lang="sl-SI" altLang="sl-SI" sz="1800" i="1">
                <a:solidFill>
                  <a:srgbClr val="000000"/>
                </a:solidFill>
              </a:rPr>
              <a:t>m =0,77 kg.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>
            <a:extLst>
              <a:ext uri="{FF2B5EF4-FFF2-40B4-BE49-F238E27FC236}">
                <a16:creationId xmlns:a16="http://schemas.microsoft.com/office/drawing/2014/main" id="{D734FC02-CB95-4673-884F-BE02AD7415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8A6E3F-AEB8-4150-8D91-8FCC8B3C3A4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79" name="Ograda številke diapozitiva 2">
            <a:extLst>
              <a:ext uri="{FF2B5EF4-FFF2-40B4-BE49-F238E27FC236}">
                <a16:creationId xmlns:a16="http://schemas.microsoft.com/office/drawing/2014/main" id="{1882D2FD-D6B8-49DC-8079-D75D3DC0C62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2819C08-8B3B-49D5-A045-C1A560AB225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06319041-58FC-4609-9B11-E7C953ED6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992"/>
            <a:ext cx="8569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V rezervoarju se nahaja 12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2 bara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temperature 20˚C. Kakšen bo tlak v rezervoarju, če se zrak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segreje na temperaturo 90˚C in koliko zraka treba izpustiti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iz rezervoarja, da bi tlak ponovno padel na 2 bara? Plinska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konstanta za zrak je R = 287 J/kgK.</a:t>
            </a:r>
          </a:p>
        </p:txBody>
      </p:sp>
      <p:sp>
        <p:nvSpPr>
          <p:cNvPr id="101381" name="Rectangle 6">
            <a:extLst>
              <a:ext uri="{FF2B5EF4-FFF2-40B4-BE49-F238E27FC236}">
                <a16:creationId xmlns:a16="http://schemas.microsoft.com/office/drawing/2014/main" id="{0296BED8-3DF0-424E-B796-8624938E2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23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2" name="Object 5">
            <a:extLst>
              <a:ext uri="{FF2B5EF4-FFF2-40B4-BE49-F238E27FC236}">
                <a16:creationId xmlns:a16="http://schemas.microsoft.com/office/drawing/2014/main" id="{6F61D44C-EC06-46FE-8D32-FDF0237F92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1839" y="2420938"/>
          <a:ext cx="2498725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1625600" imgH="1181100" progId="Equation.3">
                  <p:embed/>
                </p:oleObj>
              </mc:Choice>
              <mc:Fallback>
                <p:oleObj name="Enačba" r:id="rId3" imgW="1625600" imgH="1181100" progId="Equation.3">
                  <p:embed/>
                  <p:pic>
                    <p:nvPicPr>
                      <p:cNvPr id="101382" name="Object 5">
                        <a:extLst>
                          <a:ext uri="{FF2B5EF4-FFF2-40B4-BE49-F238E27FC236}">
                            <a16:creationId xmlns:a16="http://schemas.microsoft.com/office/drawing/2014/main" id="{6F61D44C-EC06-46FE-8D32-FDF0237F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9" y="2420938"/>
                        <a:ext cx="2498725" cy="165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3" name="Rectangle 7">
            <a:extLst>
              <a:ext uri="{FF2B5EF4-FFF2-40B4-BE49-F238E27FC236}">
                <a16:creationId xmlns:a16="http://schemas.microsoft.com/office/drawing/2014/main" id="{0ABE7780-7210-4D09-AF0F-FDC184044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2406650"/>
            <a:ext cx="567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Masa zraka v posodi pred segrevanjem: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1384" name="Rectangle 9">
            <a:extLst>
              <a:ext uri="{FF2B5EF4-FFF2-40B4-BE49-F238E27FC236}">
                <a16:creationId xmlns:a16="http://schemas.microsoft.com/office/drawing/2014/main" id="{59A37A20-6C18-4582-9EBB-55473126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1385" name="Rectangle 10">
            <a:extLst>
              <a:ext uri="{FF2B5EF4-FFF2-40B4-BE49-F238E27FC236}">
                <a16:creationId xmlns:a16="http://schemas.microsoft.com/office/drawing/2014/main" id="{F15DAB08-8022-4993-84B2-797A2B6E7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789363"/>
            <a:ext cx="406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Tlak v posodi po segrevanju:</a:t>
            </a:r>
          </a:p>
        </p:txBody>
      </p:sp>
      <p:sp>
        <p:nvSpPr>
          <p:cNvPr id="101386" name="Rectangle 14">
            <a:extLst>
              <a:ext uri="{FF2B5EF4-FFF2-40B4-BE49-F238E27FC236}">
                <a16:creationId xmlns:a16="http://schemas.microsoft.com/office/drawing/2014/main" id="{C4CB61EB-2B75-4923-BF24-BEC232311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7" name="Object 13">
            <a:extLst>
              <a:ext uri="{FF2B5EF4-FFF2-40B4-BE49-F238E27FC236}">
                <a16:creationId xmlns:a16="http://schemas.microsoft.com/office/drawing/2014/main" id="{B4178257-0DA2-47FD-8E90-8BBB6E7F50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7576" y="2852738"/>
          <a:ext cx="52562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2565400" imgH="457200" progId="Equation.3">
                  <p:embed/>
                </p:oleObj>
              </mc:Choice>
              <mc:Fallback>
                <p:oleObj name="Enačba" r:id="rId5" imgW="2565400" imgH="457200" progId="Equation.3">
                  <p:embed/>
                  <p:pic>
                    <p:nvPicPr>
                      <p:cNvPr id="101387" name="Object 13">
                        <a:extLst>
                          <a:ext uri="{FF2B5EF4-FFF2-40B4-BE49-F238E27FC236}">
                            <a16:creationId xmlns:a16="http://schemas.microsoft.com/office/drawing/2014/main" id="{B4178257-0DA2-47FD-8E90-8BBB6E7F50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2852738"/>
                        <a:ext cx="52562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8" name="Rectangle 16">
            <a:extLst>
              <a:ext uri="{FF2B5EF4-FFF2-40B4-BE49-F238E27FC236}">
                <a16:creationId xmlns:a16="http://schemas.microsoft.com/office/drawing/2014/main" id="{D086FFC1-0CF6-401D-AC29-11E52DCE5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9" name="Object 15">
            <a:extLst>
              <a:ext uri="{FF2B5EF4-FFF2-40B4-BE49-F238E27FC236}">
                <a16:creationId xmlns:a16="http://schemas.microsoft.com/office/drawing/2014/main" id="{D9F54548-FEE4-457E-87DE-83DE782B24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292601"/>
          <a:ext cx="77771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4343400" imgH="393700" progId="Equation.3">
                  <p:embed/>
                </p:oleObj>
              </mc:Choice>
              <mc:Fallback>
                <p:oleObj name="Enačba" r:id="rId7" imgW="4343400" imgH="393700" progId="Equation.3">
                  <p:embed/>
                  <p:pic>
                    <p:nvPicPr>
                      <p:cNvPr id="101389" name="Object 15">
                        <a:extLst>
                          <a:ext uri="{FF2B5EF4-FFF2-40B4-BE49-F238E27FC236}">
                            <a16:creationId xmlns:a16="http://schemas.microsoft.com/office/drawing/2014/main" id="{D9F54548-FEE4-457E-87DE-83DE782B24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292601"/>
                        <a:ext cx="77771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0" name="Rectangle 17">
            <a:extLst>
              <a:ext uri="{FF2B5EF4-FFF2-40B4-BE49-F238E27FC236}">
                <a16:creationId xmlns:a16="http://schemas.microsoft.com/office/drawing/2014/main" id="{B3488168-8C35-4A32-8C64-E48A24995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013325"/>
            <a:ext cx="3956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 izpustitvi je masa zraka: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1391" name="Rectangle 19">
            <a:extLst>
              <a:ext uri="{FF2B5EF4-FFF2-40B4-BE49-F238E27FC236}">
                <a16:creationId xmlns:a16="http://schemas.microsoft.com/office/drawing/2014/main" id="{753FFE5F-BD4D-46EC-9D44-E0B0142D9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92" name="Object 18">
            <a:extLst>
              <a:ext uri="{FF2B5EF4-FFF2-40B4-BE49-F238E27FC236}">
                <a16:creationId xmlns:a16="http://schemas.microsoft.com/office/drawing/2014/main" id="{0370BD41-AEC7-470A-895B-E0AD4D7860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101" y="4941888"/>
          <a:ext cx="43926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načba" r:id="rId9" imgW="2578100" imgH="457200" progId="Equation.3">
                  <p:embed/>
                </p:oleObj>
              </mc:Choice>
              <mc:Fallback>
                <p:oleObj name="Enačba" r:id="rId9" imgW="2578100" imgH="457200" progId="Equation.3">
                  <p:embed/>
                  <p:pic>
                    <p:nvPicPr>
                      <p:cNvPr id="101392" name="Object 18">
                        <a:extLst>
                          <a:ext uri="{FF2B5EF4-FFF2-40B4-BE49-F238E27FC236}">
                            <a16:creationId xmlns:a16="http://schemas.microsoft.com/office/drawing/2014/main" id="{0370BD41-AEC7-470A-895B-E0AD4D7860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1" y="4941888"/>
                        <a:ext cx="43926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3" name="Rectangle 21">
            <a:extLst>
              <a:ext uri="{FF2B5EF4-FFF2-40B4-BE49-F238E27FC236}">
                <a16:creationId xmlns:a16="http://schemas.microsoft.com/office/drawing/2014/main" id="{66A7D344-2D4A-421C-87E5-9530E8D11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728727"/>
            <a:ext cx="569418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Iz posode moramo izpustiti: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2,477 [bara], m = 5,51 [kg]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1394" name="Object 20">
            <a:extLst>
              <a:ext uri="{FF2B5EF4-FFF2-40B4-BE49-F238E27FC236}">
                <a16:creationId xmlns:a16="http://schemas.microsoft.com/office/drawing/2014/main" id="{4F28C162-A25B-4B0D-A4DA-D860C72404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100" y="5805489"/>
          <a:ext cx="44640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načba" r:id="rId11" imgW="2298700" imgH="215900" progId="Equation.3">
                  <p:embed/>
                </p:oleObj>
              </mc:Choice>
              <mc:Fallback>
                <p:oleObj name="Enačba" r:id="rId11" imgW="2298700" imgH="215900" progId="Equation.3">
                  <p:embed/>
                  <p:pic>
                    <p:nvPicPr>
                      <p:cNvPr id="101394" name="Object 20">
                        <a:extLst>
                          <a:ext uri="{FF2B5EF4-FFF2-40B4-BE49-F238E27FC236}">
                            <a16:creationId xmlns:a16="http://schemas.microsoft.com/office/drawing/2014/main" id="{4F28C162-A25B-4B0D-A4DA-D860C7240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805489"/>
                        <a:ext cx="44640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Microsoft Office PowerPoint</Application>
  <PresentationFormat>Širokozaslonsko</PresentationFormat>
  <Paragraphs>142</Paragraphs>
  <Slides>7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3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1_Pika</vt:lpstr>
      <vt:lpstr>Enačba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12</cp:revision>
  <dcterms:created xsi:type="dcterms:W3CDTF">2022-01-05T19:52:01Z</dcterms:created>
  <dcterms:modified xsi:type="dcterms:W3CDTF">2022-02-07T17:30:57Z</dcterms:modified>
</cp:coreProperties>
</file>