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7" r:id="rId3"/>
    <p:sldId id="274" r:id="rId4"/>
    <p:sldId id="283" r:id="rId5"/>
    <p:sldId id="284" r:id="rId6"/>
    <p:sldId id="277" r:id="rId7"/>
    <p:sldId id="275" r:id="rId8"/>
    <p:sldId id="281" r:id="rId9"/>
    <p:sldId id="278" r:id="rId10"/>
    <p:sldId id="282" r:id="rId11"/>
    <p:sldId id="279" r:id="rId12"/>
    <p:sldId id="280" r:id="rId13"/>
  </p:sldIdLst>
  <p:sldSz cx="9144000" cy="5143500" type="screen16x9"/>
  <p:notesSz cx="6858000" cy="9144000"/>
  <p:embeddedFontLst>
    <p:embeddedFont>
      <p:font typeface="Bebas Neue" panose="020B0604020202020204" charset="-18"/>
      <p:regular r:id="rId15"/>
    </p:embeddedFont>
    <p:embeddedFont>
      <p:font typeface="Garamond" panose="02020404030301010803" pitchFamily="18" charset="0"/>
      <p:regular r:id="rId16"/>
      <p:bold r:id="rId17"/>
      <p:italic r:id="rId18"/>
    </p:embeddedFont>
    <p:embeddedFont>
      <p:font typeface="Nunito" pitchFamily="2" charset="-18"/>
      <p:regular r:id="rId19"/>
      <p:bold r:id="rId20"/>
      <p:italic r:id="rId21"/>
      <p:boldItalic r:id="rId22"/>
    </p:embeddedFont>
    <p:embeddedFont>
      <p:font typeface="Roboto Condensed Light" panose="02000000000000000000" pitchFamily="2" charset="0"/>
      <p:regular r:id="rId23"/>
      <p: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1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673C29-A893-43D1-8223-F6846224789B}">
  <a:tblStyle styleId="{11673C29-A893-43D1-8223-F684622478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7afccfc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7afccfc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27bd04665f_1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27bd04665f_1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06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20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380618">
            <a:off x="5386325" y="22709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397836">
            <a:off x="-311980" y="23779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-106275" y="32825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25" name="Google Shape;25;p2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33" name="Google Shape;33;p2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-4397836">
            <a:off x="-311980" y="23779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32"/>
          <p:cNvSpPr/>
          <p:nvPr/>
        </p:nvSpPr>
        <p:spPr>
          <a:xfrm rot="6402164">
            <a:off x="6636020" y="3164622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FBB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10800000">
            <a:off x="-8002" y="296757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4272594" y="261911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 rot="5400000">
            <a:off x="-292710" y="212357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-8002" y="-1613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7216873" y="346852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 rot="-5400000">
            <a:off x="7277548" y="9264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 rot="10800000">
            <a:off x="9117184" y="361921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 rot="10800000">
            <a:off x="9117184" y="2708091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>
            <a:off x="8013533" y="-43157"/>
            <a:ext cx="1130465" cy="1294452"/>
            <a:chOff x="7852208" y="207243"/>
            <a:chExt cx="1130465" cy="1294452"/>
          </a:xfrm>
        </p:grpSpPr>
        <p:sp>
          <p:nvSpPr>
            <p:cNvPr id="59" name="Google Shape;59;p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-44198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89" name="Google Shape;89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" name="Google Shape;97;p6"/>
          <p:cNvGrpSpPr/>
          <p:nvPr/>
        </p:nvGrpSpPr>
        <p:grpSpPr>
          <a:xfrm rot="6139633" flipH="1">
            <a:off x="7941171" y="2111"/>
            <a:ext cx="832912" cy="953736"/>
            <a:chOff x="7852208" y="207243"/>
            <a:chExt cx="1130465" cy="1294452"/>
          </a:xfrm>
        </p:grpSpPr>
        <p:sp>
          <p:nvSpPr>
            <p:cNvPr id="98" name="Google Shape;98;p6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 rot="10800000" flipH="1">
            <a:off x="6053352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08" name="Google Shape;308;p2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2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1" name="Google Shape;381;p28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FFE8D4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2" name="Google Shape;392;p31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93" name="Google Shape;393;p31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rgbClr val="FFE8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1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0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cilnice.arnes.si/mod/hvp/view.php?id=115373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>
            <a:spLocks noGrp="1"/>
          </p:cNvSpPr>
          <p:nvPr>
            <p:ph type="subTitle" idx="1"/>
          </p:nvPr>
        </p:nvSpPr>
        <p:spPr>
          <a:xfrm>
            <a:off x="2305375" y="3411538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8. razred</a:t>
            </a:r>
            <a:endParaRPr dirty="0"/>
          </a:p>
        </p:txBody>
      </p:sp>
      <p:sp>
        <p:nvSpPr>
          <p:cNvPr id="413" name="Google Shape;413;p36"/>
          <p:cNvSpPr txBox="1">
            <a:spLocks noGrp="1"/>
          </p:cNvSpPr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800" dirty="0">
                <a:solidFill>
                  <a:schemeClr val="dk1"/>
                </a:solidFill>
              </a:rPr>
              <a:t>VEZNIK</a:t>
            </a:r>
            <a:endParaRPr sz="8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3DBD7D-EF26-4F05-A13C-807F6802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Interaktivna vaja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F432884-9945-4B72-873E-42AA158D57CA}"/>
              </a:ext>
            </a:extLst>
          </p:cNvPr>
          <p:cNvSpPr txBox="1"/>
          <p:nvPr/>
        </p:nvSpPr>
        <p:spPr>
          <a:xfrm>
            <a:off x="2250440" y="2419979"/>
            <a:ext cx="4595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https://ucilnice.arnes.si/mod/hvp/view.php?id=1153734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23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3;p37">
            <a:extLst>
              <a:ext uri="{FF2B5EF4-FFF2-40B4-BE49-F238E27FC236}">
                <a16:creationId xmlns:a16="http://schemas.microsoft.com/office/drawing/2014/main" id="{7A0AE866-8431-430A-82C1-93367AFFED73}"/>
              </a:ext>
            </a:extLst>
          </p:cNvPr>
          <p:cNvSpPr txBox="1">
            <a:spLocks/>
          </p:cNvSpPr>
          <p:nvPr/>
        </p:nvSpPr>
        <p:spPr>
          <a:xfrm>
            <a:off x="617386" y="1272769"/>
            <a:ext cx="7909227" cy="328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24242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-457200"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000" dirty="0"/>
              <a:t>V skupinah po tri poiščite slovensko pesem, v kateri najdete veliko veznikov in vezniških besed.</a:t>
            </a:r>
          </a:p>
          <a:p>
            <a:pPr indent="-457200"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000" dirty="0"/>
              <a:t>Kitico z največ vezniki in vezniškimi besedami prepišite v zvezek.</a:t>
            </a:r>
          </a:p>
          <a:p>
            <a:pPr indent="-457200"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000" dirty="0"/>
              <a:t>Obkrožite veznike in podčrtajte vezniške besede.</a:t>
            </a:r>
          </a:p>
          <a:p>
            <a:pPr indent="-457200"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000" dirty="0"/>
              <a:t>Pojasnite, ali vezniki povezujejo besede ali besedne zveze.</a:t>
            </a:r>
          </a:p>
          <a:p>
            <a:pPr indent="-457200"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000" dirty="0"/>
              <a:t>Pojasnite, katera razmerja so izražena z vezniki in vezniškimi besedami.</a:t>
            </a:r>
          </a:p>
        </p:txBody>
      </p:sp>
      <p:sp>
        <p:nvSpPr>
          <p:cNvPr id="3" name="Google Shape;418;p37">
            <a:extLst>
              <a:ext uri="{FF2B5EF4-FFF2-40B4-BE49-F238E27FC236}">
                <a16:creationId xmlns:a16="http://schemas.microsoft.com/office/drawing/2014/main" id="{70B83C26-6F80-4D30-8019-2A9284F0F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952669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solidFill>
                  <a:schemeClr val="tx1"/>
                </a:solidFill>
              </a:rPr>
              <a:t>IZZIV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roup Of Teenage Boys And Girls In Headphones Is Listening To Music Using  Smartphones While Sitting Against Window Stock Photo, Picture And Royalty  Free Image. Image 58721937.">
            <a:extLst>
              <a:ext uri="{FF2B5EF4-FFF2-40B4-BE49-F238E27FC236}">
                <a16:creationId xmlns:a16="http://schemas.microsoft.com/office/drawing/2014/main" id="{4A4AD406-F548-4B27-A118-E715D844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16" y="0"/>
            <a:ext cx="2142384" cy="14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8;p37">
            <a:extLst>
              <a:ext uri="{FF2B5EF4-FFF2-40B4-BE49-F238E27FC236}">
                <a16:creationId xmlns:a16="http://schemas.microsoft.com/office/drawing/2014/main" id="{70B83C26-6F80-4D30-8019-2A9284F0F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294" y="207602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Primer: </a:t>
            </a:r>
            <a:endParaRPr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3E215F8-4AA4-4B9C-BBF4-34D5A33FD8BA}"/>
              </a:ext>
            </a:extLst>
          </p:cNvPr>
          <p:cNvSpPr txBox="1"/>
          <p:nvPr/>
        </p:nvSpPr>
        <p:spPr>
          <a:xfrm>
            <a:off x="496481" y="735304"/>
            <a:ext cx="459570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Big </a:t>
            </a:r>
            <a:r>
              <a:rPr lang="sl-SI" sz="16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Foot</a:t>
            </a:r>
            <a:r>
              <a:rPr lang="sl-SI" sz="16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Mama, </a:t>
            </a:r>
            <a:r>
              <a:rPr lang="sl-SI" sz="16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Led s severa</a:t>
            </a:r>
          </a:p>
          <a:p>
            <a:pPr algn="l"/>
            <a:endParaRPr lang="sl-SI" sz="16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Mlin na veter me bo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gnou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 ne bom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nikol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pristou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Glih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zdej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plavam čez oblak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me reže težek zrak.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 bo sonce,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bo sneg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Mene grab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nervozn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smeh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Rad bi ujel le njeno dlan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 ne odplavam predaleč stran.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Dnevi niso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rok'n'roll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Ampak vedno tišji mol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Oči mi grize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mrzu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led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Samo jaz vidim njeno sled.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Umikam se, da jo ne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mot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sl-SI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C40FDA9-7498-43F4-827B-C3C304AF172C}"/>
              </a:ext>
            </a:extLst>
          </p:cNvPr>
          <p:cNvSpPr txBox="1"/>
          <p:nvPr/>
        </p:nvSpPr>
        <p:spPr>
          <a:xfrm>
            <a:off x="3441864" y="1204921"/>
            <a:ext cx="28437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Ampak izpadem idiot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Zato pa jadram u ekstrem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 spoznam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tist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kar že vem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Prou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dobr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 vem.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jaz grem tja,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Kjer je led iz severa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jaz grem tja,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Kjer je plesna muzika.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Trgam zlato jabolko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Lohk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bi rezu mavrico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Čuvam sonce in nebo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to res sam' za njo</a:t>
            </a:r>
          </a:p>
          <a:p>
            <a:pPr algn="l"/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vse to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spremla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črn ptič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mi zmeri vse </a:t>
            </a:r>
            <a:r>
              <a:rPr lang="sl-SI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unič</a:t>
            </a: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‘</a:t>
            </a:r>
            <a:b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sl-SI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…</a:t>
            </a:r>
          </a:p>
        </p:txBody>
      </p:sp>
      <p:pic>
        <p:nvPicPr>
          <p:cNvPr id="4" name="Picture 2" descr="Tretja dimenzija (album) - Wikipedija, prosta enciklopedija">
            <a:extLst>
              <a:ext uri="{FF2B5EF4-FFF2-40B4-BE49-F238E27FC236}">
                <a16:creationId xmlns:a16="http://schemas.microsoft.com/office/drawing/2014/main" id="{3EF290DD-DEDA-4AF4-A81F-70DF0DEF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9" y="1595768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4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/>
              <a:t>Cilji: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23" name="Google Shape;423;p37"/>
          <p:cNvSpPr txBox="1">
            <a:spLocks noGrp="1"/>
          </p:cNvSpPr>
          <p:nvPr>
            <p:ph type="body" idx="1"/>
          </p:nvPr>
        </p:nvSpPr>
        <p:spPr>
          <a:xfrm>
            <a:off x="720000" y="1087582"/>
            <a:ext cx="7704000" cy="3789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Učenci/učenke v besedilu prepoznajo enobesedne in večbesedne veznike.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Prepoznajo besede, ki sestavljajo večbesedne veznike.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Prepoznajo, ali veznik povezuje besede oz. besedne zveze ali stavke.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Dve povedi znajo združiti v eno z ustreznim veznikom.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V zvezi dveh enostavčnih povedi prepoznajo logično razmerje med povedma ter ga izrazijo z veznikom in tudi s predlogom.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Ločijo med vezniki in vezniškimi besedami.</a:t>
            </a:r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sl-SI" sz="1600" dirty="0"/>
              <a:t>V povedih z vezniki pravilno uporabljajo vejico.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56" name="Google Shape;1456;p54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5" name="Google Shape;423;p37">
            <a:extLst>
              <a:ext uri="{FF2B5EF4-FFF2-40B4-BE49-F238E27FC236}">
                <a16:creationId xmlns:a16="http://schemas.microsoft.com/office/drawing/2014/main" id="{03194B90-F4E2-48A7-B6E5-C90B5DDD0028}"/>
              </a:ext>
            </a:extLst>
          </p:cNvPr>
          <p:cNvSpPr txBox="1">
            <a:spLocks/>
          </p:cNvSpPr>
          <p:nvPr/>
        </p:nvSpPr>
        <p:spPr>
          <a:xfrm>
            <a:off x="529083" y="687615"/>
            <a:ext cx="8424001" cy="43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24242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chemeClr val="accent3">
                    <a:lumMod val="50000"/>
                  </a:schemeClr>
                </a:solidFill>
              </a:rPr>
              <a:t>VEZNIKI</a:t>
            </a:r>
            <a:r>
              <a:rPr lang="sl-SI" sz="2200" dirty="0"/>
              <a:t> so besede, ki povezujejo</a:t>
            </a:r>
          </a:p>
          <a:p>
            <a:pPr marL="0" indent="0">
              <a:spcAft>
                <a:spcPts val="600"/>
              </a:spcAft>
              <a:buSzPct val="150000"/>
            </a:pPr>
            <a:r>
              <a:rPr lang="sl-SI" sz="2200" dirty="0"/>
              <a:t>     </a:t>
            </a:r>
            <a:r>
              <a:rPr lang="sl-SI" sz="2200" dirty="0">
                <a:latin typeface="Garamond" panose="02020404030301010803" pitchFamily="18" charset="0"/>
              </a:rPr>
              <a:t>– </a:t>
            </a:r>
            <a:r>
              <a:rPr lang="sl-SI" sz="2200" dirty="0"/>
              <a:t>besede </a:t>
            </a:r>
            <a:r>
              <a:rPr lang="sl-SI" sz="2200" dirty="0">
                <a:solidFill>
                  <a:schemeClr val="tx1"/>
                </a:solidFill>
              </a:rPr>
              <a:t>(npr. </a:t>
            </a:r>
            <a:r>
              <a:rPr lang="sl-SI" sz="2200" i="1" dirty="0">
                <a:solidFill>
                  <a:schemeClr val="tx1"/>
                </a:solidFill>
              </a:rPr>
              <a:t>hvaležnost </a:t>
            </a:r>
            <a:r>
              <a:rPr lang="sl-SI" sz="2200" b="1" i="1" u="sng" dirty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sl-SI" sz="2200" i="1" dirty="0">
                <a:solidFill>
                  <a:srgbClr val="70B084"/>
                </a:solidFill>
              </a:rPr>
              <a:t> </a:t>
            </a:r>
            <a:r>
              <a:rPr lang="sl-SI" sz="2200" i="1" dirty="0">
                <a:solidFill>
                  <a:schemeClr val="tx1"/>
                </a:solidFill>
              </a:rPr>
              <a:t>spoštovanje</a:t>
            </a:r>
            <a:r>
              <a:rPr lang="sl-SI" sz="2200" dirty="0">
                <a:solidFill>
                  <a:schemeClr val="tx1"/>
                </a:solidFill>
              </a:rPr>
              <a:t>), </a:t>
            </a:r>
          </a:p>
          <a:p>
            <a:pPr marL="0" indent="0">
              <a:spcAft>
                <a:spcPts val="600"/>
              </a:spcAft>
              <a:buSzPct val="150000"/>
            </a:pPr>
            <a:r>
              <a:rPr lang="sl-SI" sz="2200" dirty="0"/>
              <a:t>     </a:t>
            </a:r>
            <a:r>
              <a:rPr lang="sl-SI" sz="2200" dirty="0">
                <a:latin typeface="Garamond" panose="02020404030301010803" pitchFamily="18" charset="0"/>
              </a:rPr>
              <a:t>– </a:t>
            </a:r>
            <a:r>
              <a:rPr lang="sl-SI" sz="2200" dirty="0"/>
              <a:t>besedne zveze </a:t>
            </a:r>
            <a:r>
              <a:rPr lang="sl-SI" sz="2200" dirty="0">
                <a:solidFill>
                  <a:schemeClr val="tx1"/>
                </a:solidFill>
              </a:rPr>
              <a:t>(npr. </a:t>
            </a:r>
            <a:r>
              <a:rPr lang="sl-SI" sz="2200" i="1" dirty="0">
                <a:solidFill>
                  <a:schemeClr val="tx1"/>
                </a:solidFill>
              </a:rPr>
              <a:t>srečni nasmehi </a:t>
            </a:r>
            <a:r>
              <a:rPr lang="sl-SI" sz="2200" b="1" i="1" u="sng" dirty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sl-SI" sz="2200" i="1" dirty="0">
                <a:solidFill>
                  <a:srgbClr val="70B084"/>
                </a:solidFill>
              </a:rPr>
              <a:t> </a:t>
            </a:r>
            <a:r>
              <a:rPr lang="sl-SI" sz="2200" i="1" dirty="0">
                <a:solidFill>
                  <a:schemeClr val="tx1"/>
                </a:solidFill>
              </a:rPr>
              <a:t>besede hvaležnosti</a:t>
            </a:r>
            <a:r>
              <a:rPr lang="sl-SI" sz="2200" dirty="0">
                <a:solidFill>
                  <a:schemeClr val="tx1"/>
                </a:solidFill>
              </a:rPr>
              <a:t>) </a:t>
            </a:r>
            <a:r>
              <a:rPr lang="sl-SI" sz="2200" dirty="0"/>
              <a:t>in </a:t>
            </a:r>
          </a:p>
          <a:p>
            <a:pPr marL="0" indent="0">
              <a:spcAft>
                <a:spcPts val="600"/>
              </a:spcAft>
              <a:buSzPct val="150000"/>
            </a:pPr>
            <a:r>
              <a:rPr lang="sl-SI" sz="2200" dirty="0"/>
              <a:t>     </a:t>
            </a:r>
            <a:r>
              <a:rPr lang="sl-SI" sz="2200" dirty="0">
                <a:latin typeface="Garamond" panose="02020404030301010803" pitchFamily="18" charset="0"/>
              </a:rPr>
              <a:t>– </a:t>
            </a:r>
            <a:r>
              <a:rPr lang="sl-SI" sz="2200" dirty="0"/>
              <a:t>stavke </a:t>
            </a:r>
            <a:r>
              <a:rPr lang="sl-SI" sz="2200" dirty="0">
                <a:solidFill>
                  <a:schemeClr val="tx1"/>
                </a:solidFill>
              </a:rPr>
              <a:t>(npr. </a:t>
            </a:r>
            <a:r>
              <a:rPr lang="sl-SI" sz="2200" i="1" dirty="0">
                <a:solidFill>
                  <a:schemeClr val="tx1"/>
                </a:solidFill>
              </a:rPr>
              <a:t>Včasih imam občutek, </a:t>
            </a:r>
            <a:r>
              <a:rPr lang="sl-SI" sz="2200" b="1" i="1" u="sng" dirty="0">
                <a:solidFill>
                  <a:schemeClr val="accent3">
                    <a:lumMod val="50000"/>
                  </a:schemeClr>
                </a:solidFill>
              </a:rPr>
              <a:t>da</a:t>
            </a:r>
            <a:r>
              <a:rPr lang="sl-SI" sz="2200" i="1" dirty="0">
                <a:solidFill>
                  <a:srgbClr val="70B084"/>
                </a:solidFill>
              </a:rPr>
              <a:t> </a:t>
            </a:r>
            <a:r>
              <a:rPr lang="sl-SI" sz="2200" i="1" dirty="0">
                <a:solidFill>
                  <a:schemeClr val="tx1"/>
                </a:solidFill>
              </a:rPr>
              <a:t>dan prehitro mineva</a:t>
            </a:r>
            <a:r>
              <a:rPr lang="sl-SI" sz="2200" dirty="0">
                <a:solidFill>
                  <a:schemeClr val="tx1"/>
                </a:solidFill>
              </a:rPr>
              <a:t>.).</a:t>
            </a:r>
          </a:p>
          <a:p>
            <a:pPr marL="0" indent="0">
              <a:spcAft>
                <a:spcPts val="1600"/>
              </a:spcAft>
            </a:pPr>
            <a:endParaRPr lang="sl-SI" sz="2200" dirty="0"/>
          </a:p>
          <a:p>
            <a:pPr marL="285750" indent="-285750">
              <a:spcAft>
                <a:spcPts val="1600"/>
              </a:spcAft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sl-SI" sz="2200" dirty="0"/>
              <a:t>Z njimi izražamo razna razmerja med stavki (npr. časovno, pogojno, vzročno ..).</a:t>
            </a:r>
          </a:p>
        </p:txBody>
      </p:sp>
      <p:pic>
        <p:nvPicPr>
          <p:cNvPr id="1026" name="Picture 2" descr="Strength from Tying Opposites Together • University of Virginia School of  Nursing">
            <a:extLst>
              <a:ext uri="{FF2B5EF4-FFF2-40B4-BE49-F238E27FC236}">
                <a16:creationId xmlns:a16="http://schemas.microsoft.com/office/drawing/2014/main" id="{F7BFFE69-C42A-4439-B160-6B24F5FD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" b="99400" l="400" r="99600">
                        <a14:foregroundMark x1="36600" y1="2399" x2="40400" y2="14093"/>
                        <a14:foregroundMark x1="34600" y1="1199" x2="36400" y2="5547"/>
                        <a14:foregroundMark x1="55700" y1="24438" x2="54300" y2="25787"/>
                        <a14:foregroundMark x1="57000" y1="23838" x2="61200" y2="23238"/>
                        <a14:foregroundMark x1="60300" y1="22789" x2="61800" y2="22789"/>
                        <a14:foregroundMark x1="66100" y1="27286" x2="68100" y2="31184"/>
                        <a14:foregroundMark x1="97200" y1="750" x2="80700" y2="21139"/>
                        <a14:foregroundMark x1="80700" y1="21139" x2="90800" y2="12144"/>
                        <a14:foregroundMark x1="96500" y1="1199" x2="90700" y2="9895"/>
                        <a14:foregroundMark x1="94600" y1="3298" x2="95900" y2="450"/>
                        <a14:foregroundMark x1="79600" y1="32534" x2="88500" y2="30285"/>
                        <a14:foregroundMark x1="88500" y1="30285" x2="95000" y2="31334"/>
                        <a14:foregroundMark x1="95000" y1="31334" x2="99600" y2="31184"/>
                        <a14:foregroundMark x1="88700" y1="29835" x2="93200" y2="29835"/>
                        <a14:foregroundMark x1="76900" y1="32984" x2="93100" y2="29985"/>
                        <a14:foregroundMark x1="34900" y1="40330" x2="38500" y2="37181"/>
                        <a14:foregroundMark x1="60800" y1="87556" x2="62000" y2="98801"/>
                        <a14:foregroundMark x1="62000" y1="98801" x2="62000" y2="98651"/>
                        <a14:foregroundMark x1="73600" y1="98651" x2="74900" y2="99850"/>
                        <a14:foregroundMark x1="500" y1="49925" x2="6300" y2="55172"/>
                        <a14:foregroundMark x1="6300" y1="55172" x2="11400" y2="56972"/>
                        <a14:foregroundMark x1="1100" y1="48726" x2="4100" y2="54123"/>
                        <a14:foregroundMark x1="400" y1="70015" x2="1000" y2="72864"/>
                        <a14:backgroundMark x1="48100" y1="36282" x2="53100" y2="52624"/>
                        <a14:backgroundMark x1="55600" y1="59370" x2="58800" y2="68816"/>
                        <a14:backgroundMark x1="67000" y1="45277" x2="68300" y2="50375"/>
                        <a14:backgroundMark x1="62200" y1="30735" x2="62200" y2="30735"/>
                        <a14:backgroundMark x1="43400" y1="13643" x2="45700" y2="22339"/>
                        <a14:backgroundMark x1="36600" y1="48876" x2="37500" y2="53523"/>
                        <a14:backgroundMark x1="40400" y1="43328" x2="40800" y2="46627"/>
                        <a14:backgroundMark x1="56500" y1="31484" x2="57800" y2="33733"/>
                        <a14:backgroundMark x1="56100" y1="30735" x2="56100" y2="31334"/>
                        <a14:backgroundMark x1="54000" y1="35682" x2="55500" y2="37781"/>
                        <a14:backgroundMark x1="59000" y1="35682" x2="59600" y2="36732"/>
                        <a14:backgroundMark x1="63200" y1="78711" x2="66200" y2="88906"/>
                        <a14:backgroundMark x1="39500" y1="1949" x2="42900" y2="13793"/>
                        <a14:backgroundMark x1="41900" y1="65217" x2="44000" y2="69565"/>
                        <a14:backgroundMark x1="49600" y1="63268" x2="50900" y2="6476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6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E97D9-330E-4F81-ACFC-3394FC19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VAJA: Predloge zamenjaj z vezniki. Pazi, da se bo pomen povedi ohranil.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D514C82-A57A-4853-8CDF-EFB5E8495C33}"/>
              </a:ext>
            </a:extLst>
          </p:cNvPr>
          <p:cNvSpPr txBox="1"/>
          <p:nvPr/>
        </p:nvSpPr>
        <p:spPr>
          <a:xfrm>
            <a:off x="720000" y="1464683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l-SI" sz="1800" b="1" dirty="0"/>
              <a:t>Zaradi</a:t>
            </a:r>
            <a:r>
              <a:rPr lang="sl-SI" sz="1800" dirty="0"/>
              <a:t> dežja nismo šli v hribe.</a:t>
            </a:r>
            <a:br>
              <a:rPr lang="sl-SI" sz="1800" dirty="0"/>
            </a:br>
            <a:endParaRPr lang="sl-SI" sz="1800" dirty="0"/>
          </a:p>
          <a:p>
            <a:pPr marL="342900" indent="-342900">
              <a:buAutoNum type="alphaLcParenR"/>
            </a:pPr>
            <a:r>
              <a:rPr lang="sl-SI" sz="1800" b="1" dirty="0"/>
              <a:t>Kljub</a:t>
            </a:r>
            <a:r>
              <a:rPr lang="sl-SI" sz="1800" dirty="0"/>
              <a:t> dežju smo odšli na ekskurzijo.</a:t>
            </a:r>
            <a:br>
              <a:rPr lang="sl-SI" sz="1800" dirty="0"/>
            </a:br>
            <a:endParaRPr lang="sl-SI" sz="1800" dirty="0"/>
          </a:p>
          <a:p>
            <a:pPr marL="342900" indent="-342900">
              <a:buAutoNum type="alphaLcParenR"/>
            </a:pPr>
            <a:r>
              <a:rPr lang="sl-SI" sz="1800" b="1" dirty="0"/>
              <a:t>Zaradi </a:t>
            </a:r>
            <a:r>
              <a:rPr lang="sl-SI" sz="1800" dirty="0"/>
              <a:t>bolezni se nisem učila.</a:t>
            </a:r>
            <a:br>
              <a:rPr lang="sl-SI" sz="1800" dirty="0"/>
            </a:br>
            <a:endParaRPr lang="sl-SI" sz="1800" dirty="0"/>
          </a:p>
          <a:p>
            <a:pPr marL="342900" indent="-342900">
              <a:buAutoNum type="alphaLcParenR"/>
            </a:pPr>
            <a:r>
              <a:rPr lang="sl-SI" sz="1800" b="1" dirty="0"/>
              <a:t>Ob </a:t>
            </a:r>
            <a:r>
              <a:rPr lang="sl-SI" sz="1800" dirty="0"/>
              <a:t>lepem vremenu grem na morje.</a:t>
            </a:r>
            <a:br>
              <a:rPr lang="sl-SI" sz="1800" dirty="0"/>
            </a:br>
            <a:endParaRPr lang="sl-SI" sz="1800" dirty="0"/>
          </a:p>
          <a:p>
            <a:pPr marL="342900" indent="-342900">
              <a:buAutoNum type="alphaLcParenR"/>
            </a:pPr>
            <a:r>
              <a:rPr lang="sl-SI" sz="1800" b="1" dirty="0"/>
              <a:t>Med</a:t>
            </a:r>
            <a:r>
              <a:rPr lang="sl-SI" sz="1800" dirty="0"/>
              <a:t> pisanjem ne klepetaj.</a:t>
            </a:r>
            <a:br>
              <a:rPr lang="sl-SI" sz="1800" dirty="0"/>
            </a:br>
            <a:endParaRPr lang="sl-SI" sz="1800" dirty="0"/>
          </a:p>
          <a:p>
            <a:pPr marL="342900" indent="-342900">
              <a:buAutoNum type="alphaLcParenR"/>
            </a:pPr>
            <a:r>
              <a:rPr lang="sl-SI" sz="1800" dirty="0"/>
              <a:t>Vstopil je </a:t>
            </a:r>
            <a:r>
              <a:rPr lang="sl-SI" sz="1800" b="1" dirty="0"/>
              <a:t>brez</a:t>
            </a:r>
            <a:r>
              <a:rPr lang="sl-SI" sz="1800" dirty="0"/>
              <a:t> pozdrava.</a:t>
            </a:r>
          </a:p>
        </p:txBody>
      </p:sp>
    </p:spTree>
    <p:extLst>
      <p:ext uri="{BB962C8B-B14F-4D97-AF65-F5344CB8AC3E}">
        <p14:creationId xmlns:p14="http://schemas.microsoft.com/office/powerpoint/2010/main" val="405707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E97D9-330E-4F81-ACFC-3394FC19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VAJA: Veznike zamenjaj s predlogi. Pazi, da se bo pomen povedi ohranil.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D514C82-A57A-4853-8CDF-EFB5E8495C33}"/>
              </a:ext>
            </a:extLst>
          </p:cNvPr>
          <p:cNvSpPr txBox="1"/>
          <p:nvPr/>
        </p:nvSpPr>
        <p:spPr>
          <a:xfrm>
            <a:off x="720000" y="1464683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l-SI" sz="2000" b="1" dirty="0"/>
              <a:t>Ker</a:t>
            </a:r>
            <a:r>
              <a:rPr lang="sl-SI" sz="2000" dirty="0"/>
              <a:t> je deževalo, so bile ceste mokre.</a:t>
            </a:r>
            <a:br>
              <a:rPr lang="sl-SI" sz="2000" dirty="0"/>
            </a:br>
            <a:endParaRPr lang="sl-SI" sz="2000" dirty="0"/>
          </a:p>
          <a:p>
            <a:pPr marL="342900" indent="-342900">
              <a:buAutoNum type="alphaLcParenR"/>
            </a:pPr>
            <a:r>
              <a:rPr lang="sl-SI" sz="2000" b="1" dirty="0"/>
              <a:t>Čeprav</a:t>
            </a:r>
            <a:r>
              <a:rPr lang="sl-SI" sz="2000" dirty="0"/>
              <a:t> je deževalo, smo šli na koncert.</a:t>
            </a:r>
            <a:br>
              <a:rPr lang="sl-SI" sz="2000" dirty="0"/>
            </a:br>
            <a:endParaRPr lang="sl-SI" sz="2000" dirty="0"/>
          </a:p>
          <a:p>
            <a:pPr marL="342900" indent="-342900">
              <a:buAutoNum type="alphaLcParenR"/>
            </a:pPr>
            <a:r>
              <a:rPr lang="sl-SI" sz="2000" dirty="0"/>
              <a:t>Manjkala sem, </a:t>
            </a:r>
            <a:r>
              <a:rPr lang="sl-SI" sz="2000" b="1" dirty="0"/>
              <a:t>ker</a:t>
            </a:r>
            <a:r>
              <a:rPr lang="sl-SI" sz="2000" dirty="0"/>
              <a:t> smo šli na izlet na morje.</a:t>
            </a:r>
            <a:br>
              <a:rPr lang="sl-SI" sz="2000" dirty="0"/>
            </a:br>
            <a:endParaRPr lang="sl-SI" sz="2000" dirty="0"/>
          </a:p>
          <a:p>
            <a:pPr marL="342900" indent="-342900">
              <a:buAutoNum type="alphaLcParenR"/>
            </a:pPr>
            <a:r>
              <a:rPr lang="sl-SI" sz="2000" b="1" dirty="0"/>
              <a:t>Ko</a:t>
            </a:r>
            <a:r>
              <a:rPr lang="sl-SI" sz="2000" dirty="0"/>
              <a:t> se učim, poslušam glasbo.</a:t>
            </a:r>
            <a:br>
              <a:rPr lang="sl-SI" sz="2000" dirty="0"/>
            </a:br>
            <a:endParaRPr lang="sl-SI" sz="2000" dirty="0"/>
          </a:p>
          <a:p>
            <a:pPr marL="342900" indent="-342900">
              <a:buAutoNum type="alphaLcParenR"/>
            </a:pPr>
            <a:r>
              <a:rPr lang="sl-SI" sz="2000" dirty="0"/>
              <a:t>Dobila sem dobro oceno, </a:t>
            </a:r>
            <a:r>
              <a:rPr lang="sl-SI" sz="2000" b="1" dirty="0"/>
              <a:t>ne da bi </a:t>
            </a:r>
            <a:r>
              <a:rPr lang="sl-SI" sz="2000" dirty="0"/>
              <a:t>se učila.</a:t>
            </a:r>
            <a:br>
              <a:rPr lang="sl-SI" sz="2000" dirty="0"/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8463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226AA8D8-C739-4762-A5A0-DBA98767E4A3}"/>
              </a:ext>
            </a:extLst>
          </p:cNvPr>
          <p:cNvSpPr/>
          <p:nvPr/>
        </p:nvSpPr>
        <p:spPr>
          <a:xfrm>
            <a:off x="2445328" y="158556"/>
            <a:ext cx="2854037" cy="128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bg2">
                    <a:lumMod val="10000"/>
                  </a:schemeClr>
                </a:solidFill>
              </a:rPr>
              <a:t>VEZNIKI</a:t>
            </a:r>
            <a:r>
              <a:rPr lang="sl-SI" sz="36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so lahko …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0F96ABB9-9AA3-4F81-BD77-1E3A4896BFB2}"/>
              </a:ext>
            </a:extLst>
          </p:cNvPr>
          <p:cNvSpPr/>
          <p:nvPr/>
        </p:nvSpPr>
        <p:spPr>
          <a:xfrm>
            <a:off x="238988" y="1712863"/>
            <a:ext cx="2937166" cy="15049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ENOBESEDNI</a:t>
            </a:r>
            <a:r>
              <a:rPr lang="sl-SI" sz="2400" b="1" dirty="0"/>
              <a:t> </a:t>
            </a:r>
          </a:p>
          <a:p>
            <a:pPr algn="ctr"/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(npr. </a:t>
            </a:r>
            <a:r>
              <a:rPr lang="sl-SI" sz="2000" i="1" dirty="0">
                <a:solidFill>
                  <a:schemeClr val="bg2">
                    <a:lumMod val="10000"/>
                  </a:schemeClr>
                </a:solidFill>
              </a:rPr>
              <a:t>da, če, ker, saj, kot, ko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sl-SI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7C53A5E-472D-40F5-BB32-69F0676E272B}"/>
              </a:ext>
            </a:extLst>
          </p:cNvPr>
          <p:cNvSpPr/>
          <p:nvPr/>
        </p:nvSpPr>
        <p:spPr>
          <a:xfrm>
            <a:off x="4468090" y="1712862"/>
            <a:ext cx="2937166" cy="150495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VEČBESEDNI</a:t>
            </a:r>
            <a:r>
              <a:rPr lang="sl-SI" sz="2400" dirty="0"/>
              <a:t> </a:t>
            </a:r>
          </a:p>
          <a:p>
            <a:pPr algn="ctr"/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(npr. </a:t>
            </a:r>
            <a:r>
              <a:rPr lang="sl-SI" sz="2000" i="1" dirty="0">
                <a:solidFill>
                  <a:schemeClr val="bg2">
                    <a:lumMod val="10000"/>
                  </a:schemeClr>
                </a:solidFill>
              </a:rPr>
              <a:t>medtem ko, potem ko, kljub temu da</a:t>
            </a:r>
            <a:r>
              <a:rPr lang="sl-SI" sz="20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sl-SI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ED0E8619-EB02-4D64-A6CE-44F2F4B259D5}"/>
              </a:ext>
            </a:extLst>
          </p:cNvPr>
          <p:cNvCxnSpPr>
            <a:cxnSpLocks/>
          </p:cNvCxnSpPr>
          <p:nvPr/>
        </p:nvCxnSpPr>
        <p:spPr>
          <a:xfrm flipH="1">
            <a:off x="3186545" y="1447028"/>
            <a:ext cx="616528" cy="44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D645A0FF-917D-4368-8B7B-E87D66F5B1A9}"/>
              </a:ext>
            </a:extLst>
          </p:cNvPr>
          <p:cNvCxnSpPr>
            <a:cxnSpLocks/>
          </p:cNvCxnSpPr>
          <p:nvPr/>
        </p:nvCxnSpPr>
        <p:spPr>
          <a:xfrm>
            <a:off x="3823855" y="1447027"/>
            <a:ext cx="561109" cy="445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8A666414-E3CD-4D77-9C02-12E48525DCB7}"/>
              </a:ext>
            </a:extLst>
          </p:cNvPr>
          <p:cNvCxnSpPr>
            <a:cxnSpLocks/>
          </p:cNvCxnSpPr>
          <p:nvPr/>
        </p:nvCxnSpPr>
        <p:spPr>
          <a:xfrm>
            <a:off x="6019801" y="3217812"/>
            <a:ext cx="0" cy="34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ravokotnik 12">
            <a:extLst>
              <a:ext uri="{FF2B5EF4-FFF2-40B4-BE49-F238E27FC236}">
                <a16:creationId xmlns:a16="http://schemas.microsoft.com/office/drawing/2014/main" id="{4AD9C5C9-5C2D-48AB-A5F2-1F520F20700D}"/>
              </a:ext>
            </a:extLst>
          </p:cNvPr>
          <p:cNvSpPr/>
          <p:nvPr/>
        </p:nvSpPr>
        <p:spPr>
          <a:xfrm>
            <a:off x="4468090" y="3690960"/>
            <a:ext cx="2937166" cy="1183699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Nekateri večbesedni vezniki so </a:t>
            </a:r>
            <a:r>
              <a:rPr lang="sl-SI" sz="1800" b="1" dirty="0">
                <a:solidFill>
                  <a:schemeClr val="bg2">
                    <a:lumMod val="10000"/>
                  </a:schemeClr>
                </a:solidFill>
              </a:rPr>
              <a:t>večdelni</a:t>
            </a: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(npr. </a:t>
            </a:r>
            <a:r>
              <a:rPr lang="sl-SI" sz="1600" i="1" dirty="0">
                <a:solidFill>
                  <a:schemeClr val="bg2">
                    <a:lumMod val="10000"/>
                  </a:schemeClr>
                </a:solidFill>
              </a:rPr>
              <a:t>ne samo – ampak tudi, ali – ali, niti – niti</a:t>
            </a:r>
            <a:r>
              <a:rPr lang="sl-SI" sz="1600" dirty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sl-SI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B96312D-96BC-48B1-9B15-601C83A8704D}"/>
              </a:ext>
            </a:extLst>
          </p:cNvPr>
          <p:cNvSpPr txBox="1"/>
          <p:nvPr/>
        </p:nvSpPr>
        <p:spPr>
          <a:xfrm>
            <a:off x="7488382" y="1772839"/>
            <a:ext cx="1364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Med posameznimi besedami večbesednega veznika ne pišemo vejice!</a:t>
            </a:r>
          </a:p>
        </p:txBody>
      </p:sp>
    </p:spTree>
    <p:extLst>
      <p:ext uri="{BB962C8B-B14F-4D97-AF65-F5344CB8AC3E}">
        <p14:creationId xmlns:p14="http://schemas.microsoft.com/office/powerpoint/2010/main" val="19999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23;p37">
            <a:extLst>
              <a:ext uri="{FF2B5EF4-FFF2-40B4-BE49-F238E27FC236}">
                <a16:creationId xmlns:a16="http://schemas.microsoft.com/office/drawing/2014/main" id="{7A0AE866-8431-430A-82C1-93367AFFED73}"/>
              </a:ext>
            </a:extLst>
          </p:cNvPr>
          <p:cNvSpPr txBox="1">
            <a:spLocks/>
          </p:cNvSpPr>
          <p:nvPr/>
        </p:nvSpPr>
        <p:spPr>
          <a:xfrm>
            <a:off x="623016" y="381932"/>
            <a:ext cx="8119201" cy="43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24242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just">
              <a:spcAft>
                <a:spcPts val="1600"/>
              </a:spcAft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sl-SI" sz="2400" dirty="0"/>
              <a:t>Poleg veznikov lahko stavke povezujejo tudi </a:t>
            </a:r>
            <a:r>
              <a:rPr lang="sl-SI" sz="2400" b="1" dirty="0"/>
              <a:t>vprašalni zaimki</a:t>
            </a:r>
            <a:r>
              <a:rPr lang="sl-SI" sz="2400" dirty="0"/>
              <a:t> (npr. </a:t>
            </a:r>
            <a:r>
              <a:rPr lang="sl-SI" sz="2400" i="1" dirty="0"/>
              <a:t>Ne vem, </a:t>
            </a:r>
            <a:r>
              <a:rPr lang="sl-SI" sz="2400" b="1" i="1" u="sng" dirty="0">
                <a:solidFill>
                  <a:srgbClr val="70B084"/>
                </a:solidFill>
              </a:rPr>
              <a:t>kdo</a:t>
            </a:r>
            <a:r>
              <a:rPr lang="sl-SI" sz="2400" i="1" dirty="0"/>
              <a:t> je razbil vazo</a:t>
            </a:r>
            <a:r>
              <a:rPr lang="sl-SI" sz="2400" dirty="0"/>
              <a:t>.) in </a:t>
            </a:r>
            <a:r>
              <a:rPr lang="sl-SI" sz="2400" b="1" dirty="0"/>
              <a:t>oziralni zaimki </a:t>
            </a:r>
            <a:r>
              <a:rPr lang="sl-SI" sz="2400" dirty="0"/>
              <a:t>(npr. </a:t>
            </a:r>
            <a:r>
              <a:rPr lang="sl-SI" sz="2400" b="1" i="1" u="sng" dirty="0">
                <a:solidFill>
                  <a:srgbClr val="70B084"/>
                </a:solidFill>
              </a:rPr>
              <a:t>Kar </a:t>
            </a:r>
            <a:r>
              <a:rPr lang="sl-SI" sz="2400" i="1" dirty="0"/>
              <a:t>je na srcu, je tudi na jeziku</a:t>
            </a:r>
            <a:r>
              <a:rPr lang="sl-SI" sz="2400" dirty="0"/>
              <a:t>.). Imenujemo jih 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NEPRAVI VEZNIKI</a:t>
            </a:r>
            <a:r>
              <a:rPr lang="sl-SI" sz="2400" dirty="0"/>
              <a:t> oz. 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VEZNIŠKE BESEDE</a:t>
            </a:r>
            <a:r>
              <a:rPr lang="sl-SI" sz="2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AD204-64D2-40DB-9C93-3E8C7FF6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/>
              <a:t>Naloga za aktivne</a:t>
            </a:r>
          </a:p>
        </p:txBody>
      </p:sp>
      <p:sp>
        <p:nvSpPr>
          <p:cNvPr id="3" name="Google Shape;423;p37">
            <a:extLst>
              <a:ext uri="{FF2B5EF4-FFF2-40B4-BE49-F238E27FC236}">
                <a16:creationId xmlns:a16="http://schemas.microsoft.com/office/drawing/2014/main" id="{D49235A1-C079-43EF-A00C-9A07B7E7C333}"/>
              </a:ext>
            </a:extLst>
          </p:cNvPr>
          <p:cNvSpPr txBox="1">
            <a:spLocks/>
          </p:cNvSpPr>
          <p:nvPr/>
        </p:nvSpPr>
        <p:spPr>
          <a:xfrm>
            <a:off x="623016" y="1341120"/>
            <a:ext cx="8119201" cy="135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rgbClr val="24242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-457200" algn="just">
              <a:spcAft>
                <a:spcPts val="1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400" dirty="0"/>
              <a:t>Če slišiš veznik, dvigni obe roki.</a:t>
            </a:r>
          </a:p>
          <a:p>
            <a:pPr indent="-457200" algn="just">
              <a:spcAft>
                <a:spcPts val="1600"/>
              </a:spcAft>
              <a:buClr>
                <a:schemeClr val="accent3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sl-SI" sz="2400" dirty="0"/>
              <a:t>Če slišiš vezniško besedo, naredi počep.</a:t>
            </a:r>
          </a:p>
        </p:txBody>
      </p:sp>
      <p:pic>
        <p:nvPicPr>
          <p:cNvPr id="2052" name="Picture 4" descr="22,171 Brain Exercise Stock Illustrations, Cliparts and Royalty Free Brain  Exercise Vectors">
            <a:extLst>
              <a:ext uri="{FF2B5EF4-FFF2-40B4-BE49-F238E27FC236}">
                <a16:creationId xmlns:a16="http://schemas.microsoft.com/office/drawing/2014/main" id="{AA454250-7687-4D97-8B3A-FD1F4E50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46" y="-42046"/>
            <a:ext cx="2393738" cy="18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lak 2">
            <a:extLst>
              <a:ext uri="{FF2B5EF4-FFF2-40B4-BE49-F238E27FC236}">
                <a16:creationId xmlns:a16="http://schemas.microsoft.com/office/drawing/2014/main" id="{C8153A34-3D66-4C75-80F6-0899234C1189}"/>
              </a:ext>
            </a:extLst>
          </p:cNvPr>
          <p:cNvSpPr/>
          <p:nvPr/>
        </p:nvSpPr>
        <p:spPr>
          <a:xfrm>
            <a:off x="3269674" y="1788967"/>
            <a:ext cx="2944091" cy="1745673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>
                <a:solidFill>
                  <a:schemeClr val="tx1"/>
                </a:solidFill>
              </a:rPr>
              <a:t>VEZNIK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CFD084A-0215-49ED-A3AD-672AE2229F3F}"/>
              </a:ext>
            </a:extLst>
          </p:cNvPr>
          <p:cNvSpPr/>
          <p:nvPr/>
        </p:nvSpPr>
        <p:spPr>
          <a:xfrm>
            <a:off x="5597237" y="3444586"/>
            <a:ext cx="2438401" cy="13577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VEČBESEDNI</a:t>
            </a:r>
          </a:p>
          <a:p>
            <a:pPr algn="ctr"/>
            <a:r>
              <a:rPr lang="sl-SI" sz="2000" b="1" dirty="0">
                <a:solidFill>
                  <a:schemeClr val="tx1"/>
                </a:solidFill>
              </a:rPr>
              <a:t>VEZNIKI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______________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D593B61-85CF-4DCA-BC40-832F6094765B}"/>
              </a:ext>
            </a:extLst>
          </p:cNvPr>
          <p:cNvSpPr/>
          <p:nvPr/>
        </p:nvSpPr>
        <p:spPr>
          <a:xfrm>
            <a:off x="1198419" y="3444586"/>
            <a:ext cx="2438401" cy="13577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ENOBESEDNI</a:t>
            </a:r>
          </a:p>
          <a:p>
            <a:pPr algn="ctr"/>
            <a:r>
              <a:rPr lang="sl-SI" sz="2000" b="1" dirty="0">
                <a:solidFill>
                  <a:schemeClr val="tx1"/>
                </a:solidFill>
              </a:rPr>
              <a:t>VEZNIKI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______________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39B3D5E-4286-4241-9E6C-358BB75D77D4}"/>
              </a:ext>
            </a:extLst>
          </p:cNvPr>
          <p:cNvSpPr/>
          <p:nvPr/>
        </p:nvSpPr>
        <p:spPr>
          <a:xfrm>
            <a:off x="1399309" y="308264"/>
            <a:ext cx="2438401" cy="13577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POVEZUJE BESEDE IN BESEDNE ZVEZE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______________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780FC59-3FD0-4642-B2F5-C4836C6557FC}"/>
              </a:ext>
            </a:extLst>
          </p:cNvPr>
          <p:cNvSpPr/>
          <p:nvPr/>
        </p:nvSpPr>
        <p:spPr>
          <a:xfrm>
            <a:off x="5306290" y="257810"/>
            <a:ext cx="2438401" cy="13577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POVEZUJE STAVKE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______________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2EE71C09-5FC1-4BEC-AB03-22D19E47A21F}"/>
              </a:ext>
            </a:extLst>
          </p:cNvPr>
          <p:cNvCxnSpPr/>
          <p:nvPr/>
        </p:nvCxnSpPr>
        <p:spPr>
          <a:xfrm flipV="1">
            <a:off x="4959927" y="1406236"/>
            <a:ext cx="221673" cy="382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2444EB5F-FB41-4826-B80A-DC7B6E84F1CA}"/>
              </a:ext>
            </a:extLst>
          </p:cNvPr>
          <p:cNvCxnSpPr/>
          <p:nvPr/>
        </p:nvCxnSpPr>
        <p:spPr>
          <a:xfrm flipH="1" flipV="1">
            <a:off x="3913909" y="1510145"/>
            <a:ext cx="464127" cy="35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BF04C32-7C27-4B3B-AAEA-E9961D1F0465}"/>
              </a:ext>
            </a:extLst>
          </p:cNvPr>
          <p:cNvCxnSpPr>
            <a:cxnSpLocks/>
          </p:cNvCxnSpPr>
          <p:nvPr/>
        </p:nvCxnSpPr>
        <p:spPr>
          <a:xfrm flipH="1">
            <a:off x="3754582" y="3444586"/>
            <a:ext cx="505691" cy="35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8ED9963F-0963-4BAC-9F14-8AE2E1B4EEC9}"/>
              </a:ext>
            </a:extLst>
          </p:cNvPr>
          <p:cNvCxnSpPr/>
          <p:nvPr/>
        </p:nvCxnSpPr>
        <p:spPr>
          <a:xfrm>
            <a:off x="5181600" y="3444586"/>
            <a:ext cx="318655" cy="30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D931D21-E1AC-4A10-AE15-299D1FCAFB71}"/>
              </a:ext>
            </a:extLst>
          </p:cNvPr>
          <p:cNvSpPr txBox="1"/>
          <p:nvPr/>
        </p:nvSpPr>
        <p:spPr>
          <a:xfrm>
            <a:off x="6525490" y="1686790"/>
            <a:ext cx="210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Stavke lahko namesto veznikov povezujejo tudi VEZNIŠKE BESEDE oz. NEPRAVI VEZNIKI.</a:t>
            </a:r>
          </a:p>
        </p:txBody>
      </p:sp>
    </p:spTree>
    <p:extLst>
      <p:ext uri="{BB962C8B-B14F-4D97-AF65-F5344CB8AC3E}">
        <p14:creationId xmlns:p14="http://schemas.microsoft.com/office/powerpoint/2010/main" val="354955796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New Yorker Aesthetic MK Plan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682</Words>
  <Application>Microsoft Office PowerPoint</Application>
  <PresentationFormat>Diaprojekcija na zaslonu (16:9)</PresentationFormat>
  <Paragraphs>75</Paragraphs>
  <Slides>12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arial</vt:lpstr>
      <vt:lpstr>Roboto Condensed Light</vt:lpstr>
      <vt:lpstr>Roboto Slab</vt:lpstr>
      <vt:lpstr>Bebas Neue</vt:lpstr>
      <vt:lpstr>Nunito</vt:lpstr>
      <vt:lpstr>Garamond</vt:lpstr>
      <vt:lpstr>arial</vt:lpstr>
      <vt:lpstr>Minimalist New Yorker Aesthetic MK Plan by Slidesgo</vt:lpstr>
      <vt:lpstr>VEZNIK</vt:lpstr>
      <vt:lpstr>Cilji:</vt:lpstr>
      <vt:lpstr>PowerPointova predstavitev</vt:lpstr>
      <vt:lpstr>VAJA: Predloge zamenjaj z vezniki. Pazi, da se bo pomen povedi ohranil.</vt:lpstr>
      <vt:lpstr>VAJA: Veznike zamenjaj s predlogi. Pazi, da se bo pomen povedi ohranil.</vt:lpstr>
      <vt:lpstr>PowerPointova predstavitev</vt:lpstr>
      <vt:lpstr>PowerPointova predstavitev</vt:lpstr>
      <vt:lpstr>Naloga za aktivne</vt:lpstr>
      <vt:lpstr>PowerPointova predstavitev</vt:lpstr>
      <vt:lpstr>Interaktivna vaja</vt:lpstr>
      <vt:lpstr>IZZIV</vt:lpstr>
      <vt:lpstr>Primer: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VEZNIK</dc:title>
  <cp:lastModifiedBy>Uporabnik</cp:lastModifiedBy>
  <cp:revision>24</cp:revision>
  <dcterms:modified xsi:type="dcterms:W3CDTF">2022-10-03T09:12:38Z</dcterms:modified>
</cp:coreProperties>
</file>