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56" r:id="rId4"/>
    <p:sldId id="296" r:id="rId5"/>
    <p:sldId id="297" r:id="rId6"/>
    <p:sldId id="298" r:id="rId7"/>
    <p:sldId id="293" r:id="rId8"/>
    <p:sldId id="282" r:id="rId9"/>
    <p:sldId id="289" r:id="rId10"/>
    <p:sldId id="291" r:id="rId11"/>
    <p:sldId id="294" r:id="rId12"/>
    <p:sldId id="295" r:id="rId13"/>
    <p:sldId id="258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1B653-B47C-478B-85DD-D3284F7AD72D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697B5-D6A9-4623-BFFB-4AE95BE2765D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67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80D65-C340-45A3-9F1E-390F66EF62B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328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80D65-C340-45A3-9F1E-390F66EF62B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563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80D65-C340-45A3-9F1E-390F66EF62B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532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80D65-C340-45A3-9F1E-390F66EF62B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777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80D65-C340-45A3-9F1E-390F66EF62B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623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80D65-C340-45A3-9F1E-390F66EF62B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058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80D65-C340-45A3-9F1E-390F66EF62B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936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80D65-C340-45A3-9F1E-390F66EF62B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160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80D65-C340-45A3-9F1E-390F66EF62B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50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46DF-40EF-4CDA-9A34-B0F39BD7D7C7}" type="datetimeFigureOut">
              <a:rPr lang="sl-SI" smtClean="0"/>
              <a:t>11. 10. 2022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E085-5200-41E1-96DE-DFD3F8135918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757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46DF-40EF-4CDA-9A34-B0F39BD7D7C7}" type="datetimeFigureOut">
              <a:rPr lang="sl-SI" smtClean="0"/>
              <a:t>11. 10. 2022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E085-5200-41E1-96DE-DFD3F8135918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741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46DF-40EF-4CDA-9A34-B0F39BD7D7C7}" type="datetimeFigureOut">
              <a:rPr lang="sl-SI" smtClean="0"/>
              <a:t>11. 10. 2022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E085-5200-41E1-96DE-DFD3F8135918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2731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EB2B-2412-4CD7-9358-69AEFA5A259A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E055-5B32-4DE1-8B44-48C613AB4A08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4329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EB2B-2412-4CD7-9358-69AEFA5A259A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E055-5B32-4DE1-8B44-48C613AB4A08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872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EB2B-2412-4CD7-9358-69AEFA5A259A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E055-5B32-4DE1-8B44-48C613AB4A08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4404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EB2B-2412-4CD7-9358-69AEFA5A259A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E055-5B32-4DE1-8B44-48C613AB4A08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763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EB2B-2412-4CD7-9358-69AEFA5A259A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E055-5B32-4DE1-8B44-48C613AB4A08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4904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EB2B-2412-4CD7-9358-69AEFA5A259A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E055-5B32-4DE1-8B44-48C613AB4A08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2584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EB2B-2412-4CD7-9358-69AEFA5A259A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E055-5B32-4DE1-8B44-48C613AB4A08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5701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EB2B-2412-4CD7-9358-69AEFA5A259A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E055-5B32-4DE1-8B44-48C613AB4A08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894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46DF-40EF-4CDA-9A34-B0F39BD7D7C7}" type="datetimeFigureOut">
              <a:rPr lang="sl-SI" smtClean="0"/>
              <a:t>11. 10. 2022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E085-5200-41E1-96DE-DFD3F8135918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9832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EB2B-2412-4CD7-9358-69AEFA5A259A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E055-5B32-4DE1-8B44-48C613AB4A08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9282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EB2B-2412-4CD7-9358-69AEFA5A259A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E055-5B32-4DE1-8B44-48C613AB4A08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708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EB2B-2412-4CD7-9358-69AEFA5A259A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E055-5B32-4DE1-8B44-48C613AB4A08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4937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763D-8107-435A-BC0D-D7F843BB164E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DD2-B7AF-4A16-82D0-9B78D252AD4B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3307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763D-8107-435A-BC0D-D7F843BB164E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DD2-B7AF-4A16-82D0-9B78D252AD4B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185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763D-8107-435A-BC0D-D7F843BB164E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DD2-B7AF-4A16-82D0-9B78D252AD4B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8047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763D-8107-435A-BC0D-D7F843BB164E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DD2-B7AF-4A16-82D0-9B78D252AD4B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432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763D-8107-435A-BC0D-D7F843BB164E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DD2-B7AF-4A16-82D0-9B78D252AD4B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3422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763D-8107-435A-BC0D-D7F843BB164E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DD2-B7AF-4A16-82D0-9B78D252AD4B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11934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763D-8107-435A-BC0D-D7F843BB164E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DD2-B7AF-4A16-82D0-9B78D252AD4B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855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46DF-40EF-4CDA-9A34-B0F39BD7D7C7}" type="datetimeFigureOut">
              <a:rPr lang="sl-SI" smtClean="0"/>
              <a:t>11. 10. 2022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E085-5200-41E1-96DE-DFD3F8135918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7574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763D-8107-435A-BC0D-D7F843BB164E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DD2-B7AF-4A16-82D0-9B78D252AD4B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5300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763D-8107-435A-BC0D-D7F843BB164E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DD2-B7AF-4A16-82D0-9B78D252AD4B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7968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763D-8107-435A-BC0D-D7F843BB164E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DD2-B7AF-4A16-82D0-9B78D252AD4B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87669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763D-8107-435A-BC0D-D7F843BB164E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DD2-B7AF-4A16-82D0-9B78D252AD4B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298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46DF-40EF-4CDA-9A34-B0F39BD7D7C7}" type="datetimeFigureOut">
              <a:rPr lang="sl-SI" smtClean="0"/>
              <a:t>11. 10. 2022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E085-5200-41E1-96DE-DFD3F8135918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461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46DF-40EF-4CDA-9A34-B0F39BD7D7C7}" type="datetimeFigureOut">
              <a:rPr lang="sl-SI" smtClean="0"/>
              <a:t>11. 10. 2022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E085-5200-41E1-96DE-DFD3F8135918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893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46DF-40EF-4CDA-9A34-B0F39BD7D7C7}" type="datetimeFigureOut">
              <a:rPr lang="sl-SI" smtClean="0"/>
              <a:t>11. 10. 2022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E085-5200-41E1-96DE-DFD3F8135918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052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46DF-40EF-4CDA-9A34-B0F39BD7D7C7}" type="datetimeFigureOut">
              <a:rPr lang="sl-SI" smtClean="0"/>
              <a:t>11. 10. 2022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E085-5200-41E1-96DE-DFD3F8135918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464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46DF-40EF-4CDA-9A34-B0F39BD7D7C7}" type="datetimeFigureOut">
              <a:rPr lang="sl-SI" smtClean="0"/>
              <a:t>11. 10. 2022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E085-5200-41E1-96DE-DFD3F8135918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27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46DF-40EF-4CDA-9A34-B0F39BD7D7C7}" type="datetimeFigureOut">
              <a:rPr lang="sl-SI" smtClean="0"/>
              <a:t>11. 10. 2022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E085-5200-41E1-96DE-DFD3F8135918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866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146DF-40EF-4CDA-9A34-B0F39BD7D7C7}" type="datetimeFigureOut">
              <a:rPr lang="sl-SI" smtClean="0"/>
              <a:t>11. 10. 2022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DE085-5200-41E1-96DE-DFD3F8135918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984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CEB2B-2412-4CD7-9358-69AEFA5A259A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7E055-5B32-4DE1-8B44-48C613AB4A08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477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3763D-8107-435A-BC0D-D7F843BB164E}" type="datetimeFigureOut">
              <a:rPr lang="nl-NL" smtClean="0"/>
              <a:t>11-10-2022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7BDD2-B7AF-4A16-82D0-9B78D252AD4B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566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rrVtWTRkFB4?feature=oembed" TargetMode="External"/><Relationship Id="rId5" Type="http://schemas.openxmlformats.org/officeDocument/2006/relationships/hyperlink" Target="https://youtu.be/rrVtWTRkFB4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38438" y="1170582"/>
            <a:ext cx="9144000" cy="1130530"/>
          </a:xfrm>
        </p:spPr>
        <p:txBody>
          <a:bodyPr>
            <a:normAutofit/>
          </a:bodyPr>
          <a:lstStyle/>
          <a:p>
            <a:r>
              <a:rPr lang="sl-SI" sz="7200" dirty="0"/>
              <a:t>Pro</a:t>
            </a:r>
            <a:r>
              <a:rPr lang="it-IT" sz="7200" dirty="0"/>
              <a:t>getto</a:t>
            </a:r>
            <a:r>
              <a:rPr lang="sl-SI" sz="7200" dirty="0"/>
              <a:t> </a:t>
            </a:r>
            <a:r>
              <a:rPr lang="sl-SI" sz="7200" b="1" dirty="0"/>
              <a:t>SMILE too</a:t>
            </a:r>
            <a:endParaRPr lang="sl-SI" sz="7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38438" y="2367121"/>
            <a:ext cx="9144000" cy="523702"/>
          </a:xfrm>
        </p:spPr>
        <p:txBody>
          <a:bodyPr>
            <a:normAutofit/>
          </a:bodyPr>
          <a:lstStyle/>
          <a:p>
            <a:r>
              <a:rPr lang="it-IT" sz="2800" dirty="0"/>
              <a:t>Le abilità sociali rendono la vita inclusiva più facile</a:t>
            </a:r>
            <a:endParaRPr lang="en-GB" sz="2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62" y="224597"/>
            <a:ext cx="1594381" cy="455421"/>
          </a:xfrm>
          <a:prstGeom prst="rect">
            <a:avLst/>
          </a:prstGeom>
        </p:spPr>
      </p:pic>
      <p:sp>
        <p:nvSpPr>
          <p:cNvPr id="8" name="Podnaslov 2"/>
          <p:cNvSpPr txBox="1">
            <a:spLocks/>
          </p:cNvSpPr>
          <p:nvPr/>
        </p:nvSpPr>
        <p:spPr>
          <a:xfrm>
            <a:off x="1638438" y="3429000"/>
            <a:ext cx="9144000" cy="1718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6400" b="1" dirty="0"/>
              <a:t>Empowerment</a:t>
            </a:r>
          </a:p>
        </p:txBody>
      </p:sp>
      <p:sp>
        <p:nvSpPr>
          <p:cNvPr id="9" name="Enakokraki trikotnik 8"/>
          <p:cNvSpPr/>
          <p:nvPr/>
        </p:nvSpPr>
        <p:spPr>
          <a:xfrm flipV="1">
            <a:off x="66502" y="0"/>
            <a:ext cx="4056611" cy="44544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Enakokraki trikotnik 9"/>
          <p:cNvSpPr/>
          <p:nvPr/>
        </p:nvSpPr>
        <p:spPr>
          <a:xfrm flipV="1">
            <a:off x="4566459" y="0"/>
            <a:ext cx="4056611" cy="445446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5" y="5698180"/>
            <a:ext cx="5090160" cy="68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36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b="1" dirty="0"/>
              <a:t>Stimolare una Mentalità di Crescita</a:t>
            </a:r>
            <a:endParaRPr lang="en-GB" sz="4400" b="1" dirty="0"/>
          </a:p>
        </p:txBody>
      </p:sp>
      <p:pic>
        <p:nvPicPr>
          <p:cNvPr id="4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2650" y="1568712"/>
            <a:ext cx="7975798" cy="4865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DD07810-02C5-8310-F549-5B42B2ED9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544" y="6385687"/>
            <a:ext cx="720080" cy="130924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5ABF815A-D9C4-4E00-BB27-3C59583B3B93}"/>
              </a:ext>
            </a:extLst>
          </p:cNvPr>
          <p:cNvSpPr/>
          <p:nvPr/>
        </p:nvSpPr>
        <p:spPr>
          <a:xfrm>
            <a:off x="135580" y="1568712"/>
            <a:ext cx="2502433" cy="4570482"/>
          </a:xfrm>
          <a:prstGeom prst="rect">
            <a:avLst/>
          </a:prstGeom>
          <a:solidFill>
            <a:srgbClr val="92D050"/>
          </a:solidFill>
          <a:ln>
            <a:solidFill>
              <a:srgbClr val="00CC00"/>
            </a:solidFill>
          </a:ln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200" b="1" dirty="0"/>
              <a:t>MENTALITÀ DI CRESCITA</a:t>
            </a:r>
          </a:p>
          <a:p>
            <a:endParaRPr lang="it-IT" sz="500" dirty="0"/>
          </a:p>
          <a:p>
            <a:pPr algn="ctr"/>
            <a:r>
              <a:rPr lang="it-IT" sz="2400" b="1" dirty="0"/>
              <a:t>è la libertà</a:t>
            </a:r>
          </a:p>
          <a:p>
            <a:endParaRPr lang="it-IT" sz="2000" dirty="0"/>
          </a:p>
          <a:p>
            <a:r>
              <a:rPr lang="it-IT" dirty="0"/>
              <a:t>Perseverare di fronte ai fallimenti.</a:t>
            </a:r>
          </a:p>
          <a:p>
            <a:r>
              <a:rPr lang="it-IT" dirty="0"/>
              <a:t>È necessario uno sforzo per costruire nuove abilità</a:t>
            </a:r>
          </a:p>
          <a:p>
            <a:r>
              <a:rPr lang="it-IT" dirty="0"/>
              <a:t>Trovare ispirazione nel successo degli altri</a:t>
            </a:r>
          </a:p>
          <a:p>
            <a:r>
              <a:rPr lang="it-IT" dirty="0"/>
              <a:t>Accettare le sfide</a:t>
            </a:r>
          </a:p>
          <a:p>
            <a:r>
              <a:rPr lang="it-IT" dirty="0"/>
              <a:t>Accettare le critiche</a:t>
            </a:r>
          </a:p>
          <a:p>
            <a:r>
              <a:rPr lang="it-IT" dirty="0"/>
              <a:t>Desiderio di imparare</a:t>
            </a:r>
          </a:p>
          <a:p>
            <a:r>
              <a:rPr lang="it-IT" dirty="0"/>
              <a:t>Costruire abilità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B305F85-328A-4D59-88F6-55EF130EB034}"/>
              </a:ext>
            </a:extLst>
          </p:cNvPr>
          <p:cNvSpPr/>
          <p:nvPr/>
        </p:nvSpPr>
        <p:spPr>
          <a:xfrm>
            <a:off x="9700577" y="1555617"/>
            <a:ext cx="2355843" cy="4878259"/>
          </a:xfrm>
          <a:prstGeom prst="rect">
            <a:avLst/>
          </a:prstGeom>
          <a:solidFill>
            <a:srgbClr val="FF66FF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200" b="1" dirty="0"/>
              <a:t>MENTALITÀ FISSA</a:t>
            </a:r>
          </a:p>
          <a:p>
            <a:pPr algn="ctr"/>
            <a:r>
              <a:rPr lang="it-IT" sz="2400" b="1" dirty="0"/>
              <a:t>è limitante</a:t>
            </a:r>
            <a:endParaRPr lang="it-IT" sz="2000" b="1" dirty="0"/>
          </a:p>
          <a:p>
            <a:endParaRPr lang="it-IT" sz="2000" b="1" dirty="0"/>
          </a:p>
          <a:p>
            <a:r>
              <a:rPr lang="it-IT" sz="2000" dirty="0"/>
              <a:t>Evitare le </a:t>
            </a:r>
            <a:r>
              <a:rPr lang="it-IT" dirty="0"/>
              <a:t>sfide </a:t>
            </a:r>
          </a:p>
          <a:p>
            <a:r>
              <a:rPr lang="it-IT" dirty="0"/>
              <a:t>Arrendersi facilmente</a:t>
            </a:r>
          </a:p>
          <a:p>
            <a:r>
              <a:rPr lang="it-IT" dirty="0"/>
              <a:t>Sentirsi minacciato dal successo degli altri </a:t>
            </a:r>
          </a:p>
          <a:p>
            <a:r>
              <a:rPr lang="it-IT" dirty="0"/>
              <a:t>Desiderio di sembrare intelligente</a:t>
            </a:r>
          </a:p>
          <a:p>
            <a:r>
              <a:rPr lang="it-IT" dirty="0"/>
              <a:t>Lo sforzo è infruttuoso</a:t>
            </a:r>
          </a:p>
          <a:p>
            <a:r>
              <a:rPr lang="it-IT" dirty="0"/>
              <a:t>Ignora il feedback</a:t>
            </a:r>
          </a:p>
          <a:p>
            <a:r>
              <a:rPr lang="it-IT" dirty="0"/>
              <a:t>Abilità rigide</a:t>
            </a:r>
          </a:p>
          <a:p>
            <a:pPr>
              <a:lnSpc>
                <a:spcPct val="150000"/>
              </a:lnSpc>
            </a:pPr>
            <a:endParaRPr lang="it-IT" dirty="0"/>
          </a:p>
          <a:p>
            <a:pPr>
              <a:lnSpc>
                <a:spcPct val="150000"/>
              </a:lnSpc>
            </a:pPr>
            <a:endParaRPr lang="it-IT" dirty="0"/>
          </a:p>
          <a:p>
            <a:pPr>
              <a:lnSpc>
                <a:spcPct val="150000"/>
              </a:lnSpc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3803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4931" y="419710"/>
            <a:ext cx="10515600" cy="2258008"/>
          </a:xfrm>
        </p:spPr>
        <p:txBody>
          <a:bodyPr>
            <a:normAutofit/>
          </a:bodyPr>
          <a:lstStyle/>
          <a:p>
            <a:r>
              <a:rPr lang="en-US" sz="2000" dirty="0"/>
              <a:t>"</a:t>
            </a:r>
            <a:r>
              <a:rPr lang="it-IT" sz="2000" dirty="0"/>
              <a:t> Il sostegno della Commissione europea alla realizzazione di questa pubblicazione non costituisce un'approvazione dei contenuti, che riflettono esclusivamente il punto di vista degli autori, e la Commissione non può essere ritenuta responsabile dell'uso che può essere fatto delle informazioni in essa contenute</a:t>
            </a:r>
            <a:r>
              <a:rPr lang="en-US" sz="2000" dirty="0"/>
              <a:t>."</a:t>
            </a:r>
            <a:endParaRPr lang="sl-SI" sz="2000" dirty="0"/>
          </a:p>
        </p:txBody>
      </p:sp>
      <p:sp>
        <p:nvSpPr>
          <p:cNvPr id="4" name="Enakokraki trikotnik 3"/>
          <p:cNvSpPr/>
          <p:nvPr/>
        </p:nvSpPr>
        <p:spPr>
          <a:xfrm flipV="1">
            <a:off x="74815" y="0"/>
            <a:ext cx="4056611" cy="44544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Enakokraki trikotnik 4"/>
          <p:cNvSpPr/>
          <p:nvPr/>
        </p:nvSpPr>
        <p:spPr>
          <a:xfrm flipV="1">
            <a:off x="4574772" y="0"/>
            <a:ext cx="4056611" cy="445446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8" y="2878195"/>
            <a:ext cx="5715000" cy="166687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1" y="5423825"/>
            <a:ext cx="10653258" cy="14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88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>
                <a:latin typeface="+mn-lt"/>
              </a:rPr>
              <a:t>Dichiarazione</a:t>
            </a:r>
            <a:endParaRPr lang="en-GB" b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40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it-IT" sz="4000" b="1" dirty="0"/>
              <a:t>Un bambino con disabilità visiva ha meno opportunità di sviluppo rispetto ai bambini vedenti.</a:t>
            </a:r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679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90551"/>
            <a:ext cx="10972800" cy="1143000"/>
          </a:xfrm>
        </p:spPr>
        <p:txBody>
          <a:bodyPr/>
          <a:lstStyle/>
          <a:p>
            <a:r>
              <a:rPr lang="en-GB" b="1" dirty="0" err="1"/>
              <a:t>Dichiarazione</a:t>
            </a:r>
            <a:endParaRPr lang="en-GB" b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it-IT" sz="4400" b="1" dirty="0"/>
              <a:t>Posso influenzare lo sviluppo di mio figlio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43028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b="1" dirty="0"/>
              <a:t>Focus sui punti di forza</a:t>
            </a:r>
            <a:br>
              <a:rPr lang="nl-NL" b="1" dirty="0">
                <a:solidFill>
                  <a:schemeClr val="tx2"/>
                </a:solidFill>
              </a:rPr>
            </a:br>
            <a:r>
              <a:rPr lang="en-GB" i="1" dirty="0">
                <a:solidFill>
                  <a:srgbClr val="008000"/>
                </a:solidFill>
              </a:rPr>
              <a:t>‘</a:t>
            </a:r>
            <a:r>
              <a:rPr lang="it-IT" i="1" dirty="0">
                <a:solidFill>
                  <a:srgbClr val="008000"/>
                </a:solidFill>
              </a:rPr>
              <a:t>L'energia fluisce dove va l'attenzione</a:t>
            </a:r>
            <a:r>
              <a:rPr lang="en-GB" i="1" dirty="0">
                <a:solidFill>
                  <a:srgbClr val="008000"/>
                </a:solidFill>
              </a:rPr>
              <a:t>’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981200" y="1600200"/>
            <a:ext cx="8507288" cy="5069160"/>
          </a:xfrm>
        </p:spPr>
        <p:txBody>
          <a:bodyPr>
            <a:normAutofit/>
          </a:bodyPr>
          <a:lstStyle/>
          <a:p>
            <a:endParaRPr lang="nl-NL" dirty="0">
              <a:solidFill>
                <a:schemeClr val="tx2"/>
              </a:solidFill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chemeClr val="tx2"/>
                </a:solidFill>
              </a:rPr>
              <a:t>	</a:t>
            </a:r>
            <a:r>
              <a:rPr lang="en-GB" dirty="0">
                <a:solidFill>
                  <a:schemeClr val="tx2"/>
                </a:solidFill>
              </a:rPr>
              <a:t> Quale </a:t>
            </a:r>
            <a:r>
              <a:rPr lang="en-GB" dirty="0" err="1">
                <a:solidFill>
                  <a:schemeClr val="tx2"/>
                </a:solidFill>
              </a:rPr>
              <a:t>approccio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scegliamo</a:t>
            </a:r>
            <a:r>
              <a:rPr lang="en-GB" dirty="0">
                <a:solidFill>
                  <a:schemeClr val="tx2"/>
                </a:solidFill>
              </a:rPr>
              <a:t>?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1885063"/>
            <a:ext cx="3574218" cy="335609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033" y="1916832"/>
            <a:ext cx="3932001" cy="259228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BC2AE63-81A0-8B18-150F-6120225CB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767" y="5269346"/>
            <a:ext cx="1656011" cy="18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9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46077"/>
            <a:ext cx="10515600" cy="1325563"/>
          </a:xfrm>
        </p:spPr>
        <p:txBody>
          <a:bodyPr>
            <a:normAutofit/>
          </a:bodyPr>
          <a:lstStyle/>
          <a:p>
            <a:r>
              <a:rPr lang="it-IT" sz="4400" b="1" dirty="0"/>
              <a:t>Genitori e professionisti del curling</a:t>
            </a:r>
            <a:endParaRPr lang="en-GB" sz="4400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7608" y="1541484"/>
            <a:ext cx="6848428" cy="45518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E00F5E3-01D5-88B2-43D4-720180447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608" y="6093297"/>
            <a:ext cx="3528392" cy="16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6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Ray Charles </a:t>
            </a:r>
            <a:endParaRPr lang="en-GB" b="1" dirty="0"/>
          </a:p>
        </p:txBody>
      </p:sp>
      <p:pic>
        <p:nvPicPr>
          <p:cNvPr id="4" name="Onlinemedia 3" title="Ray Charles goes blind and calls for help">
            <a:hlinkClick r:id="" action="ppaction://media"/>
            <a:extLst>
              <a:ext uri="{FF2B5EF4-FFF2-40B4-BE49-F238E27FC236}">
                <a16:creationId xmlns:a16="http://schemas.microsoft.com/office/drawing/2014/main" id="{1D85E5E6-47BD-409E-B546-1510ACB836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23592" y="1268760"/>
            <a:ext cx="6665912" cy="499943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2F1373A-C490-9DAF-4C08-0D44F4E04166}"/>
              </a:ext>
            </a:extLst>
          </p:cNvPr>
          <p:cNvSpPr txBox="1"/>
          <p:nvPr/>
        </p:nvSpPr>
        <p:spPr>
          <a:xfrm>
            <a:off x="2417943" y="6268195"/>
            <a:ext cx="4572000" cy="446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 video:  Ray Charles goes blind and calls for help </a:t>
            </a:r>
            <a:r>
              <a:rPr lang="sl-SI" sz="11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https://youtu.be/rrVtWTRkFB4</a:t>
            </a:r>
            <a:endParaRPr lang="nl-NL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25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400" b="1" dirty="0" err="1"/>
              <a:t>Importanza</a:t>
            </a:r>
            <a:r>
              <a:rPr lang="en-GB" sz="4400" b="1" dirty="0"/>
              <a:t> di: ESPLORAZIONE</a:t>
            </a:r>
            <a:endParaRPr lang="en-GB" sz="4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81161" y="1484784"/>
            <a:ext cx="8235319" cy="3220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Non si tratta solo di amore e di conforto </a:t>
            </a:r>
            <a:r>
              <a:rPr lang="en-GB" dirty="0"/>
              <a:t>	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	</a:t>
            </a:r>
            <a:r>
              <a:rPr lang="it-IT" dirty="0">
                <a:solidFill>
                  <a:srgbClr val="FF0000"/>
                </a:solidFill>
              </a:rPr>
              <a:t> dobbiamo stimolare i bambini a ESPLORARE</a:t>
            </a:r>
            <a:r>
              <a:rPr lang="en-GB" dirty="0">
                <a:solidFill>
                  <a:srgbClr val="FF0000"/>
                </a:solidFill>
              </a:rPr>
              <a:t>! </a:t>
            </a:r>
          </a:p>
          <a:p>
            <a:pPr marL="0" indent="0">
              <a:buNone/>
            </a:pPr>
            <a:r>
              <a:rPr lang="nl-NL" b="1" dirty="0">
                <a:solidFill>
                  <a:schemeClr val="accent5"/>
                </a:solidFill>
              </a:rPr>
              <a:t>							</a:t>
            </a:r>
          </a:p>
          <a:p>
            <a:pPr marL="0" indent="0">
              <a:buNone/>
            </a:pPr>
            <a:r>
              <a:rPr lang="nl-NL" b="1" dirty="0">
                <a:solidFill>
                  <a:schemeClr val="accent5"/>
                </a:solidFill>
              </a:rPr>
              <a:t>							</a:t>
            </a:r>
            <a:endParaRPr lang="nl-NL" dirty="0">
              <a:solidFill>
                <a:schemeClr val="accent5"/>
              </a:solidFill>
            </a:endParaRPr>
          </a:p>
        </p:txBody>
      </p:sp>
      <p:sp>
        <p:nvSpPr>
          <p:cNvPr id="4" name="Pijl-rechts 3"/>
          <p:cNvSpPr/>
          <p:nvPr/>
        </p:nvSpPr>
        <p:spPr>
          <a:xfrm>
            <a:off x="2279576" y="1843395"/>
            <a:ext cx="569068" cy="2845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32" y="2279757"/>
            <a:ext cx="6048672" cy="445476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175C2C0-BF82-03DA-2039-B48E36DAA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950" y="6395068"/>
            <a:ext cx="3707904" cy="33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87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dirty="0"/>
              <a:t>Focus </a:t>
            </a:r>
            <a:r>
              <a:rPr lang="en-GB" sz="4400" b="1" dirty="0" err="1"/>
              <a:t>sull’ESPLORAZIONE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Tijdelijke aanduiding voor inhoud 5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7169" y="2204864"/>
            <a:ext cx="5123811" cy="348816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160" y="1916833"/>
            <a:ext cx="2894122" cy="288342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C82271D-26B8-34B0-E4CC-F9FE401A7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9638" y="5433335"/>
            <a:ext cx="758027" cy="15590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8A69369-5027-7570-5AF3-303ABF0702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8937" y="4666906"/>
            <a:ext cx="601520" cy="15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3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Focus sui </a:t>
            </a:r>
            <a:br>
              <a:rPr lang="en-GB" b="1" dirty="0"/>
            </a:br>
            <a:r>
              <a:rPr lang="en-GB" b="1" dirty="0"/>
              <a:t>Tre </a:t>
            </a:r>
            <a:r>
              <a:rPr lang="en-GB" b="1" dirty="0" err="1"/>
              <a:t>Bisogni</a:t>
            </a:r>
            <a:r>
              <a:rPr lang="en-GB" b="1" dirty="0"/>
              <a:t> </a:t>
            </a:r>
            <a:r>
              <a:rPr lang="en-GB" b="1" dirty="0" err="1"/>
              <a:t>Psicologici</a:t>
            </a:r>
            <a:r>
              <a:rPr lang="en-GB" b="1" dirty="0"/>
              <a:t> </a:t>
            </a:r>
            <a:r>
              <a:rPr lang="en-GB" b="1" dirty="0" err="1"/>
              <a:t>Fondamentali</a:t>
            </a:r>
            <a:endParaRPr lang="en-GB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28124" y="1417638"/>
            <a:ext cx="5110357" cy="5292870"/>
          </a:xfrm>
          <a:prstGeom prst="rect">
            <a:avLst/>
          </a:prstGeom>
        </p:spPr>
      </p:pic>
      <p:sp>
        <p:nvSpPr>
          <p:cNvPr id="5" name="Stroomdiagram: Proces 4"/>
          <p:cNvSpPr/>
          <p:nvPr/>
        </p:nvSpPr>
        <p:spPr>
          <a:xfrm>
            <a:off x="4162386" y="3140968"/>
            <a:ext cx="1933613" cy="576064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000" b="1" dirty="0">
                <a:solidFill>
                  <a:srgbClr val="C00000"/>
                </a:solidFill>
                <a:latin typeface="Calibri"/>
              </a:rPr>
              <a:t>AUTONOMIA</a:t>
            </a:r>
          </a:p>
          <a:p>
            <a:pPr algn="ctr">
              <a:defRPr/>
            </a:pPr>
            <a:r>
              <a:rPr lang="en-GB" sz="1600" b="1" i="1" dirty="0">
                <a:solidFill>
                  <a:srgbClr val="C00000"/>
                </a:solidFill>
                <a:latin typeface="Calibri"/>
              </a:rPr>
              <a:t>‘</a:t>
            </a:r>
            <a:r>
              <a:rPr lang="en-GB" sz="1600" b="1" i="1" dirty="0" err="1">
                <a:solidFill>
                  <a:srgbClr val="C00000"/>
                </a:solidFill>
                <a:latin typeface="Calibri"/>
              </a:rPr>
              <a:t>Posso</a:t>
            </a:r>
            <a:r>
              <a:rPr lang="en-GB" sz="1600" b="1" i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GB" sz="1600" b="1" i="1" dirty="0" err="1">
                <a:solidFill>
                  <a:srgbClr val="C00000"/>
                </a:solidFill>
                <a:latin typeface="Calibri"/>
              </a:rPr>
              <a:t>farlo</a:t>
            </a:r>
            <a:r>
              <a:rPr lang="en-GB" sz="1600" b="1" i="1" dirty="0">
                <a:solidFill>
                  <a:srgbClr val="C00000"/>
                </a:solidFill>
                <a:latin typeface="Calibri"/>
              </a:rPr>
              <a:t> da solo’</a:t>
            </a:r>
          </a:p>
        </p:txBody>
      </p:sp>
      <p:sp>
        <p:nvSpPr>
          <p:cNvPr id="6" name="Stroomdiagram: Proces 5"/>
          <p:cNvSpPr/>
          <p:nvPr/>
        </p:nvSpPr>
        <p:spPr>
          <a:xfrm>
            <a:off x="6461951" y="3157247"/>
            <a:ext cx="1800200" cy="576064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000" b="1" dirty="0">
                <a:solidFill>
                  <a:srgbClr val="C00000"/>
                </a:solidFill>
                <a:latin typeface="Calibri"/>
              </a:rPr>
              <a:t>COMPETENZA</a:t>
            </a:r>
          </a:p>
          <a:p>
            <a:pPr algn="ctr">
              <a:defRPr/>
            </a:pPr>
            <a:r>
              <a:rPr lang="en-GB" sz="1600" b="1" i="1" dirty="0">
                <a:solidFill>
                  <a:srgbClr val="C00000"/>
                </a:solidFill>
                <a:latin typeface="Calibri"/>
              </a:rPr>
              <a:t>‘</a:t>
            </a:r>
            <a:r>
              <a:rPr lang="en-GB" sz="1600" b="1" i="1" dirty="0" err="1">
                <a:solidFill>
                  <a:srgbClr val="C00000"/>
                </a:solidFill>
                <a:latin typeface="Calibri"/>
              </a:rPr>
              <a:t>Posso</a:t>
            </a:r>
            <a:r>
              <a:rPr lang="en-GB" sz="1600" b="1" i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GB" sz="1600" b="1" i="1" dirty="0" err="1">
                <a:solidFill>
                  <a:srgbClr val="C00000"/>
                </a:solidFill>
                <a:latin typeface="Calibri"/>
              </a:rPr>
              <a:t>farlo</a:t>
            </a:r>
            <a:r>
              <a:rPr lang="en-GB" sz="1600" b="1" i="1" dirty="0">
                <a:solidFill>
                  <a:srgbClr val="C00000"/>
                </a:solidFill>
                <a:latin typeface="Calibri"/>
              </a:rPr>
              <a:t>’</a:t>
            </a:r>
          </a:p>
        </p:txBody>
      </p:sp>
      <p:sp>
        <p:nvSpPr>
          <p:cNvPr id="7" name="Stroomdiagram: Proces 6"/>
          <p:cNvSpPr/>
          <p:nvPr/>
        </p:nvSpPr>
        <p:spPr>
          <a:xfrm>
            <a:off x="5346092" y="5085184"/>
            <a:ext cx="1933613" cy="576064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000" b="1" dirty="0">
                <a:solidFill>
                  <a:srgbClr val="C00000"/>
                </a:solidFill>
                <a:latin typeface="Calibri"/>
              </a:rPr>
              <a:t>RELAZIONE</a:t>
            </a:r>
          </a:p>
          <a:p>
            <a:pPr algn="ctr">
              <a:defRPr/>
            </a:pPr>
            <a:r>
              <a:rPr lang="en-GB" sz="2000" b="1" i="1" dirty="0">
                <a:solidFill>
                  <a:srgbClr val="C00000"/>
                </a:solidFill>
                <a:latin typeface="Calibri"/>
              </a:rPr>
              <a:t>‘Io </a:t>
            </a:r>
            <a:r>
              <a:rPr lang="en-GB" sz="2000" b="1" i="1" dirty="0" err="1">
                <a:solidFill>
                  <a:srgbClr val="C00000"/>
                </a:solidFill>
                <a:latin typeface="Calibri"/>
              </a:rPr>
              <a:t>appartengo</a:t>
            </a:r>
            <a:r>
              <a:rPr lang="en-GB" sz="2000" b="1" i="1" dirty="0">
                <a:solidFill>
                  <a:srgbClr val="C00000"/>
                </a:solidFill>
                <a:latin typeface="Calibri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971666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271</Words>
  <Application>Microsoft Office PowerPoint</Application>
  <PresentationFormat>Widescreen</PresentationFormat>
  <Paragraphs>68</Paragraphs>
  <Slides>11</Slides>
  <Notes>9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Officeova tema</vt:lpstr>
      <vt:lpstr>Kantoorthema</vt:lpstr>
      <vt:lpstr>1_Kantoorthema</vt:lpstr>
      <vt:lpstr>Progetto SMILE too</vt:lpstr>
      <vt:lpstr>Dichiarazione</vt:lpstr>
      <vt:lpstr>Dichiarazione</vt:lpstr>
      <vt:lpstr>Focus sui punti di forza ‘L'energia fluisce dove va l'attenzione’</vt:lpstr>
      <vt:lpstr>Genitori e professionisti del curling</vt:lpstr>
      <vt:lpstr>Ray Charles </vt:lpstr>
      <vt:lpstr> Importanza di: ESPLORAZIONE</vt:lpstr>
      <vt:lpstr>Focus sull’ESPLORAZIONE</vt:lpstr>
      <vt:lpstr>Focus sui  Tre Bisogni Psicologici Fondamentali</vt:lpstr>
      <vt:lpstr>Stimolare una Mentalità di Crescita</vt:lpstr>
      <vt:lpstr>" Il sostegno della Commissione europea alla realizzazione di questa pubblicazione non costituisce un'approvazione dei contenuti, che riflettono esclusivamente il punto di vista degli autori, e la Commissione non può essere ritenuta responsabile dell'uso che può essere fatto delle informazioni in essa contenute."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SMILE Social Skills Make Inclusive Life Easier</dc:title>
  <dc:creator>Tanja Rudolf</dc:creator>
  <cp:lastModifiedBy>Granata Maria Rita</cp:lastModifiedBy>
  <cp:revision>65</cp:revision>
  <dcterms:created xsi:type="dcterms:W3CDTF">2019-01-03T09:43:08Z</dcterms:created>
  <dcterms:modified xsi:type="dcterms:W3CDTF">2022-10-11T12:38:26Z</dcterms:modified>
</cp:coreProperties>
</file>