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77" r:id="rId4"/>
    <p:sldId id="259" r:id="rId5"/>
    <p:sldId id="260" r:id="rId6"/>
    <p:sldId id="278" r:id="rId7"/>
    <p:sldId id="279" r:id="rId8"/>
    <p:sldId id="276" r:id="rId9"/>
    <p:sldId id="262" r:id="rId10"/>
    <p:sldId id="272" r:id="rId11"/>
    <p:sldId id="273" r:id="rId12"/>
    <p:sldId id="263" r:id="rId13"/>
    <p:sldId id="274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8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6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4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2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9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4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C17A-F6DF-44B2-847E-239409243A8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E098-14BC-4204-8E25-A492D0968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1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pl-RNzdE4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ouggoodkin.com/on_music_education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sbspro.2015.07.407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QqNgPUtJDl4" TargetMode="External"/><Relationship Id="rId1" Type="http://schemas.openxmlformats.org/officeDocument/2006/relationships/video" Target="https://www.youtube.com/embed/0U6sWqfrnTs" TargetMode="External"/><Relationship Id="rId6" Type="http://schemas.openxmlformats.org/officeDocument/2006/relationships/image" Target="../media/image5.jf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search?q=chladni&amp;client=firefox-b-d&amp;sxsr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EqneyZXrjM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bA4QBQAAQBAJ&amp;printsec=frontcover&amp;dq=The+Music+Effect.+Music+Physiology+and+Clinical+Applications&amp;hl=no&amp;sa=X&amp;ved=0ahUKEwikl9i3haTnAhWImIsKHdGzAjsQ6AEIKTAA#v=onepage&amp;q=The%20Music%20Effect.%20Music%20Physiology%20and%20Clinical%20Applications&amp;f=false" TargetMode="External"/><Relationship Id="rId2" Type="http://schemas.openxmlformats.org/officeDocument/2006/relationships/hyperlink" Target="http://www.open.ac.uk/Arts/experience/InTimeWithTheMusic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 in poučevanje otrok s posebnimi potrebami: glasbena vzgoja</a:t>
            </a:r>
            <a:endParaRPr lang="en-GB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6915" y="4141969"/>
            <a:ext cx="9144000" cy="2459128"/>
          </a:xfrm>
        </p:spPr>
        <p:txBody>
          <a:bodyPr>
            <a:normAutofit/>
          </a:bodyPr>
          <a:lstStyle/>
          <a:p>
            <a:r>
              <a:rPr lang="sl-SI" dirty="0" smtClean="0"/>
              <a:t>Interno gradivo </a:t>
            </a:r>
            <a:r>
              <a:rPr lang="sl-SI" dirty="0" smtClean="0"/>
              <a:t>2023/23 </a:t>
            </a:r>
            <a:r>
              <a:rPr lang="sl-SI" dirty="0" smtClean="0"/>
              <a:t>– </a:t>
            </a:r>
            <a:r>
              <a:rPr lang="sl-SI" dirty="0" smtClean="0"/>
              <a:t>P3</a:t>
            </a:r>
            <a:endParaRPr lang="sl-SI" dirty="0" smtClean="0"/>
          </a:p>
          <a:p>
            <a:r>
              <a:rPr lang="sl-SI" dirty="0" smtClean="0"/>
              <a:t>Oddelek za specialno in rehabilitacijsko pedagogiko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/>
              <a:t>D</a:t>
            </a:r>
            <a:r>
              <a:rPr lang="sl-SI" dirty="0" smtClean="0"/>
              <a:t>oc. dr. Konstanca Zalar</a:t>
            </a:r>
          </a:p>
          <a:p>
            <a:r>
              <a:rPr lang="sl-SI" dirty="0" smtClean="0"/>
              <a:t>Konstanca.zalar@pef.uni-lj.si</a:t>
            </a:r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2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Razvojno-psihološki vidiki celostnega vzgojno-izobraževalnega procesa 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Kognitivni vidik:</a:t>
            </a:r>
          </a:p>
          <a:p>
            <a:pPr>
              <a:buFontTx/>
              <a:buChar char="-"/>
            </a:pPr>
            <a:r>
              <a:rPr lang="sl-SI" sz="1800" dirty="0" smtClean="0"/>
              <a:t>izpostavlja dejavno vlogo v procesu samooblikovanja in pridobivanja                                                                   novih spoznanj (Piaget), </a:t>
            </a:r>
          </a:p>
          <a:p>
            <a:pPr>
              <a:buFontTx/>
              <a:buChar char="-"/>
            </a:pPr>
            <a:r>
              <a:rPr lang="sl-SI" sz="1800" dirty="0"/>
              <a:t>v</a:t>
            </a:r>
            <a:r>
              <a:rPr lang="sl-SI" sz="1800" dirty="0" smtClean="0"/>
              <a:t>idi razvoj posameznika v oblikovanju lastnih predstav v interakciji z okoljem. </a:t>
            </a:r>
          </a:p>
          <a:p>
            <a:pPr>
              <a:buFontTx/>
              <a:buChar char="-"/>
            </a:pPr>
            <a:endParaRPr lang="sl-SI" sz="1800" dirty="0"/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1800" dirty="0"/>
              <a:t>V procesu učenja in poučevanja:</a:t>
            </a:r>
          </a:p>
          <a:p>
            <a:pPr>
              <a:buFontTx/>
              <a:buChar char="-"/>
            </a:pPr>
            <a:r>
              <a:rPr lang="sl-SI" altLang="sl-SI" sz="1800" dirty="0" smtClean="0"/>
              <a:t>s psihološkega stališča je kognitivni vidik pomemben, ker poudarja človekovo dejavno vlogo v procesu,</a:t>
            </a:r>
          </a:p>
          <a:p>
            <a:pPr>
              <a:buFontTx/>
              <a:buChar char="-"/>
            </a:pPr>
            <a:r>
              <a:rPr lang="sl-SI" altLang="sl-SI" sz="1800" dirty="0"/>
              <a:t>m</a:t>
            </a:r>
            <a:r>
              <a:rPr lang="sl-SI" altLang="sl-SI" sz="1800" dirty="0" smtClean="0"/>
              <a:t>anj ustrezen je vidik glede samega izhodišča, ker ostaja na ravni spoznavnega </a:t>
            </a:r>
            <a:r>
              <a:rPr lang="sl-SI" altLang="sl-SI" sz="1800" dirty="0"/>
              <a:t>(</a:t>
            </a:r>
            <a:r>
              <a:rPr lang="sl-SI" altLang="sl-SI" sz="1800" dirty="0" smtClean="0"/>
              <a:t>kognitivnega) konflikta in ne upošteva otrokove celostne osebnostne strukture (otrokova čustva, interesi, socialno okolje ..),</a:t>
            </a:r>
          </a:p>
          <a:p>
            <a:pPr>
              <a:buFontTx/>
              <a:buChar char="-"/>
            </a:pPr>
            <a:r>
              <a:rPr lang="sl-SI" sz="1800" dirty="0"/>
              <a:t>n</a:t>
            </a:r>
            <a:r>
              <a:rPr lang="sl-SI" sz="1800" dirty="0" smtClean="0"/>
              <a:t>e upošteva estetskih razsežnosti glasbenega doživljanja, ustvarjanja in izražanja.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838200" y="6574971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(2001). </a:t>
            </a:r>
            <a:r>
              <a:rPr lang="sl-SI" i="1" dirty="0" smtClean="0">
                <a:solidFill>
                  <a:srgbClr val="C00000"/>
                </a:solidFill>
              </a:rPr>
              <a:t>Celostna glasbena vzgoja. Srce-um-telo</a:t>
            </a:r>
            <a:r>
              <a:rPr lang="sl-SI" dirty="0" smtClean="0">
                <a:solidFill>
                  <a:srgbClr val="C00000"/>
                </a:solidFill>
              </a:rPr>
              <a:t>. Ljubljana: Debora. (str. 22-26)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9448800" y="1924408"/>
            <a:ext cx="1811382" cy="12193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/>
              <a:t>Behavioristični vidik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>
                <a:solidFill>
                  <a:srgbClr val="C00000"/>
                </a:solidFill>
              </a:rPr>
              <a:t>Kognitivni vidik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/>
              <a:t>Humanistični vidik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19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Razvojno-psihološki vidiki celostnega vzgojno-izobraževalnega procesa 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8863" y="1690690"/>
            <a:ext cx="11345092" cy="4631826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400" dirty="0" smtClean="0"/>
              <a:t>Humanistični vidik:</a:t>
            </a:r>
          </a:p>
          <a:p>
            <a:pPr>
              <a:buFontTx/>
              <a:buChar char="-"/>
            </a:pPr>
            <a:r>
              <a:rPr lang="sl-SI" sz="1800" dirty="0"/>
              <a:t>v</a:t>
            </a:r>
            <a:r>
              <a:rPr lang="sl-SI" sz="1800" dirty="0" smtClean="0"/>
              <a:t> ospredje postavlja </a:t>
            </a:r>
            <a:r>
              <a:rPr lang="sl-SI" sz="1800" dirty="0" smtClean="0">
                <a:solidFill>
                  <a:srgbClr val="C00000"/>
                </a:solidFill>
              </a:rPr>
              <a:t>celostni pristop k človeku </a:t>
            </a:r>
            <a:r>
              <a:rPr lang="sl-SI" sz="1800" dirty="0" smtClean="0"/>
              <a:t>in ga obravnava kot enkratno bitje       </a:t>
            </a:r>
            <a:endParaRPr lang="sl-SI" sz="1800" dirty="0"/>
          </a:p>
          <a:p>
            <a:pPr marL="0" indent="0">
              <a:buNone/>
            </a:pPr>
            <a:r>
              <a:rPr lang="sl-SI" sz="1800" dirty="0" smtClean="0"/>
              <a:t>     s sebi lastnim doživljanjem,</a:t>
            </a:r>
          </a:p>
          <a:p>
            <a:pPr>
              <a:buFontTx/>
              <a:buChar char="-"/>
            </a:pPr>
            <a:r>
              <a:rPr lang="sl-SI" sz="1800" dirty="0" smtClean="0"/>
              <a:t>osebnostno strukturo človeka opredeli kot </a:t>
            </a:r>
            <a:r>
              <a:rPr lang="sl-SI" sz="1800" dirty="0" smtClean="0">
                <a:solidFill>
                  <a:srgbClr val="C00000"/>
                </a:solidFill>
              </a:rPr>
              <a:t>nedeljivo celoto </a:t>
            </a:r>
            <a:r>
              <a:rPr lang="sl-SI" sz="1800" dirty="0" smtClean="0"/>
              <a:t>in zajema afektivno, socialno,                                     </a:t>
            </a:r>
          </a:p>
          <a:p>
            <a:pPr marL="0" indent="0">
              <a:buNone/>
            </a:pPr>
            <a:r>
              <a:rPr lang="sl-SI" sz="1800" dirty="0" smtClean="0"/>
              <a:t>     kognitivno in psihomotorično področje (Rogers, </a:t>
            </a:r>
            <a:r>
              <a:rPr lang="sl-SI" sz="1800" dirty="0" err="1" smtClean="0"/>
              <a:t>Maslow</a:t>
            </a:r>
            <a:r>
              <a:rPr lang="sl-SI" sz="1800" dirty="0" smtClean="0"/>
              <a:t>, </a:t>
            </a:r>
            <a:r>
              <a:rPr lang="sl-SI" sz="1800" dirty="0" err="1" smtClean="0"/>
              <a:t>Glasser</a:t>
            </a:r>
            <a:r>
              <a:rPr lang="sl-SI" sz="1800" dirty="0" smtClean="0"/>
              <a:t>),</a:t>
            </a:r>
          </a:p>
          <a:p>
            <a:pPr>
              <a:buFontTx/>
              <a:buChar char="-"/>
            </a:pPr>
            <a:r>
              <a:rPr lang="sl-SI" sz="1800" dirty="0"/>
              <a:t>p</a:t>
            </a:r>
            <a:r>
              <a:rPr lang="sl-SI" sz="1800" dirty="0" smtClean="0"/>
              <a:t>oudarja ustvarjalno in dinamično človekovo naravo, ki teži k </a:t>
            </a:r>
            <a:r>
              <a:rPr lang="sl-SI" sz="1800" dirty="0" err="1" smtClean="0">
                <a:solidFill>
                  <a:srgbClr val="C00000"/>
                </a:solidFill>
              </a:rPr>
              <a:t>samoaktualizaciji</a:t>
            </a:r>
            <a:r>
              <a:rPr lang="sl-SI" sz="1800" dirty="0" smtClean="0"/>
              <a:t> vseh njegovih potencialov,</a:t>
            </a:r>
          </a:p>
          <a:p>
            <a:pPr>
              <a:buFontTx/>
              <a:buChar char="-"/>
            </a:pPr>
            <a:r>
              <a:rPr lang="sl-SI" sz="1800" dirty="0"/>
              <a:t>m</a:t>
            </a:r>
            <a:r>
              <a:rPr lang="sl-SI" sz="1800" dirty="0" smtClean="0"/>
              <a:t>očno vpliva na praktično psihologijo (npr. </a:t>
            </a:r>
            <a:r>
              <a:rPr lang="sl-SI" sz="1800" dirty="0" err="1" smtClean="0"/>
              <a:t>Gestalt</a:t>
            </a:r>
            <a:r>
              <a:rPr lang="sl-SI" sz="1800" dirty="0" smtClean="0"/>
              <a:t>) in progresivno pedagogiko.</a:t>
            </a:r>
          </a:p>
          <a:p>
            <a:pPr marL="0" indent="0">
              <a:buNone/>
            </a:pPr>
            <a:r>
              <a:rPr lang="sl-SI" altLang="sl-SI" sz="1800" dirty="0"/>
              <a:t>V procesu učenja in poučevanja</a:t>
            </a:r>
            <a:r>
              <a:rPr lang="sl-SI" altLang="sl-SI" sz="1800" dirty="0" smtClean="0"/>
              <a:t>:</a:t>
            </a:r>
          </a:p>
          <a:p>
            <a:pPr>
              <a:buFontTx/>
              <a:buChar char="-"/>
            </a:pPr>
            <a:r>
              <a:rPr lang="sl-SI" altLang="sl-SI" sz="1800" dirty="0" smtClean="0"/>
              <a:t>poudarja </a:t>
            </a:r>
            <a:r>
              <a:rPr lang="sl-SI" altLang="sl-SI" sz="1800" dirty="0" smtClean="0">
                <a:solidFill>
                  <a:srgbClr val="C00000"/>
                </a:solidFill>
              </a:rPr>
              <a:t>nujnost integracije učne snovi in življenja</a:t>
            </a:r>
            <a:r>
              <a:rPr lang="sl-SI" altLang="sl-SI" sz="1800" dirty="0" smtClean="0"/>
              <a:t>,</a:t>
            </a:r>
          </a:p>
          <a:p>
            <a:pPr>
              <a:buFontTx/>
              <a:buChar char="-"/>
            </a:pPr>
            <a:r>
              <a:rPr lang="sl-SI" altLang="sl-SI" sz="1800" dirty="0"/>
              <a:t>p</a:t>
            </a:r>
            <a:r>
              <a:rPr lang="sl-SI" altLang="sl-SI" sz="1800" dirty="0" smtClean="0"/>
              <a:t>oudarja medpredmetno in </a:t>
            </a:r>
            <a:r>
              <a:rPr lang="sl-SI" altLang="sl-SI" sz="1800" dirty="0" err="1" smtClean="0"/>
              <a:t>znotrajpredmetno</a:t>
            </a:r>
            <a:r>
              <a:rPr lang="sl-SI" altLang="sl-SI" sz="1800" dirty="0" smtClean="0"/>
              <a:t> povezovanje in še predvsem t.im. „</a:t>
            </a:r>
            <a:r>
              <a:rPr lang="sl-SI" altLang="sl-SI" sz="1800" dirty="0" smtClean="0">
                <a:solidFill>
                  <a:srgbClr val="C00000"/>
                </a:solidFill>
              </a:rPr>
              <a:t>signifikantno učenje</a:t>
            </a:r>
            <a:r>
              <a:rPr lang="sl-SI" altLang="sl-SI" sz="1800" dirty="0" smtClean="0"/>
              <a:t>“, ki poteka v </a:t>
            </a:r>
            <a:r>
              <a:rPr lang="sl-SI" altLang="sl-SI" sz="1800" dirty="0"/>
              <a:t>c</a:t>
            </a:r>
            <a:r>
              <a:rPr lang="sl-SI" altLang="sl-SI" sz="1800" dirty="0" smtClean="0"/>
              <a:t>elostno dejavnosti učencev (v njegovih spoznavnih, čustvenih in telesnih zmožnostih),</a:t>
            </a:r>
          </a:p>
          <a:p>
            <a:pPr>
              <a:buFontTx/>
              <a:buChar char="-"/>
            </a:pPr>
            <a:r>
              <a:rPr lang="sl-SI" altLang="sl-SI" sz="1800" dirty="0"/>
              <a:t>v</a:t>
            </a:r>
            <a:r>
              <a:rPr lang="sl-SI" altLang="sl-SI" sz="1800" dirty="0" smtClean="0"/>
              <a:t>zpostavlja temelje celostnega vzgojno-izobraževalnega procesa.</a:t>
            </a:r>
          </a:p>
          <a:p>
            <a:pPr marL="0" indent="0">
              <a:buNone/>
            </a:pPr>
            <a:r>
              <a:rPr lang="sl-SI" altLang="sl-SI" sz="1800" dirty="0" smtClean="0"/>
              <a:t>Zlasti pomemben je prispevek humani</a:t>
            </a:r>
            <a:r>
              <a:rPr lang="sl-SI" altLang="sl-SI" sz="1900" dirty="0" smtClean="0"/>
              <a:t>stičnega vidika na estetsko vzgojo, ker meni, da se z umetnostjo (predvsem z glasbo) otrok celostno razvija.</a:t>
            </a:r>
            <a:r>
              <a:rPr lang="sl-SI" sz="1900" dirty="0" smtClean="0"/>
              <a:t> </a:t>
            </a:r>
            <a:endParaRPr lang="en-GB" sz="1900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698479" y="6319797"/>
            <a:ext cx="12192000" cy="64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1400" dirty="0" err="1" smtClean="0">
                <a:solidFill>
                  <a:srgbClr val="C00000"/>
                </a:solidFill>
              </a:rPr>
              <a:t>Sicherl</a:t>
            </a:r>
            <a:r>
              <a:rPr lang="sl-SI" sz="1400" dirty="0" smtClean="0">
                <a:solidFill>
                  <a:srgbClr val="C00000"/>
                </a:solidFill>
              </a:rPr>
              <a:t> Kafol, B. (2001). </a:t>
            </a:r>
            <a:r>
              <a:rPr lang="sl-SI" sz="1400" i="1" dirty="0" smtClean="0">
                <a:solidFill>
                  <a:srgbClr val="C00000"/>
                </a:solidFill>
              </a:rPr>
              <a:t>Celostna glasbena vzgoja. Srce-um-telo</a:t>
            </a:r>
            <a:r>
              <a:rPr lang="sl-SI" sz="1400" dirty="0" smtClean="0">
                <a:solidFill>
                  <a:srgbClr val="C00000"/>
                </a:solidFill>
              </a:rPr>
              <a:t>. Ljubljana: Debora. (str. 22-26)</a:t>
            </a:r>
            <a:r>
              <a:rPr lang="en-GB" sz="1400" dirty="0"/>
              <a:t> </a:t>
            </a:r>
            <a:r>
              <a:rPr lang="sl-SI" sz="1400" dirty="0"/>
              <a:t> </a:t>
            </a:r>
            <a:r>
              <a:rPr lang="sl-SI" sz="1400" dirty="0" smtClean="0"/>
              <a:t>                                                                                                                  </a:t>
            </a:r>
          </a:p>
          <a:p>
            <a:pPr marL="0" indent="0">
              <a:lnSpc>
                <a:spcPct val="110000"/>
              </a:lnSpc>
              <a:buNone/>
            </a:pPr>
            <a:endParaRPr lang="sl-SI" sz="22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" y="632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Pravokotnik 6"/>
          <p:cNvSpPr/>
          <p:nvPr/>
        </p:nvSpPr>
        <p:spPr>
          <a:xfrm>
            <a:off x="698863" y="6550223"/>
            <a:ext cx="4626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Woolfolk, A. (2002).</a:t>
            </a:r>
            <a:r>
              <a:rPr lang="sl-SI" sz="1400" dirty="0"/>
              <a:t> </a:t>
            </a:r>
            <a:r>
              <a:rPr lang="en-GB" sz="1400" i="1" dirty="0" err="1"/>
              <a:t>Pedagoška</a:t>
            </a:r>
            <a:r>
              <a:rPr lang="en-GB" sz="1400" i="1" dirty="0"/>
              <a:t> </a:t>
            </a:r>
            <a:r>
              <a:rPr lang="en-GB" sz="1400" i="1" dirty="0" err="1"/>
              <a:t>psihologija</a:t>
            </a:r>
            <a:r>
              <a:rPr lang="en-GB" sz="1400" dirty="0"/>
              <a:t>. </a:t>
            </a:r>
            <a:r>
              <a:rPr lang="sl-SI" sz="1400" dirty="0"/>
              <a:t>Ljubljana: </a:t>
            </a:r>
            <a:r>
              <a:rPr lang="en-GB" sz="1400" dirty="0" err="1"/>
              <a:t>Educy</a:t>
            </a:r>
            <a:r>
              <a:rPr lang="en-GB" sz="1400" dirty="0"/>
              <a:t>.</a:t>
            </a:r>
            <a:r>
              <a:rPr lang="sl-SI" sz="1400" dirty="0"/>
              <a:t> </a:t>
            </a:r>
            <a:endParaRPr lang="en-GB" sz="14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10107387" y="1857733"/>
            <a:ext cx="1811382" cy="12193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/>
              <a:t>Behavioristični vidik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/>
              <a:t>Kognitivni vidik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>
                <a:solidFill>
                  <a:srgbClr val="C00000"/>
                </a:solidFill>
              </a:rPr>
              <a:t>Humanistični vidik 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9484" y="156593"/>
            <a:ext cx="7898675" cy="6761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Kurikularne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strategije načrtovanja </a:t>
            </a:r>
            <a:r>
              <a:rPr lang="sl-SI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" y="131458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9483" y="2147033"/>
            <a:ext cx="4437213" cy="38792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2400" dirty="0" smtClean="0">
                <a:solidFill>
                  <a:srgbClr val="C00000"/>
                </a:solidFill>
              </a:rPr>
              <a:t>Učno- snovna strategija</a:t>
            </a:r>
            <a:r>
              <a:rPr lang="sl-SI" altLang="sl-SI" sz="180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ima transmisijsko vlogo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/>
              <a:t> </a:t>
            </a:r>
            <a:r>
              <a:rPr lang="sl-SI" altLang="sl-SI" sz="1800" dirty="0" smtClean="0"/>
              <a:t>     izobraževanja,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i</a:t>
            </a:r>
            <a:r>
              <a:rPr lang="sl-SI" altLang="sl-SI" sz="1800" dirty="0" smtClean="0"/>
              <a:t>zhodišče načrtovanja so učne vsebine oz.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>
                <a:solidFill>
                  <a:srgbClr val="C00000"/>
                </a:solidFill>
              </a:rPr>
              <a:t>KAJ</a:t>
            </a:r>
            <a:r>
              <a:rPr lang="sl-SI" altLang="sl-SI" sz="1800" dirty="0" smtClean="0"/>
              <a:t> poučevati (in ne kako in zakaj).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sl-SI" altLang="sl-SI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 smtClean="0"/>
              <a:t>Kritike: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prenatrpanost učnih programov,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faktografsko znanje,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odsotnost aktivnih procesov učenja,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pasivnost učencev.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l-SI" altLang="sl-SI" sz="1800" dirty="0" smtClean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1149532" y="6435635"/>
            <a:ext cx="12192000" cy="42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1400" dirty="0" smtClean="0">
                <a:solidFill>
                  <a:srgbClr val="C00000"/>
                </a:solidFill>
              </a:rPr>
              <a:t>Vir: </a:t>
            </a:r>
            <a:r>
              <a:rPr lang="sl-SI" sz="1400" dirty="0" err="1" smtClean="0">
                <a:solidFill>
                  <a:srgbClr val="C00000"/>
                </a:solidFill>
              </a:rPr>
              <a:t>Sicherl</a:t>
            </a:r>
            <a:r>
              <a:rPr lang="sl-SI" sz="1400" dirty="0" smtClean="0">
                <a:solidFill>
                  <a:srgbClr val="C00000"/>
                </a:solidFill>
              </a:rPr>
              <a:t> Kafol, B. (2001). </a:t>
            </a:r>
            <a:r>
              <a:rPr lang="sl-SI" sz="1400" i="1" dirty="0" smtClean="0">
                <a:solidFill>
                  <a:srgbClr val="C00000"/>
                </a:solidFill>
              </a:rPr>
              <a:t>Celostna glasbena vzgoja. Srce-um-telo</a:t>
            </a:r>
            <a:r>
              <a:rPr lang="sl-SI" sz="1400" dirty="0" smtClean="0">
                <a:solidFill>
                  <a:srgbClr val="C00000"/>
                </a:solidFill>
              </a:rPr>
              <a:t>. Ljubljana: Debora. (str. 17-21)</a:t>
            </a:r>
            <a:endParaRPr lang="sl-SI" sz="22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1249484" y="885293"/>
            <a:ext cx="9244346" cy="8400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sl-SI" altLang="sl-SI" sz="2400" dirty="0" smtClean="0">
                <a:solidFill>
                  <a:srgbClr val="C00000"/>
                </a:solidFill>
                <a:latin typeface="+mn-lt"/>
              </a:rPr>
              <a:t>KURIKULUM</a:t>
            </a:r>
            <a:r>
              <a:rPr lang="sl-SI" altLang="sl-SI" sz="2400" dirty="0" smtClean="0">
                <a:latin typeface="+mn-lt"/>
              </a:rPr>
              <a:t>  - elementi vzgojno-izobraževalnega </a:t>
            </a:r>
            <a:r>
              <a:rPr lang="sl-SI" altLang="sl-SI" sz="2400" dirty="0" smtClean="0">
                <a:solidFill>
                  <a:srgbClr val="C00000"/>
                </a:solidFill>
                <a:latin typeface="+mn-lt"/>
              </a:rPr>
              <a:t>načrtovanja</a:t>
            </a:r>
            <a:r>
              <a:rPr lang="sl-SI" altLang="sl-SI" sz="2400" dirty="0" smtClean="0">
                <a:latin typeface="+mn-lt"/>
              </a:rPr>
              <a:t> in i</a:t>
            </a:r>
            <a:r>
              <a:rPr lang="sl-SI" altLang="sl-SI" sz="2400" dirty="0" smtClean="0">
                <a:solidFill>
                  <a:srgbClr val="C00000"/>
                </a:solidFill>
                <a:latin typeface="+mn-lt"/>
              </a:rPr>
              <a:t>zvedbe</a:t>
            </a:r>
            <a:r>
              <a:rPr lang="sl-SI" altLang="sl-SI" sz="2400" dirty="0" smtClean="0">
                <a:latin typeface="+mn-lt"/>
              </a:rPr>
              <a:t> </a:t>
            </a:r>
            <a:br>
              <a:rPr lang="sl-SI" altLang="sl-SI" sz="2400" dirty="0" smtClean="0">
                <a:latin typeface="+mn-lt"/>
              </a:rPr>
            </a:br>
            <a:r>
              <a:rPr lang="sl-SI" altLang="sl-SI" sz="2400" dirty="0" smtClean="0">
                <a:latin typeface="+mn-lt"/>
              </a:rPr>
              <a:t>(učni načrt, učni postopki, učni cilji, učni procesi, učne vsebine, vrednotenje)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878093" y="2147034"/>
            <a:ext cx="4615737" cy="38792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2400" dirty="0" smtClean="0">
                <a:solidFill>
                  <a:srgbClr val="C00000"/>
                </a:solidFill>
              </a:rPr>
              <a:t>Učno-ciljna strategija</a:t>
            </a:r>
            <a:r>
              <a:rPr lang="sl-SI" altLang="sl-SI" sz="180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Izhodišče načrtovanja so učni cilji – </a:t>
            </a:r>
            <a:r>
              <a:rPr lang="sl-SI" altLang="sl-SI" sz="1800" dirty="0" smtClean="0">
                <a:solidFill>
                  <a:srgbClr val="C00000"/>
                </a:solidFill>
              </a:rPr>
              <a:t>KAJ</a:t>
            </a:r>
            <a:r>
              <a:rPr lang="sl-SI" altLang="sl-SI" sz="1800" dirty="0" smtClean="0"/>
              <a:t> in </a:t>
            </a:r>
            <a:r>
              <a:rPr lang="sl-SI" altLang="sl-SI" sz="1800" dirty="0" smtClean="0">
                <a:solidFill>
                  <a:srgbClr val="C00000"/>
                </a:solidFill>
              </a:rPr>
              <a:t>ZAKAJ</a:t>
            </a:r>
            <a:r>
              <a:rPr lang="sl-SI" altLang="sl-SI" sz="1800" dirty="0" smtClean="0"/>
              <a:t> poučevati.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 smtClean="0"/>
              <a:t>Prednosti: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k</a:t>
            </a:r>
            <a:r>
              <a:rPr lang="sl-SI" altLang="sl-SI" sz="1800" dirty="0" smtClean="0"/>
              <a:t>akovostno načrtovanje pouka in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o</a:t>
            </a:r>
            <a:r>
              <a:rPr lang="sl-SI" altLang="sl-SI" sz="1800" dirty="0" smtClean="0"/>
              <a:t>rganizacija, nadziranje in vrednotenje učnega procesa izobraževanja </a:t>
            </a:r>
            <a:r>
              <a:rPr lang="sl-SI" altLang="sl-SI" sz="1400" dirty="0" smtClean="0"/>
              <a:t>(natančno določeni učinki učenja, ciljna izvedba pouka, zanesljivo ugotavljanje učne storilnosti).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 smtClean="0"/>
              <a:t>Kritike: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v</a:t>
            </a:r>
            <a:r>
              <a:rPr lang="sl-SI" altLang="sl-SI" sz="1800" dirty="0" smtClean="0"/>
              <a:t>seh učinkov učenja ni mogoče predvideti, izraziti in meriti,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o</a:t>
            </a:r>
            <a:r>
              <a:rPr lang="sl-SI" altLang="sl-SI" sz="1800" dirty="0" smtClean="0"/>
              <a:t>bstaja nevarnost zanemarjanja procesov učenja.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/>
              <a:t> </a:t>
            </a:r>
            <a:r>
              <a:rPr lang="sl-SI" altLang="sl-SI" sz="1800" dirty="0" smtClean="0"/>
              <a:t>  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l-SI" altLang="sl-SI" sz="1800" dirty="0" smtClean="0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451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Procesno-razvojna strategija:</a:t>
            </a:r>
          </a:p>
          <a:p>
            <a:pPr>
              <a:buFontTx/>
              <a:buChar char="-"/>
            </a:pPr>
            <a:r>
              <a:rPr lang="sl-SI" sz="1800" dirty="0"/>
              <a:t>i</a:t>
            </a:r>
            <a:r>
              <a:rPr lang="sl-SI" sz="1800" dirty="0" smtClean="0"/>
              <a:t>zhodišče načrtovanja so procesi učnega razvoja (procesni cilji) </a:t>
            </a:r>
            <a:r>
              <a:rPr lang="sl-SI" sz="1800" dirty="0" smtClean="0">
                <a:solidFill>
                  <a:srgbClr val="C00000"/>
                </a:solidFill>
              </a:rPr>
              <a:t>ZAKAJ</a:t>
            </a:r>
            <a:r>
              <a:rPr lang="sl-SI" sz="1800" dirty="0" smtClean="0"/>
              <a:t> in </a:t>
            </a:r>
            <a:r>
              <a:rPr lang="sl-SI" sz="1800" dirty="0" smtClean="0">
                <a:solidFill>
                  <a:srgbClr val="C00000"/>
                </a:solidFill>
              </a:rPr>
              <a:t>KAKO</a:t>
            </a:r>
            <a:r>
              <a:rPr lang="sl-SI" sz="1800" dirty="0" smtClean="0"/>
              <a:t>, </a:t>
            </a:r>
          </a:p>
          <a:p>
            <a:pPr>
              <a:buFontTx/>
              <a:buChar char="-"/>
            </a:pPr>
            <a:r>
              <a:rPr lang="sl-SI" sz="1800" dirty="0"/>
              <a:t>i</a:t>
            </a:r>
            <a:r>
              <a:rPr lang="sl-SI" sz="1800" dirty="0" smtClean="0"/>
              <a:t>zhaja iz humanistično – konstruktivist</a:t>
            </a:r>
            <a:r>
              <a:rPr lang="sl-SI" sz="1800" dirty="0"/>
              <a:t>ične teorija učenja</a:t>
            </a:r>
            <a:r>
              <a:rPr lang="sl-SI" sz="1800" dirty="0" smtClean="0"/>
              <a:t> (proces otrokovega celostnega                                    in aktivnega doživljanja, spoznavanja in odražanja sveta),</a:t>
            </a:r>
          </a:p>
          <a:p>
            <a:pPr>
              <a:buFontTx/>
              <a:buChar char="-"/>
            </a:pPr>
            <a:r>
              <a:rPr lang="sl-SI" sz="1800" dirty="0"/>
              <a:t>r</a:t>
            </a:r>
            <a:r>
              <a:rPr lang="sl-SI" sz="1800" dirty="0" smtClean="0"/>
              <a:t>azvija sposobnosti za avtonomno ravnanje učencev. </a:t>
            </a:r>
          </a:p>
          <a:p>
            <a:pPr marL="0" indent="0">
              <a:buNone/>
            </a:pPr>
            <a:r>
              <a:rPr lang="sl-SI" sz="1800" dirty="0" smtClean="0"/>
              <a:t>Prednosti:</a:t>
            </a:r>
          </a:p>
          <a:p>
            <a:pPr>
              <a:buFontTx/>
              <a:buChar char="-"/>
            </a:pPr>
            <a:r>
              <a:rPr lang="sl-SI" sz="1800" dirty="0"/>
              <a:t>p</a:t>
            </a:r>
            <a:r>
              <a:rPr lang="sl-SI" sz="1800" dirty="0" smtClean="0"/>
              <a:t>roces učenja je vrednota sama po sebi,                                       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sl-SI" sz="1800" dirty="0" smtClean="0"/>
              <a:t>cilji so izraženi v procesnih terminih, </a:t>
            </a:r>
          </a:p>
          <a:p>
            <a:pPr>
              <a:buFontTx/>
              <a:buChar char="-"/>
            </a:pPr>
            <a:r>
              <a:rPr lang="sl-SI" sz="1800" dirty="0" smtClean="0"/>
              <a:t>vloga učencev in komunikacija med učiteljem in učenci je dejavno naravnana. </a:t>
            </a:r>
          </a:p>
          <a:p>
            <a:pPr marL="0" indent="0">
              <a:buNone/>
            </a:pPr>
            <a:r>
              <a:rPr lang="sl-SI" sz="1800" dirty="0" smtClean="0"/>
              <a:t>Kritike:</a:t>
            </a:r>
          </a:p>
          <a:p>
            <a:pPr marL="0" indent="0">
              <a:buNone/>
            </a:pPr>
            <a:r>
              <a:rPr lang="sl-SI" sz="1800" dirty="0" smtClean="0"/>
              <a:t>- obstaja nevarnost zanemarjanja učinkov učenja.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4"/>
          </a:xfrm>
        </p:spPr>
        <p:txBody>
          <a:bodyPr>
            <a:normAutofit/>
          </a:bodyPr>
          <a:lstStyle/>
          <a:p>
            <a:r>
              <a:rPr lang="sl-SI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Kurikularne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strategija načrtovanja </a:t>
            </a:r>
            <a:r>
              <a:rPr lang="sl-SI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0" y="6113417"/>
            <a:ext cx="12192000" cy="744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1500" dirty="0" err="1" smtClean="0">
                <a:solidFill>
                  <a:srgbClr val="C00000"/>
                </a:solidFill>
              </a:rPr>
              <a:t>Sicherl</a:t>
            </a:r>
            <a:r>
              <a:rPr lang="sl-SI" sz="1500" dirty="0" smtClean="0">
                <a:solidFill>
                  <a:srgbClr val="C00000"/>
                </a:solidFill>
              </a:rPr>
              <a:t> Kafol, B. (2001). </a:t>
            </a:r>
            <a:r>
              <a:rPr lang="sl-SI" sz="1500" i="1" dirty="0" smtClean="0">
                <a:solidFill>
                  <a:srgbClr val="C00000"/>
                </a:solidFill>
              </a:rPr>
              <a:t>Celostna glasbena vzgoja. Srce-um-telo</a:t>
            </a:r>
            <a:r>
              <a:rPr lang="sl-SI" sz="1500" dirty="0" smtClean="0">
                <a:solidFill>
                  <a:srgbClr val="C00000"/>
                </a:solidFill>
              </a:rPr>
              <a:t>. Ljubljana: Debora. (str. 22-26)</a:t>
            </a:r>
            <a:r>
              <a:rPr lang="en-GB" sz="1500" dirty="0"/>
              <a:t> </a:t>
            </a:r>
            <a:r>
              <a:rPr lang="sl-SI" sz="1500" dirty="0" smtClean="0"/>
              <a:t>                                                                                                                                       </a:t>
            </a:r>
            <a:r>
              <a:rPr lang="en-GB" sz="1500" dirty="0" err="1" smtClean="0"/>
              <a:t>Marentič</a:t>
            </a:r>
            <a:r>
              <a:rPr lang="en-GB" sz="1500" dirty="0" smtClean="0"/>
              <a:t> </a:t>
            </a:r>
            <a:r>
              <a:rPr lang="en-GB" sz="1500" dirty="0" err="1" smtClean="0"/>
              <a:t>Požarnik</a:t>
            </a:r>
            <a:r>
              <a:rPr lang="en-GB" sz="1500" dirty="0" smtClean="0"/>
              <a:t>, B. (2008). </a:t>
            </a:r>
            <a:r>
              <a:rPr lang="en-GB" sz="1500" dirty="0" err="1" smtClean="0"/>
              <a:t>Konstruktivizem</a:t>
            </a:r>
            <a:r>
              <a:rPr lang="en-GB" sz="1500" dirty="0" smtClean="0"/>
              <a:t> </a:t>
            </a:r>
            <a:r>
              <a:rPr lang="en-GB" sz="1500" dirty="0" err="1" smtClean="0"/>
              <a:t>na</a:t>
            </a:r>
            <a:r>
              <a:rPr lang="en-GB" sz="1500" dirty="0" smtClean="0"/>
              <a:t> </a:t>
            </a:r>
            <a:r>
              <a:rPr lang="en-GB" sz="1500" dirty="0" err="1" smtClean="0"/>
              <a:t>poti</a:t>
            </a:r>
            <a:r>
              <a:rPr lang="en-GB" sz="1500" dirty="0" smtClean="0"/>
              <a:t> od </a:t>
            </a:r>
            <a:r>
              <a:rPr lang="en-GB" sz="1500" dirty="0" err="1" smtClean="0"/>
              <a:t>teorije</a:t>
            </a:r>
            <a:r>
              <a:rPr lang="en-GB" sz="1500" dirty="0" smtClean="0"/>
              <a:t> </a:t>
            </a:r>
            <a:r>
              <a:rPr lang="en-GB" sz="1500" dirty="0" err="1" smtClean="0"/>
              <a:t>spoznavanja</a:t>
            </a:r>
            <a:r>
              <a:rPr lang="en-GB" sz="1500" dirty="0" smtClean="0"/>
              <a:t> do </a:t>
            </a:r>
            <a:r>
              <a:rPr lang="en-GB" sz="1500" dirty="0" err="1" smtClean="0"/>
              <a:t>vplivanja</a:t>
            </a:r>
            <a:r>
              <a:rPr lang="en-GB" sz="1500" dirty="0" smtClean="0"/>
              <a:t> </a:t>
            </a:r>
            <a:r>
              <a:rPr lang="en-GB" sz="1500" dirty="0" err="1" smtClean="0"/>
              <a:t>na</a:t>
            </a:r>
            <a:r>
              <a:rPr lang="en-GB" sz="1500" dirty="0" smtClean="0"/>
              <a:t> </a:t>
            </a:r>
            <a:r>
              <a:rPr lang="en-GB" sz="1500" dirty="0" err="1" smtClean="0"/>
              <a:t>pedagoško</a:t>
            </a:r>
            <a:r>
              <a:rPr lang="en-GB" sz="1500" dirty="0" smtClean="0"/>
              <a:t> </a:t>
            </a:r>
            <a:r>
              <a:rPr lang="en-GB" sz="1500" dirty="0" err="1" smtClean="0"/>
              <a:t>razmišljanje</a:t>
            </a:r>
            <a:r>
              <a:rPr lang="en-GB" sz="1500" dirty="0" smtClean="0"/>
              <a:t>, </a:t>
            </a:r>
            <a:r>
              <a:rPr lang="en-GB" sz="1500" dirty="0" err="1" smtClean="0"/>
              <a:t>raziskovanje</a:t>
            </a:r>
            <a:r>
              <a:rPr lang="en-GB" sz="1500" dirty="0" smtClean="0"/>
              <a:t> in </a:t>
            </a:r>
            <a:r>
              <a:rPr lang="en-GB" sz="1500" dirty="0" err="1" smtClean="0"/>
              <a:t>učno</a:t>
            </a:r>
            <a:r>
              <a:rPr lang="en-GB" sz="1500" dirty="0" smtClean="0"/>
              <a:t> </a:t>
            </a:r>
            <a:r>
              <a:rPr lang="en-GB" sz="1500" dirty="0" err="1" smtClean="0"/>
              <a:t>prakso</a:t>
            </a:r>
            <a:r>
              <a:rPr lang="en-GB" sz="1500" dirty="0" smtClean="0"/>
              <a:t>. </a:t>
            </a:r>
            <a:r>
              <a:rPr lang="en-GB" sz="1500" i="1" dirty="0" err="1" smtClean="0"/>
              <a:t>Sodobna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pedagogika</a:t>
            </a:r>
            <a:r>
              <a:rPr lang="en-GB" sz="1500" i="1" dirty="0" smtClean="0"/>
              <a:t>, 59</a:t>
            </a:r>
            <a:r>
              <a:rPr lang="en-GB" sz="1500" dirty="0" smtClean="0"/>
              <a:t>(4), str.28–51</a:t>
            </a:r>
            <a:endParaRPr lang="sl-SI" sz="1500" dirty="0" smtClean="0"/>
          </a:p>
          <a:p>
            <a:pPr marL="0" indent="0">
              <a:lnSpc>
                <a:spcPct val="110000"/>
              </a:lnSpc>
              <a:buNone/>
            </a:pPr>
            <a:endParaRPr lang="sl-SI" sz="22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9309464" y="827314"/>
            <a:ext cx="2044336" cy="81860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200" dirty="0" smtClean="0"/>
              <a:t>Učno-snovna strategija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200" dirty="0" smtClean="0"/>
              <a:t>Učno-ciljna strategija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200" dirty="0" smtClean="0">
                <a:solidFill>
                  <a:srgbClr val="C00000"/>
                </a:solidFill>
              </a:rPr>
              <a:t>Procesno-razvojna strategija </a:t>
            </a:r>
          </a:p>
        </p:txBody>
      </p:sp>
    </p:spTree>
    <p:extLst>
      <p:ext uri="{BB962C8B-B14F-4D97-AF65-F5344CB8AC3E}">
        <p14:creationId xmlns:p14="http://schemas.microsoft.com/office/powerpoint/2010/main" val="2624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6200" y="1105303"/>
            <a:ext cx="365760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Uvod v načrtovanje glasbene vzgoje (1) 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55821"/>
            <a:ext cx="6856812" cy="67142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YVpl-RNzdE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96200" y="4260272"/>
            <a:ext cx="3657600" cy="205740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7696200" y="3814867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https://www.youtube.com/watch?v=YVpl-RNzdE4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422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845" y="6504709"/>
            <a:ext cx="10515600" cy="353291"/>
          </a:xfrm>
        </p:spPr>
        <p:txBody>
          <a:bodyPr>
            <a:normAutofit/>
          </a:bodyPr>
          <a:lstStyle/>
          <a:p>
            <a:r>
              <a:rPr lang="sl-SI" sz="1600" dirty="0" smtClean="0"/>
              <a:t>Vir</a:t>
            </a:r>
            <a:r>
              <a:rPr lang="sl-SI" sz="1600" dirty="0"/>
              <a:t>: </a:t>
            </a:r>
            <a:r>
              <a:rPr lang="sl-SI" sz="1600" dirty="0" err="1" smtClean="0"/>
              <a:t>Goodkin</a:t>
            </a:r>
            <a:r>
              <a:rPr lang="sl-SI" sz="1600" dirty="0" smtClean="0"/>
              <a:t>, </a:t>
            </a:r>
            <a:r>
              <a:rPr lang="sl-SI" sz="1600" dirty="0" err="1" smtClean="0"/>
              <a:t>Doug</a:t>
            </a:r>
            <a:r>
              <a:rPr lang="sl-SI" sz="1600" dirty="0" smtClean="0"/>
              <a:t> (2020): </a:t>
            </a:r>
            <a:r>
              <a:rPr lang="sl-SI" sz="1600" dirty="0" err="1"/>
              <a:t>Learning</a:t>
            </a:r>
            <a:r>
              <a:rPr lang="sl-SI" sz="1600" dirty="0"/>
              <a:t> </a:t>
            </a:r>
            <a:r>
              <a:rPr lang="sl-SI" sz="1600" dirty="0" err="1"/>
              <a:t>through</a:t>
            </a:r>
            <a:r>
              <a:rPr lang="sl-SI" sz="1600" dirty="0"/>
              <a:t> </a:t>
            </a:r>
            <a:r>
              <a:rPr lang="sl-SI" sz="1600" dirty="0" err="1"/>
              <a:t>music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 smtClean="0"/>
              <a:t>art</a:t>
            </a:r>
            <a:r>
              <a:rPr lang="sl-SI" sz="1600" dirty="0" smtClean="0"/>
              <a:t>. </a:t>
            </a: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www.douggoodkin.com/on_music_education.php</a:t>
            </a:r>
            <a:endParaRPr lang="en-GB" sz="1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3845" y="2024125"/>
            <a:ext cx="10816937" cy="4107584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 smtClean="0"/>
              <a:t>„</a:t>
            </a:r>
            <a:r>
              <a:rPr lang="sl-SI" dirty="0" smtClean="0">
                <a:solidFill>
                  <a:srgbClr val="C00000"/>
                </a:solidFill>
              </a:rPr>
              <a:t>T</a:t>
            </a:r>
            <a:r>
              <a:rPr lang="en-GB" dirty="0" err="1" smtClean="0">
                <a:solidFill>
                  <a:srgbClr val="C00000"/>
                </a:solidFill>
              </a:rPr>
              <a:t>eaching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music musically </a:t>
            </a:r>
            <a:r>
              <a:rPr lang="en-GB" dirty="0"/>
              <a:t>means composing a class as if it’s a piece of music with an </a:t>
            </a:r>
            <a:r>
              <a:rPr lang="en-GB" dirty="0" smtClean="0"/>
              <a:t>enticing </a:t>
            </a:r>
            <a:r>
              <a:rPr lang="en-GB" dirty="0"/>
              <a:t>beginning, connected middle and satisfying end. </a:t>
            </a:r>
            <a:endParaRPr lang="sl-SI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Music’s </a:t>
            </a:r>
            <a:r>
              <a:rPr lang="en-GB" dirty="0"/>
              <a:t>great gift is to immerse </a:t>
            </a:r>
            <a:r>
              <a:rPr lang="en-GB" dirty="0" smtClean="0"/>
              <a:t>you </a:t>
            </a:r>
            <a:r>
              <a:rPr lang="en-GB" dirty="0"/>
              <a:t>in its </a:t>
            </a:r>
            <a:r>
              <a:rPr lang="en-GB" dirty="0">
                <a:solidFill>
                  <a:srgbClr val="C00000"/>
                </a:solidFill>
              </a:rPr>
              <a:t>uninterrupted flow</a:t>
            </a:r>
            <a:r>
              <a:rPr lang="en-GB" dirty="0"/>
              <a:t>, take you out of clock time into a world where everything </a:t>
            </a:r>
            <a:r>
              <a:rPr lang="en-GB" dirty="0" smtClean="0"/>
              <a:t>makes </a:t>
            </a:r>
            <a:r>
              <a:rPr lang="en-GB" dirty="0"/>
              <a:t>sense, everything is connected, there is a shape and design that leads toward a </a:t>
            </a:r>
            <a:r>
              <a:rPr lang="en-GB" dirty="0" smtClean="0"/>
              <a:t>satisfying </a:t>
            </a:r>
            <a:r>
              <a:rPr lang="en-GB" dirty="0"/>
              <a:t>climax—and then sets you back into clock time refreshed by the journey</a:t>
            </a:r>
            <a:r>
              <a:rPr lang="en-GB" dirty="0" smtClean="0"/>
              <a:t>.</a:t>
            </a:r>
            <a:r>
              <a:rPr lang="sl-SI" dirty="0" smtClean="0"/>
              <a:t>“</a:t>
            </a:r>
            <a:r>
              <a:rPr lang="en-GB" dirty="0" smtClean="0"/>
              <a:t> </a:t>
            </a:r>
            <a:endParaRPr lang="sl-SI" dirty="0" smtClean="0"/>
          </a:p>
          <a:p>
            <a:pPr marL="0" indent="0">
              <a:lnSpc>
                <a:spcPct val="110000"/>
              </a:lnSpc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„</a:t>
            </a:r>
            <a:r>
              <a:rPr lang="en-GB" dirty="0" smtClean="0">
                <a:solidFill>
                  <a:srgbClr val="C00000"/>
                </a:solidFill>
              </a:rPr>
              <a:t>Why not create a music class that flows like an actual piece of music?</a:t>
            </a:r>
            <a:r>
              <a:rPr lang="sl-SI" dirty="0" smtClean="0">
                <a:solidFill>
                  <a:srgbClr val="C00000"/>
                </a:solidFill>
              </a:rPr>
              <a:t>“ </a:t>
            </a:r>
          </a:p>
          <a:p>
            <a:pPr marL="0" indent="0">
              <a:buNone/>
            </a:pPr>
            <a:r>
              <a:rPr lang="sl-SI" sz="2200" dirty="0" smtClean="0"/>
              <a:t>(D. </a:t>
            </a:r>
            <a:r>
              <a:rPr lang="sl-SI" sz="2200" dirty="0" err="1" smtClean="0"/>
              <a:t>Goodkin</a:t>
            </a:r>
            <a:r>
              <a:rPr lang="sl-SI" sz="2200" dirty="0" smtClean="0"/>
              <a:t>, 2020)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848590" y="727779"/>
            <a:ext cx="10387446" cy="6922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323703" y="417021"/>
            <a:ext cx="8001000" cy="792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Uvod v načrtovanje glasbene vzgoje (2) </a:t>
            </a:r>
            <a:endParaRPr lang="en-GB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95159"/>
            <a:ext cx="10515600" cy="1325563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Načrtovanje glasbene vzgoje </a:t>
            </a:r>
            <a:r>
              <a:rPr lang="sl-SI" sz="2800" dirty="0" smtClean="0">
                <a:solidFill>
                  <a:srgbClr val="C00000"/>
                </a:solidFill>
              </a:rPr>
              <a:t>(1)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71452"/>
            <a:ext cx="11194474" cy="5586548"/>
          </a:xfrm>
        </p:spPr>
        <p:txBody>
          <a:bodyPr>
            <a:normAutofit/>
          </a:bodyPr>
          <a:lstStyle/>
          <a:p>
            <a:r>
              <a:rPr lang="sl-SI" sz="3000" dirty="0" smtClean="0"/>
              <a:t>Pomembno je kakovostno načrtovanje in izvajanje učnega procesa v vseh didaktičnih elementih (opredelitev učnih </a:t>
            </a:r>
            <a:r>
              <a:rPr lang="sl-SI" sz="3000" u="sng" dirty="0" smtClean="0"/>
              <a:t>ciljev</a:t>
            </a:r>
            <a:r>
              <a:rPr lang="sl-SI" sz="3000" dirty="0" smtClean="0"/>
              <a:t>, </a:t>
            </a:r>
            <a:r>
              <a:rPr lang="sl-SI" sz="3000" u="sng" dirty="0" smtClean="0"/>
              <a:t>metod</a:t>
            </a:r>
            <a:r>
              <a:rPr lang="sl-SI" sz="3000" dirty="0" smtClean="0"/>
              <a:t>, </a:t>
            </a:r>
            <a:r>
              <a:rPr lang="sl-SI" sz="3000" u="sng" dirty="0" smtClean="0"/>
              <a:t>dejavnosti</a:t>
            </a:r>
            <a:r>
              <a:rPr lang="sl-SI" sz="3000" dirty="0" smtClean="0"/>
              <a:t>  in </a:t>
            </a:r>
            <a:r>
              <a:rPr lang="sl-SI" sz="3000" u="sng" dirty="0" smtClean="0"/>
              <a:t>vsebin</a:t>
            </a:r>
            <a:r>
              <a:rPr lang="sl-SI" sz="3000" dirty="0" smtClean="0"/>
              <a:t> ter evalvacija procesa).</a:t>
            </a:r>
          </a:p>
          <a:p>
            <a:r>
              <a:rPr lang="sl-SI" sz="3000" dirty="0" smtClean="0"/>
              <a:t>Poleg načrtovanega v proces vstopajo tudi </a:t>
            </a:r>
            <a:r>
              <a:rPr lang="sl-SI" sz="3000" dirty="0" smtClean="0">
                <a:solidFill>
                  <a:srgbClr val="C00000"/>
                </a:solidFill>
              </a:rPr>
              <a:t>nenačrtovani dejavniki</a:t>
            </a:r>
            <a:r>
              <a:rPr lang="sl-SI" sz="3000" dirty="0" smtClean="0"/>
              <a:t>. </a:t>
            </a:r>
            <a:r>
              <a:rPr lang="sl-SI" sz="3000" dirty="0"/>
              <a:t>U</a:t>
            </a:r>
            <a:r>
              <a:rPr lang="sl-SI" sz="3000" dirty="0" smtClean="0"/>
              <a:t>čitelj/-ica jih ustvarjalno vplete v pouk kot v pripravi neopredeljena mesta, ki se udejanjajo v </a:t>
            </a:r>
            <a:r>
              <a:rPr lang="sl-SI" sz="3000" dirty="0" smtClean="0">
                <a:solidFill>
                  <a:srgbClr val="C00000"/>
                </a:solidFill>
              </a:rPr>
              <a:t>neposrednem odnosu med učenci, učiteljem in glasbo.</a:t>
            </a:r>
          </a:p>
          <a:p>
            <a:r>
              <a:rPr lang="sl-SI" sz="3000" dirty="0" smtClean="0"/>
              <a:t>V procesu glasbenega poučevanja in učenja so torej odločujoči:</a:t>
            </a:r>
          </a:p>
          <a:p>
            <a:pPr lvl="1"/>
            <a:r>
              <a:rPr lang="sl-SI" dirty="0">
                <a:solidFill>
                  <a:srgbClr val="C00000"/>
                </a:solidFill>
              </a:rPr>
              <a:t>p</a:t>
            </a:r>
            <a:r>
              <a:rPr lang="sl-SI" dirty="0" smtClean="0">
                <a:solidFill>
                  <a:srgbClr val="C00000"/>
                </a:solidFill>
              </a:rPr>
              <a:t>ripravljenost,</a:t>
            </a:r>
          </a:p>
          <a:p>
            <a:pPr lvl="1"/>
            <a:r>
              <a:rPr lang="sl-SI" dirty="0">
                <a:solidFill>
                  <a:srgbClr val="C00000"/>
                </a:solidFill>
              </a:rPr>
              <a:t>i</a:t>
            </a:r>
            <a:r>
              <a:rPr lang="sl-SI" dirty="0" smtClean="0">
                <a:solidFill>
                  <a:srgbClr val="C00000"/>
                </a:solidFill>
              </a:rPr>
              <a:t>nteres,</a:t>
            </a:r>
          </a:p>
          <a:p>
            <a:pPr lvl="1"/>
            <a:r>
              <a:rPr lang="sl-SI" dirty="0">
                <a:solidFill>
                  <a:srgbClr val="C00000"/>
                </a:solidFill>
              </a:rPr>
              <a:t>o</a:t>
            </a:r>
            <a:r>
              <a:rPr lang="sl-SI" dirty="0" smtClean="0">
                <a:solidFill>
                  <a:srgbClr val="C00000"/>
                </a:solidFill>
              </a:rPr>
              <a:t>dprtost za glasbeno komunikacijo</a:t>
            </a:r>
            <a:r>
              <a:rPr lang="sl-SI" dirty="0" smtClean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5827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866792" y="5055383"/>
            <a:ext cx="5165882" cy="954107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800" dirty="0"/>
              <a:t>Omogočajo </a:t>
            </a:r>
            <a:r>
              <a:rPr lang="sl-SI" sz="2800" dirty="0">
                <a:solidFill>
                  <a:srgbClr val="C00000"/>
                </a:solidFill>
              </a:rPr>
              <a:t>doživljanje in ozaveščanje </a:t>
            </a:r>
            <a:r>
              <a:rPr lang="sl-SI" sz="2800" dirty="0"/>
              <a:t>glasbenih </a:t>
            </a:r>
            <a:r>
              <a:rPr lang="sl-SI" sz="2800" dirty="0" smtClean="0"/>
              <a:t>izkušenj</a:t>
            </a:r>
            <a:r>
              <a:rPr lang="sl-SI" sz="2800" dirty="0"/>
              <a:t>.</a:t>
            </a: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198" y="6486544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(2015). </a:t>
            </a:r>
            <a:r>
              <a:rPr lang="sl-SI" i="1" dirty="0" smtClean="0">
                <a:solidFill>
                  <a:srgbClr val="C00000"/>
                </a:solidFill>
              </a:rPr>
              <a:t>Izbrana poglavja iz didaktike glasbene vzgoje. </a:t>
            </a:r>
            <a:r>
              <a:rPr lang="sl-SI" dirty="0" smtClean="0">
                <a:solidFill>
                  <a:srgbClr val="C00000"/>
                </a:solidFill>
              </a:rPr>
              <a:t>Str. 18 – 19. Ljubljana: </a:t>
            </a:r>
            <a:r>
              <a:rPr lang="sl-SI" dirty="0" err="1" smtClean="0">
                <a:solidFill>
                  <a:srgbClr val="C00000"/>
                </a:solidFill>
              </a:rPr>
              <a:t>PeF</a:t>
            </a:r>
            <a:r>
              <a:rPr lang="sl-SI" dirty="0" smtClean="0">
                <a:solidFill>
                  <a:srgbClr val="C00000"/>
                </a:solidFill>
              </a:rPr>
              <a:t> UL.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Desna puščica 3"/>
          <p:cNvSpPr/>
          <p:nvPr/>
        </p:nvSpPr>
        <p:spPr>
          <a:xfrm>
            <a:off x="4682946" y="5439079"/>
            <a:ext cx="1782659" cy="186714"/>
          </a:xfrm>
          <a:prstGeom prst="rightArrow">
            <a:avLst>
              <a:gd name="adj1" fmla="val 57036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5643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Načrtovanje glasbene vzgoje </a:t>
            </a:r>
            <a:r>
              <a:rPr lang="sl-SI" sz="2800" dirty="0" smtClean="0">
                <a:solidFill>
                  <a:srgbClr val="C00000"/>
                </a:solidFill>
              </a:rPr>
              <a:t>(2) 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Cilji glasbenega poučevanja:</a:t>
            </a:r>
          </a:p>
          <a:p>
            <a:pPr lvl="1">
              <a:buFontTx/>
              <a:buChar char="-"/>
            </a:pPr>
            <a:r>
              <a:rPr lang="sl-SI" dirty="0" smtClean="0"/>
              <a:t>povedo, kako se bodo učenci </a:t>
            </a:r>
            <a:r>
              <a:rPr lang="sl-SI" dirty="0" smtClean="0">
                <a:solidFill>
                  <a:srgbClr val="C00000"/>
                </a:solidFill>
              </a:rPr>
              <a:t>pod vplivom glasbene vzgoje spremenili</a:t>
            </a:r>
            <a:r>
              <a:rPr lang="sl-SI" dirty="0"/>
              <a:t>,</a:t>
            </a:r>
            <a:endParaRPr lang="sl-SI" dirty="0" smtClean="0"/>
          </a:p>
          <a:p>
            <a:pPr lvl="1">
              <a:buFontTx/>
              <a:buChar char="-"/>
            </a:pPr>
            <a:r>
              <a:rPr lang="sl-SI" dirty="0"/>
              <a:t>o</a:t>
            </a:r>
            <a:r>
              <a:rPr lang="sl-SI" dirty="0" smtClean="0"/>
              <a:t>značujejo </a:t>
            </a:r>
            <a:r>
              <a:rPr lang="sl-SI" dirty="0" smtClean="0">
                <a:solidFill>
                  <a:srgbClr val="C00000"/>
                </a:solidFill>
              </a:rPr>
              <a:t>procese učenja </a:t>
            </a:r>
            <a:r>
              <a:rPr lang="sl-SI" dirty="0" smtClean="0"/>
              <a:t>na področjih </a:t>
            </a:r>
            <a:r>
              <a:rPr lang="sl-SI" dirty="0" smtClean="0">
                <a:solidFill>
                  <a:srgbClr val="C00000"/>
                </a:solidFill>
              </a:rPr>
              <a:t>ustvarjanja, izvajanja in poslušanja</a:t>
            </a:r>
            <a:r>
              <a:rPr lang="sl-SI" dirty="0" smtClean="0"/>
              <a:t>,</a:t>
            </a:r>
          </a:p>
          <a:p>
            <a:pPr lvl="1">
              <a:buFontTx/>
              <a:buChar char="-"/>
            </a:pPr>
            <a:r>
              <a:rPr lang="sl-SI" dirty="0"/>
              <a:t>k</a:t>
            </a:r>
            <a:r>
              <a:rPr lang="sl-SI" dirty="0" smtClean="0"/>
              <a:t>ažejo učne dosežke pri usvajanju </a:t>
            </a:r>
            <a:r>
              <a:rPr lang="sl-SI" dirty="0" smtClean="0">
                <a:solidFill>
                  <a:srgbClr val="C00000"/>
                </a:solidFill>
              </a:rPr>
              <a:t>glasbenega jezika</a:t>
            </a:r>
            <a:r>
              <a:rPr lang="sl-SI" dirty="0" smtClean="0"/>
              <a:t>.</a:t>
            </a:r>
          </a:p>
          <a:p>
            <a:pPr lvl="1">
              <a:buFontTx/>
              <a:buChar char="-"/>
            </a:pPr>
            <a:endParaRPr lang="sl-SI" dirty="0"/>
          </a:p>
          <a:p>
            <a:pPr lvl="1"/>
            <a:r>
              <a:rPr lang="sl-SI" dirty="0" smtClean="0"/>
              <a:t>Procesni cilji</a:t>
            </a:r>
          </a:p>
          <a:p>
            <a:pPr lvl="1"/>
            <a:r>
              <a:rPr lang="sl-SI" dirty="0" smtClean="0"/>
              <a:t>Operativni cilji</a:t>
            </a:r>
          </a:p>
          <a:p>
            <a:pPr lvl="2"/>
            <a:r>
              <a:rPr lang="sl-SI" dirty="0" smtClean="0"/>
              <a:t>Izražajo namen glasbenega poučevanja in učenja v določeni učni enoti v povezavi z glasbenim razvojem na afektivnem, psihomotoričnem in kognitivnem področju. 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198" y="6486544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(2015). </a:t>
            </a:r>
            <a:r>
              <a:rPr lang="sl-SI" i="1" dirty="0" smtClean="0">
                <a:solidFill>
                  <a:srgbClr val="C00000"/>
                </a:solidFill>
              </a:rPr>
              <a:t>Izbrana poglavja iz didaktike glasbene vzgoje. </a:t>
            </a:r>
            <a:r>
              <a:rPr lang="sl-SI" dirty="0" smtClean="0">
                <a:solidFill>
                  <a:srgbClr val="C00000"/>
                </a:solidFill>
              </a:rPr>
              <a:t>Str. 13. Ljubljana: </a:t>
            </a:r>
            <a:r>
              <a:rPr lang="sl-SI" dirty="0" err="1" smtClean="0">
                <a:solidFill>
                  <a:srgbClr val="C00000"/>
                </a:solidFill>
              </a:rPr>
              <a:t>PeF</a:t>
            </a:r>
            <a:r>
              <a:rPr lang="sl-SI" dirty="0" smtClean="0">
                <a:solidFill>
                  <a:srgbClr val="C00000"/>
                </a:solidFill>
              </a:rPr>
              <a:t> UL.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8469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0709" y="2612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Načrtovanje glasbenih ciljev na taksonomskih kategorijah afektivnega področja</a:t>
            </a:r>
            <a:r>
              <a:rPr lang="sl-SI" dirty="0"/>
              <a:t/>
            </a:r>
            <a:br>
              <a:rPr lang="sl-SI" dirty="0"/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32" y="1412135"/>
            <a:ext cx="12192000" cy="5445865"/>
          </a:xfrm>
        </p:spPr>
        <p:txBody>
          <a:bodyPr/>
          <a:lstStyle/>
          <a:p>
            <a:r>
              <a:rPr lang="sl-SI" dirty="0" smtClean="0"/>
              <a:t>SPREJEMANJE </a:t>
            </a:r>
          </a:p>
          <a:p>
            <a:pPr lvl="1">
              <a:buFontTx/>
              <a:buChar char="-"/>
            </a:pPr>
            <a:r>
              <a:rPr lang="sl-SI" dirty="0"/>
              <a:t>z</a:t>
            </a:r>
            <a:r>
              <a:rPr lang="sl-SI" dirty="0" smtClean="0"/>
              <a:t>avedanje dražljaja, voljnost sprejemanja, usmerjena pozornost </a:t>
            </a:r>
          </a:p>
          <a:p>
            <a:pPr marL="457200" lvl="1" indent="0">
              <a:buNone/>
            </a:pPr>
            <a:r>
              <a:rPr lang="sl-SI" dirty="0" smtClean="0"/>
              <a:t>(Učenec </a:t>
            </a:r>
            <a:r>
              <a:rPr lang="sl-SI" dirty="0"/>
              <a:t>strpno / pozorno </a:t>
            </a:r>
            <a:r>
              <a:rPr lang="sl-SI" dirty="0" smtClean="0"/>
              <a:t>posluša …, se zave …, opazuje …, imenuje in opiše, prepozna …) </a:t>
            </a:r>
          </a:p>
          <a:p>
            <a:r>
              <a:rPr lang="sl-SI" dirty="0" smtClean="0"/>
              <a:t>ODZIVANJE</a:t>
            </a:r>
          </a:p>
          <a:p>
            <a:pPr lvl="1"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asivno, voljno, z zadovoljstvom …</a:t>
            </a:r>
          </a:p>
          <a:p>
            <a:pPr marL="457200" lvl="1" indent="0">
              <a:buNone/>
            </a:pPr>
            <a:r>
              <a:rPr lang="sl-SI" dirty="0" smtClean="0"/>
              <a:t>(Učenec na zunanjo pobudo …, upošteva navodila …, posnema, prostovoljno …)</a:t>
            </a:r>
          </a:p>
          <a:p>
            <a:r>
              <a:rPr lang="sl-SI" dirty="0" smtClean="0"/>
              <a:t>USVAJANJE VREDNOT</a:t>
            </a:r>
          </a:p>
          <a:p>
            <a:pPr lvl="1">
              <a:buFontTx/>
              <a:buChar char="-"/>
            </a:pPr>
            <a:r>
              <a:rPr lang="sl-SI" dirty="0"/>
              <a:t>s</a:t>
            </a:r>
            <a:r>
              <a:rPr lang="sl-SI" dirty="0" smtClean="0"/>
              <a:t>prejemanje … , dajanje prednosti …, zavzemanje za …</a:t>
            </a:r>
          </a:p>
          <a:p>
            <a:pPr marL="457200" lvl="1" indent="0">
              <a:buNone/>
            </a:pPr>
            <a:r>
              <a:rPr lang="sl-SI" dirty="0" smtClean="0"/>
              <a:t>(Učenec daje pobude …, glede na svoj interes izbira …, si prizadeva …, zagovarja …)</a:t>
            </a:r>
          </a:p>
          <a:p>
            <a:r>
              <a:rPr lang="sl-SI" dirty="0" smtClean="0"/>
              <a:t>ORGANIZIRANOST VREDNOT</a:t>
            </a:r>
          </a:p>
          <a:p>
            <a:pPr lvl="1">
              <a:buFontTx/>
              <a:buChar char="-"/>
            </a:pPr>
            <a:r>
              <a:rPr lang="sl-SI" dirty="0" err="1" smtClean="0"/>
              <a:t>konceptualizacija</a:t>
            </a:r>
            <a:r>
              <a:rPr lang="sl-SI" dirty="0" smtClean="0"/>
              <a:t>, organiziranost vrednostnega sistema </a:t>
            </a:r>
          </a:p>
          <a:p>
            <a:pPr marL="457200" lvl="1" indent="0">
              <a:buNone/>
            </a:pPr>
            <a:r>
              <a:rPr lang="sl-SI" dirty="0" smtClean="0"/>
              <a:t>(Učenec primerja, utemelji, analizira, estetsko vrednoti …)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47532" y="6574971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(2015). </a:t>
            </a:r>
            <a:r>
              <a:rPr lang="sl-SI" i="1" dirty="0" smtClean="0">
                <a:solidFill>
                  <a:srgbClr val="C00000"/>
                </a:solidFill>
              </a:rPr>
              <a:t>Izbrana poglavja iz didaktike glasbene vzgoje. </a:t>
            </a:r>
            <a:r>
              <a:rPr lang="sl-SI" dirty="0" smtClean="0">
                <a:solidFill>
                  <a:srgbClr val="C00000"/>
                </a:solidFill>
              </a:rPr>
              <a:t>Str. 13 – 18.. Ljubljana: </a:t>
            </a:r>
            <a:r>
              <a:rPr lang="sl-SI" dirty="0" err="1" smtClean="0">
                <a:solidFill>
                  <a:srgbClr val="C00000"/>
                </a:solidFill>
              </a:rPr>
              <a:t>PeF</a:t>
            </a:r>
            <a:r>
              <a:rPr lang="sl-SI" dirty="0" smtClean="0">
                <a:solidFill>
                  <a:srgbClr val="C00000"/>
                </a:solidFill>
              </a:rPr>
              <a:t> UL.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454593" y="78653"/>
            <a:ext cx="181707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054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Načrtovanje glasbenih ciljev na taksonomskih kategorijah psihomotoričnega področja</a:t>
            </a:r>
            <a:r>
              <a:rPr lang="sl-SI" dirty="0"/>
              <a:t/>
            </a:r>
            <a:br>
              <a:rPr lang="sl-SI" dirty="0"/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412135"/>
            <a:ext cx="12192000" cy="537122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VELIKI TELESNI GIBI</a:t>
            </a:r>
          </a:p>
          <a:p>
            <a:pPr lvl="1">
              <a:buFontTx/>
              <a:buChar char="-"/>
            </a:pPr>
            <a:r>
              <a:rPr lang="sl-SI" dirty="0" smtClean="0"/>
              <a:t>Gibi gornjih, spodnjih udov, gibi več delov telesa hkrati</a:t>
            </a:r>
          </a:p>
          <a:p>
            <a:pPr marL="457200" lvl="1" indent="0">
              <a:buNone/>
            </a:pPr>
            <a:r>
              <a:rPr lang="sl-SI" sz="2200" dirty="0" smtClean="0"/>
              <a:t>(z gibi rok nakazuje …, ploska, tleska, trka …, koordinira gibe rok pri …, hodi, skače, koraka …, z igranjem na … izvaja ...)</a:t>
            </a:r>
            <a:endParaRPr lang="sl-SI" dirty="0" smtClean="0"/>
          </a:p>
          <a:p>
            <a:r>
              <a:rPr lang="sl-SI" dirty="0" smtClean="0"/>
              <a:t>DROBNI KOORDINIRANI GIBI</a:t>
            </a:r>
          </a:p>
          <a:p>
            <a:pPr lvl="1">
              <a:buFontTx/>
              <a:buChar char="-"/>
            </a:pPr>
            <a:r>
              <a:rPr lang="sl-SI" dirty="0" smtClean="0"/>
              <a:t>Gibi rok, prstov, koordinacija oči - rok, ušes - rok, rok - nog - oči, kombinacije </a:t>
            </a:r>
            <a:r>
              <a:rPr lang="sl-SI" dirty="0" err="1" smtClean="0"/>
              <a:t>koord</a:t>
            </a:r>
            <a:r>
              <a:rPr lang="sl-SI" dirty="0" smtClean="0"/>
              <a:t>. gibov</a:t>
            </a:r>
          </a:p>
          <a:p>
            <a:pPr marL="457200" lvl="1" indent="0">
              <a:buNone/>
            </a:pPr>
            <a:r>
              <a:rPr lang="sl-SI" sz="2000" dirty="0" smtClean="0"/>
              <a:t>(Učenec zaploska …, z rokami nakazuje …, z igranjem na …, riše …, sledi …, dopolni z …)</a:t>
            </a:r>
          </a:p>
          <a:p>
            <a:r>
              <a:rPr lang="sl-SI" dirty="0" smtClean="0"/>
              <a:t>NEBESEDNO SPOROČANJE</a:t>
            </a:r>
          </a:p>
          <a:p>
            <a:pPr lvl="1">
              <a:buFontTx/>
              <a:buChar char="-"/>
            </a:pPr>
            <a:r>
              <a:rPr lang="sl-SI" dirty="0" smtClean="0"/>
              <a:t>mimika, kretnje rok, gibi celega telesa …</a:t>
            </a:r>
          </a:p>
          <a:p>
            <a:pPr marL="457200" lvl="1" indent="0">
              <a:buNone/>
            </a:pPr>
            <a:r>
              <a:rPr lang="sl-SI" sz="2000" dirty="0" smtClean="0"/>
              <a:t>(Učenec z mimiko izraža …, z obrazom prikaže različna čustva …, z gibi rok nakaže …, s kretnjami rok izraža …, usklajuje gibanje telesa z …)</a:t>
            </a:r>
          </a:p>
          <a:p>
            <a:r>
              <a:rPr lang="sl-SI" dirty="0" smtClean="0"/>
              <a:t>GOVORNE SPRETNOSTI</a:t>
            </a:r>
          </a:p>
          <a:p>
            <a:pPr lvl="1">
              <a:buFontTx/>
              <a:buChar char="-"/>
            </a:pPr>
            <a:r>
              <a:rPr lang="sl-SI" dirty="0" smtClean="0"/>
              <a:t>Oblikovanje glasov zlogov, besed, daljših besedil, koordinacija besed in kretenj …</a:t>
            </a:r>
          </a:p>
          <a:p>
            <a:pPr marL="457200" lvl="1" indent="0">
              <a:buNone/>
            </a:pPr>
            <a:r>
              <a:rPr lang="sl-SI" sz="2000" dirty="0" smtClean="0"/>
              <a:t>(Učenec izvaja dihalne vaje…, ritmično izreka  …, poje pevsko besedilo …, poje z jasno izreko, izvaja </a:t>
            </a:r>
            <a:r>
              <a:rPr lang="sl-SI" sz="2000" dirty="0" err="1" smtClean="0"/>
              <a:t>onomatopoije</a:t>
            </a:r>
            <a:r>
              <a:rPr lang="sl-SI" sz="2000" dirty="0" smtClean="0"/>
              <a:t>, oblikuje pevske fraze …, zaigra …, besedilo pesmi izrazi …)</a:t>
            </a: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4337181" y="6574971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(2015). </a:t>
            </a:r>
            <a:r>
              <a:rPr lang="sl-SI" i="1" dirty="0" smtClean="0">
                <a:solidFill>
                  <a:srgbClr val="C00000"/>
                </a:solidFill>
              </a:rPr>
              <a:t>Izbrana poglavja iz didaktike glasbene vzgoje. </a:t>
            </a:r>
            <a:r>
              <a:rPr lang="sl-SI" dirty="0" smtClean="0">
                <a:solidFill>
                  <a:srgbClr val="C00000"/>
                </a:solidFill>
              </a:rPr>
              <a:t>Str. 13 – 18.. Ljubljana: </a:t>
            </a:r>
            <a:r>
              <a:rPr lang="sl-SI" dirty="0" err="1" smtClean="0">
                <a:solidFill>
                  <a:srgbClr val="C00000"/>
                </a:solidFill>
              </a:rPr>
              <a:t>PeF</a:t>
            </a:r>
            <a:r>
              <a:rPr lang="sl-SI" dirty="0" smtClean="0">
                <a:solidFill>
                  <a:srgbClr val="C00000"/>
                </a:solidFill>
              </a:rPr>
              <a:t> UL.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408024" y="0"/>
            <a:ext cx="178397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072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2669" y="208053"/>
            <a:ext cx="10515600" cy="671513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Vsebina predavanja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47011" y="1047010"/>
            <a:ext cx="10515600" cy="5337175"/>
          </a:xfrm>
        </p:spPr>
        <p:txBody>
          <a:bodyPr>
            <a:noAutofit/>
          </a:bodyPr>
          <a:lstStyle/>
          <a:p>
            <a:r>
              <a:rPr lang="sl-SI" sz="2400" dirty="0"/>
              <a:t>Moč glasbe in zdravilne moči </a:t>
            </a:r>
            <a:r>
              <a:rPr lang="sl-SI" sz="2400" dirty="0" smtClean="0"/>
              <a:t>zvoka</a:t>
            </a:r>
          </a:p>
          <a:p>
            <a:pPr lvl="1"/>
            <a:r>
              <a:rPr lang="sl-SI" sz="2000" dirty="0" smtClean="0"/>
              <a:t>Pomoč z glasbo – kratek razvojni pregled</a:t>
            </a:r>
          </a:p>
          <a:p>
            <a:pPr lvl="1"/>
            <a:r>
              <a:rPr lang="sl-SI" sz="2000" dirty="0" err="1" smtClean="0"/>
              <a:t>Chladnijevi</a:t>
            </a:r>
            <a:r>
              <a:rPr lang="sl-SI" sz="2000" dirty="0" smtClean="0"/>
              <a:t> vzorci</a:t>
            </a:r>
          </a:p>
          <a:p>
            <a:pPr lvl="1"/>
            <a:r>
              <a:rPr lang="sl-SI" sz="2000" dirty="0" smtClean="0"/>
              <a:t>Sinhronizacija z glasbo </a:t>
            </a:r>
            <a:r>
              <a:rPr lang="sl-SI" sz="1400" dirty="0" smtClean="0"/>
              <a:t>(po D. </a:t>
            </a:r>
            <a:r>
              <a:rPr lang="sl-SI" sz="1400" dirty="0" err="1" smtClean="0"/>
              <a:t>Schneck</a:t>
            </a:r>
            <a:r>
              <a:rPr lang="sl-SI" sz="1400" dirty="0" smtClean="0"/>
              <a:t> in D. S. Berger)</a:t>
            </a:r>
          </a:p>
          <a:p>
            <a:r>
              <a:rPr lang="sl-SI" sz="2400" dirty="0" smtClean="0"/>
              <a:t>Celostni vidik glasbene vzgoje </a:t>
            </a:r>
          </a:p>
          <a:p>
            <a:r>
              <a:rPr lang="sl-SI" sz="2400" dirty="0"/>
              <a:t>Razvojno-psihološki vidiki celostnega vzgojno-izobraževalnega procesa</a:t>
            </a:r>
            <a:endParaRPr lang="sl-SI" sz="2400" dirty="0" smtClean="0"/>
          </a:p>
          <a:p>
            <a:r>
              <a:rPr lang="sl-SI" sz="2400" dirty="0" err="1" smtClean="0"/>
              <a:t>Kurikularne</a:t>
            </a:r>
            <a:r>
              <a:rPr lang="sl-SI" sz="2400" dirty="0" smtClean="0"/>
              <a:t> strategije načrtovanja glasbene vzgoje </a:t>
            </a:r>
            <a:endParaRPr lang="sl-SI" sz="2400" dirty="0" smtClean="0"/>
          </a:p>
          <a:p>
            <a:r>
              <a:rPr lang="sl-SI" sz="2400" dirty="0"/>
              <a:t>Načrtovanje glasbene vzgoje </a:t>
            </a:r>
          </a:p>
          <a:p>
            <a:pPr lvl="1"/>
            <a:r>
              <a:rPr lang="sl-SI" sz="2000" dirty="0"/>
              <a:t>Cilji glasbene vzgoje </a:t>
            </a:r>
          </a:p>
          <a:p>
            <a:pPr lvl="1"/>
            <a:r>
              <a:rPr lang="sl-SI" sz="2000" dirty="0"/>
              <a:t>Načrtovanje glasbenih ciljev na taksonomskih kategorijah afektivnega področja</a:t>
            </a:r>
          </a:p>
          <a:p>
            <a:pPr lvl="1"/>
            <a:r>
              <a:rPr lang="sl-SI" sz="2000" dirty="0"/>
              <a:t>Načrtovanje glasbenih ciljev na taksonomskih kategorijah psihomotoričnega področja</a:t>
            </a:r>
          </a:p>
          <a:p>
            <a:pPr lvl="1"/>
            <a:r>
              <a:rPr lang="sl-SI" sz="2000" dirty="0"/>
              <a:t>Načrtovanje glasbenih ciljev na taksonomskih kategorijah kognitivnega področja</a:t>
            </a:r>
          </a:p>
          <a:p>
            <a:r>
              <a:rPr lang="sl-SI" sz="2400" i="1" dirty="0"/>
              <a:t>„Orff- </a:t>
            </a:r>
            <a:r>
              <a:rPr lang="sl-SI" sz="2400" i="1" dirty="0" err="1"/>
              <a:t>Schulwerk</a:t>
            </a:r>
            <a:r>
              <a:rPr lang="sl-SI" sz="2400" dirty="0"/>
              <a:t>“ – način glasbeno–gibalne vzgoje z vidika doseganja ciljev glasbene vzgoje</a:t>
            </a:r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75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Načrtovanje glasbenih ciljev na taksonomskih kategorijah kognitivnega področja</a:t>
            </a:r>
            <a:br>
              <a:rPr lang="sl-SI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4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 noGrp="1"/>
          </p:cNvSpPr>
          <p:nvPr>
            <p:ph idx="1"/>
          </p:nvPr>
        </p:nvSpPr>
        <p:spPr>
          <a:xfrm>
            <a:off x="0" y="1412134"/>
            <a:ext cx="12192000" cy="544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l-SI" sz="2800" dirty="0" smtClean="0"/>
              <a:t>ZNANJE </a:t>
            </a:r>
            <a:r>
              <a:rPr lang="sl-SI" sz="2400" dirty="0" smtClean="0"/>
              <a:t>– znanje posameznosti, načinov ravnanja s posameznimi dejstvi in podatki, </a:t>
            </a:r>
          </a:p>
          <a:p>
            <a:pPr indent="0">
              <a:buNone/>
            </a:pPr>
            <a:r>
              <a:rPr lang="sl-SI" sz="2400" dirty="0" smtClean="0"/>
              <a:t>	           posplošeno znanje  </a:t>
            </a:r>
            <a:r>
              <a:rPr lang="sl-SI" sz="2000" dirty="0" smtClean="0"/>
              <a:t>(Učenec prepozna, zna, pove, obnovi izraze …, prepozna …, zna opisati …)</a:t>
            </a:r>
          </a:p>
          <a:p>
            <a:pPr marL="285750" indent="-285750"/>
            <a:r>
              <a:rPr lang="sl-SI" sz="2800" dirty="0" smtClean="0"/>
              <a:t>RAZUMEVANJE </a:t>
            </a:r>
            <a:r>
              <a:rPr lang="sl-SI" sz="3200" dirty="0" smtClean="0"/>
              <a:t>- </a:t>
            </a:r>
            <a:r>
              <a:rPr lang="sl-SI" sz="2400" dirty="0"/>
              <a:t>prevajanje, razlaga, interpretacija, </a:t>
            </a:r>
            <a:r>
              <a:rPr lang="sl-SI" sz="2400" dirty="0" smtClean="0"/>
              <a:t>predvidevanje</a:t>
            </a:r>
          </a:p>
          <a:p>
            <a:pPr lvl="6" indent="0">
              <a:buNone/>
            </a:pPr>
            <a:r>
              <a:rPr lang="sl-SI" sz="2000" dirty="0" smtClean="0"/>
              <a:t> (Učenec oblikuje predstave za …, z gibi nakazuje …, smiselno nadaljuje …)</a:t>
            </a:r>
            <a:endParaRPr lang="sl-SI" sz="2800" dirty="0" smtClean="0"/>
          </a:p>
          <a:p>
            <a:pPr marL="285750" indent="-285750"/>
            <a:r>
              <a:rPr lang="sl-SI" sz="2800" dirty="0" smtClean="0"/>
              <a:t>UPORABA             </a:t>
            </a:r>
            <a:r>
              <a:rPr lang="sl-SI" sz="2000" dirty="0" smtClean="0"/>
              <a:t>(</a:t>
            </a:r>
            <a:r>
              <a:rPr lang="sl-SI" sz="2000" dirty="0"/>
              <a:t>Učenec vključi elemente estetske interpretacije …, uporabi </a:t>
            </a:r>
            <a:r>
              <a:rPr lang="sl-SI" sz="2000" dirty="0" smtClean="0"/>
              <a:t>…)</a:t>
            </a:r>
            <a:endParaRPr lang="sl-SI" sz="2800" dirty="0" smtClean="0"/>
          </a:p>
          <a:p>
            <a:pPr marL="285750" indent="-285750"/>
            <a:r>
              <a:rPr lang="sl-SI" sz="2800" dirty="0" smtClean="0"/>
              <a:t>ANALIZA </a:t>
            </a:r>
            <a:r>
              <a:rPr lang="sl-SI" sz="2400" dirty="0" smtClean="0"/>
              <a:t>- elementov, odnosov, strukture, organizacijskih načel </a:t>
            </a:r>
          </a:p>
          <a:p>
            <a:pPr lvl="6" indent="0">
              <a:buNone/>
            </a:pPr>
            <a:r>
              <a:rPr lang="sl-SI" sz="2000" dirty="0" smtClean="0"/>
              <a:t>(Učenec </a:t>
            </a:r>
            <a:r>
              <a:rPr lang="sl-SI" sz="2000" dirty="0"/>
              <a:t>razčleni …, ugotovi …, ovrednoti </a:t>
            </a:r>
            <a:r>
              <a:rPr lang="sl-SI" sz="2000" dirty="0" smtClean="0"/>
              <a:t>…)</a:t>
            </a:r>
          </a:p>
          <a:p>
            <a:pPr marL="285750" indent="-285750"/>
            <a:r>
              <a:rPr lang="sl-SI" sz="2800" dirty="0" smtClean="0"/>
              <a:t>SINTEZA </a:t>
            </a:r>
            <a:r>
              <a:rPr lang="sl-SI" sz="2400" dirty="0" smtClean="0"/>
              <a:t>-  izdelava izvirnega sporočila, načrta, predloga, sistema abstraktnih odnosov</a:t>
            </a:r>
          </a:p>
          <a:p>
            <a:pPr lvl="6" indent="0">
              <a:buNone/>
            </a:pPr>
            <a:r>
              <a:rPr lang="sl-SI" sz="2000" dirty="0" smtClean="0"/>
              <a:t>(Učenec ustvari lastno estetsko interpretacijo …, se ustvarjalno izraža …)</a:t>
            </a:r>
            <a:endParaRPr lang="sl-SI" sz="2800" dirty="0" smtClean="0"/>
          </a:p>
          <a:p>
            <a:pPr marL="285750" indent="-285750"/>
            <a:r>
              <a:rPr lang="sl-SI" sz="2800" dirty="0" smtClean="0"/>
              <a:t>VREDNOTENJE </a:t>
            </a:r>
            <a:r>
              <a:rPr lang="sl-SI" sz="2400" dirty="0" smtClean="0"/>
              <a:t>- na podlagi notranjih / zunanjih meril </a:t>
            </a:r>
          </a:p>
          <a:p>
            <a:pPr lvl="6" indent="0">
              <a:buNone/>
            </a:pPr>
            <a:r>
              <a:rPr lang="sl-SI" sz="2000" dirty="0" smtClean="0"/>
              <a:t>(</a:t>
            </a:r>
            <a:r>
              <a:rPr lang="sl-SI" sz="2000" dirty="0"/>
              <a:t>Učenec vrednoti …, oceni …)</a:t>
            </a:r>
            <a:endParaRPr lang="en-GB" sz="2000" dirty="0"/>
          </a:p>
          <a:p>
            <a:pPr marL="285750" indent="-285750"/>
            <a:endParaRPr lang="sl-SI" sz="2800" dirty="0" smtClean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847532" y="6574971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(2015). </a:t>
            </a:r>
            <a:r>
              <a:rPr lang="sl-SI" i="1" dirty="0" smtClean="0">
                <a:solidFill>
                  <a:srgbClr val="C00000"/>
                </a:solidFill>
              </a:rPr>
              <a:t>Izbrana poglavja iz didaktike glasbene vzgoje. </a:t>
            </a:r>
            <a:r>
              <a:rPr lang="sl-SI" dirty="0" smtClean="0">
                <a:solidFill>
                  <a:srgbClr val="C00000"/>
                </a:solidFill>
              </a:rPr>
              <a:t>Str. 13 – 18.. Ljubljana: </a:t>
            </a:r>
            <a:r>
              <a:rPr lang="sl-SI" dirty="0" err="1" smtClean="0">
                <a:solidFill>
                  <a:srgbClr val="C00000"/>
                </a:solidFill>
              </a:rPr>
              <a:t>PeF</a:t>
            </a:r>
            <a:r>
              <a:rPr lang="sl-SI" dirty="0" smtClean="0">
                <a:solidFill>
                  <a:srgbClr val="C00000"/>
                </a:solidFill>
              </a:rPr>
              <a:t> UL.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0234246" y="0"/>
            <a:ext cx="1957754" cy="62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538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„</a:t>
            </a:r>
            <a:r>
              <a:rPr lang="sl-SI" sz="4000" b="1" i="1" dirty="0" smtClean="0">
                <a:solidFill>
                  <a:srgbClr val="C00000"/>
                </a:solidFill>
              </a:rPr>
              <a:t>Orff-</a:t>
            </a:r>
            <a:r>
              <a:rPr lang="sl-SI" sz="4000" b="1" i="1" dirty="0" err="1" smtClean="0">
                <a:solidFill>
                  <a:srgbClr val="C00000"/>
                </a:solidFill>
              </a:rPr>
              <a:t>Schulwerk</a:t>
            </a:r>
            <a:r>
              <a:rPr lang="sl-SI" sz="4000" dirty="0" smtClean="0">
                <a:solidFill>
                  <a:srgbClr val="C00000"/>
                </a:solidFill>
              </a:rPr>
              <a:t>“ – koncept glasbeno-gibalne vzgoje </a:t>
            </a:r>
            <a:br>
              <a:rPr lang="sl-SI" sz="4000" dirty="0" smtClean="0">
                <a:solidFill>
                  <a:srgbClr val="C00000"/>
                </a:solidFill>
              </a:rPr>
            </a:br>
            <a:r>
              <a:rPr lang="sl-SI" sz="2000" dirty="0" smtClean="0"/>
              <a:t>(na </a:t>
            </a:r>
            <a:r>
              <a:rPr lang="sl-SI" sz="2000" i="1" dirty="0" smtClean="0"/>
              <a:t>OSW</a:t>
            </a:r>
            <a:r>
              <a:rPr lang="sl-SI" sz="2000" dirty="0" smtClean="0"/>
              <a:t> temelji tudi </a:t>
            </a:r>
            <a:r>
              <a:rPr lang="sl-SI" sz="2000" dirty="0"/>
              <a:t>„Orff glasbena terapija“ – Gertrude Orff)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sl-SI" sz="4000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276498" y="6297476"/>
            <a:ext cx="10515600" cy="421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020" y="1690688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0" y="5923620"/>
            <a:ext cx="12192000" cy="93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200" dirty="0" smtClean="0"/>
              <a:t> </a:t>
            </a:r>
          </a:p>
          <a:p>
            <a:pPr marL="0" indent="0">
              <a:buNone/>
            </a:pPr>
            <a:r>
              <a:rPr lang="sl-SI" sz="1200" dirty="0" smtClean="0"/>
              <a:t>Zalar, K., </a:t>
            </a:r>
            <a:r>
              <a:rPr lang="sl-SI" sz="1200" dirty="0" err="1" smtClean="0"/>
              <a:t>Sicherl</a:t>
            </a:r>
            <a:r>
              <a:rPr lang="sl-SI" sz="1200" dirty="0" smtClean="0"/>
              <a:t> Kafol, B, Kordeš, U. (2015).</a:t>
            </a:r>
            <a:r>
              <a:rPr lang="en-GB" sz="1200" b="1" dirty="0"/>
              <a:t> </a:t>
            </a:r>
            <a:r>
              <a:rPr lang="en-GB" sz="1200" dirty="0"/>
              <a:t>The role of children's musical instruments in communication with musical </a:t>
            </a:r>
            <a:r>
              <a:rPr lang="en-GB" sz="1200" dirty="0" smtClean="0"/>
              <a:t>language</a:t>
            </a:r>
            <a:r>
              <a:rPr lang="sl-SI" sz="1200" dirty="0" smtClean="0"/>
              <a:t>. </a:t>
            </a:r>
            <a:r>
              <a:rPr lang="sl-SI" sz="1200" i="1" dirty="0" err="1" smtClean="0"/>
              <a:t>Procedia</a:t>
            </a:r>
            <a:r>
              <a:rPr lang="sl-SI" sz="1200" i="1" dirty="0" smtClean="0"/>
              <a:t> – Social </a:t>
            </a:r>
            <a:r>
              <a:rPr lang="sl-SI" sz="1200" i="1" dirty="0" err="1" smtClean="0"/>
              <a:t>and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Behavioral</a:t>
            </a:r>
            <a:r>
              <a:rPr lang="sl-SI" sz="1200" i="1" dirty="0" smtClean="0"/>
              <a:t> Science, 197,</a:t>
            </a:r>
            <a:r>
              <a:rPr lang="sl-SI" sz="1200" dirty="0" smtClean="0"/>
              <a:t> 1326-1334</a:t>
            </a:r>
            <a:r>
              <a:rPr lang="sl-SI" sz="1200" dirty="0"/>
              <a:t>. </a:t>
            </a:r>
            <a:r>
              <a:rPr lang="sl-SI" sz="1200" dirty="0">
                <a:hlinkClick r:id="rId4"/>
              </a:rPr>
              <a:t>https://</a:t>
            </a:r>
            <a:r>
              <a:rPr lang="sl-SI" sz="1200" dirty="0" smtClean="0">
                <a:hlinkClick r:id="rId4"/>
              </a:rPr>
              <a:t>doi.org/10.1016/j.sbspro.2015.07.407</a:t>
            </a:r>
            <a:r>
              <a:rPr lang="sl-SI" sz="1200" dirty="0"/>
              <a:t> </a:t>
            </a:r>
            <a:r>
              <a:rPr lang="sl-SI" sz="1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sl-SI" sz="1200" dirty="0" err="1" smtClean="0"/>
              <a:t>Jungmair</a:t>
            </a:r>
            <a:r>
              <a:rPr lang="sl-SI" sz="1200" dirty="0" smtClean="0"/>
              <a:t>, U. (2003). </a:t>
            </a:r>
            <a:r>
              <a:rPr lang="sl-SI" sz="1200" i="1" dirty="0" err="1" smtClean="0"/>
              <a:t>Das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Elementare</a:t>
            </a:r>
            <a:r>
              <a:rPr lang="sl-SI" sz="1200" i="1" dirty="0" smtClean="0"/>
              <a:t>. </a:t>
            </a:r>
            <a:r>
              <a:rPr lang="sl-SI" sz="1200" i="1" dirty="0" err="1" smtClean="0"/>
              <a:t>Zur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Musik</a:t>
            </a:r>
            <a:r>
              <a:rPr lang="sl-SI" sz="1200" i="1" dirty="0" smtClean="0"/>
              <a:t>- </a:t>
            </a:r>
            <a:r>
              <a:rPr lang="sl-SI" sz="1200" i="1" dirty="0" err="1" smtClean="0"/>
              <a:t>und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Bewegungserziehung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im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Sinne</a:t>
            </a:r>
            <a:r>
              <a:rPr lang="sl-SI" sz="1200" i="1" dirty="0" smtClean="0"/>
              <a:t> Carl </a:t>
            </a:r>
            <a:r>
              <a:rPr lang="sl-SI" sz="1200" i="1" dirty="0" err="1" smtClean="0"/>
              <a:t>Orffs</a:t>
            </a:r>
            <a:r>
              <a:rPr lang="sl-SI" sz="1200" i="1" dirty="0" smtClean="0"/>
              <a:t>. </a:t>
            </a:r>
            <a:r>
              <a:rPr lang="sl-SI" sz="1200" dirty="0" smtClean="0"/>
              <a:t>Mainz: </a:t>
            </a:r>
            <a:r>
              <a:rPr lang="sl-SI" sz="1200" dirty="0" err="1" smtClean="0"/>
              <a:t>Schott</a:t>
            </a:r>
            <a:r>
              <a:rPr lang="sl-SI" sz="1200" dirty="0" smtClean="0"/>
              <a:t> </a:t>
            </a:r>
            <a:r>
              <a:rPr lang="sl-SI" sz="1200" dirty="0" err="1" smtClean="0"/>
              <a:t>Musik</a:t>
            </a:r>
            <a:r>
              <a:rPr lang="sl-SI" sz="1200" dirty="0" smtClean="0"/>
              <a:t> </a:t>
            </a:r>
            <a:r>
              <a:rPr lang="sl-SI" sz="1200" dirty="0" err="1" smtClean="0"/>
              <a:t>International</a:t>
            </a:r>
            <a:r>
              <a:rPr lang="sl-SI" sz="1200" i="1" dirty="0" smtClean="0"/>
              <a:t>.  </a:t>
            </a:r>
            <a:r>
              <a:rPr lang="en-GB" sz="1200" i="1" dirty="0" smtClean="0"/>
              <a:t> </a:t>
            </a:r>
            <a:endParaRPr lang="en-GB" sz="1200" i="1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399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 razmislek in utrjevanje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8" y="1412138"/>
            <a:ext cx="10515600" cy="4823200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/>
              <a:t>Kaj zajema načrtovanje glasbene vzgoje?</a:t>
            </a:r>
          </a:p>
          <a:p>
            <a:r>
              <a:rPr lang="sl-SI" dirty="0" smtClean="0"/>
              <a:t>Cilji glasbenega učenja in poučevanja</a:t>
            </a:r>
          </a:p>
          <a:p>
            <a:r>
              <a:rPr lang="sl-SI" dirty="0"/>
              <a:t>Načrtovanje glasbenih ciljev na taksonomskih kategorijah </a:t>
            </a:r>
            <a:endParaRPr lang="sl-SI" dirty="0" smtClean="0"/>
          </a:p>
          <a:p>
            <a:pPr lvl="1"/>
            <a:r>
              <a:rPr lang="sl-SI" dirty="0" smtClean="0"/>
              <a:t>afektivnega, </a:t>
            </a:r>
          </a:p>
          <a:p>
            <a:pPr lvl="1"/>
            <a:r>
              <a:rPr lang="sl-SI" dirty="0" smtClean="0"/>
              <a:t>psihomotoričnega in </a:t>
            </a:r>
          </a:p>
          <a:p>
            <a:pPr lvl="1"/>
            <a:r>
              <a:rPr lang="sl-SI" dirty="0" smtClean="0"/>
              <a:t>kognitivnega področja.</a:t>
            </a:r>
          </a:p>
          <a:p>
            <a:r>
              <a:rPr lang="sl-SI" dirty="0" smtClean="0"/>
              <a:t>„Orff-</a:t>
            </a:r>
            <a:r>
              <a:rPr lang="sl-SI" dirty="0" err="1" smtClean="0"/>
              <a:t>Schulwerk</a:t>
            </a:r>
            <a:r>
              <a:rPr lang="sl-SI" dirty="0"/>
              <a:t>“ – koncept glasbeno-gibalne </a:t>
            </a:r>
            <a:r>
              <a:rPr lang="sl-SI" dirty="0" smtClean="0"/>
              <a:t>vzgoje:</a:t>
            </a:r>
          </a:p>
          <a:p>
            <a:pPr lvl="1"/>
            <a:r>
              <a:rPr lang="sl-SI" dirty="0"/>
              <a:t>i</a:t>
            </a:r>
            <a:r>
              <a:rPr lang="sl-SI" dirty="0" smtClean="0"/>
              <a:t>dejno izhodišče,</a:t>
            </a:r>
          </a:p>
          <a:p>
            <a:pPr lvl="1"/>
            <a:r>
              <a:rPr lang="sl-SI" dirty="0"/>
              <a:t>p</a:t>
            </a:r>
            <a:r>
              <a:rPr lang="sl-SI" dirty="0" smtClean="0"/>
              <a:t>omen muziciranja v skupini</a:t>
            </a:r>
            <a:r>
              <a:rPr lang="sl-SI" dirty="0" smtClean="0"/>
              <a:t>.</a:t>
            </a:r>
          </a:p>
          <a:p>
            <a:r>
              <a:rPr lang="sl-SI" dirty="0"/>
              <a:t>Celostni vidik glasbene vzgoje</a:t>
            </a:r>
          </a:p>
          <a:p>
            <a:r>
              <a:rPr lang="sl-SI" dirty="0"/>
              <a:t>Kurikulum – kaj je?</a:t>
            </a:r>
          </a:p>
          <a:p>
            <a:r>
              <a:rPr lang="sl-SI" dirty="0"/>
              <a:t>Razvojno-psihološki vidiki celostnega vzgojno-izobraževalnega procesa</a:t>
            </a:r>
          </a:p>
          <a:p>
            <a:pPr lvl="1"/>
            <a:r>
              <a:rPr lang="sl-SI" dirty="0"/>
              <a:t>Behavioristični vidik</a:t>
            </a:r>
          </a:p>
          <a:p>
            <a:pPr lvl="1"/>
            <a:r>
              <a:rPr lang="sl-SI" dirty="0"/>
              <a:t>Kognitivni vidik</a:t>
            </a:r>
          </a:p>
          <a:p>
            <a:pPr lvl="1"/>
            <a:r>
              <a:rPr lang="sl-SI" dirty="0"/>
              <a:t>Humanistični vidik</a:t>
            </a:r>
          </a:p>
          <a:p>
            <a:r>
              <a:rPr lang="sl-SI" dirty="0"/>
              <a:t>Strategije načrtovanja kurikuluma in njihova primernost za poučevanje glasbene umetnosti </a:t>
            </a:r>
          </a:p>
          <a:p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91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U6sWqfrnTs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08074" y="2370908"/>
            <a:ext cx="3657600" cy="2057400"/>
          </a:xfrm>
          <a:prstGeom prst="rect">
            <a:avLst/>
          </a:prstGeom>
        </p:spPr>
      </p:pic>
      <p:pic>
        <p:nvPicPr>
          <p:cNvPr id="5" name="QqNgPUtJDl4"/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319200" y="2370908"/>
            <a:ext cx="3657600" cy="20574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7474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Motivacijska spodbuda</a:t>
            </a: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sz="2200" dirty="0"/>
              <a:t>D. Britten: Dance </a:t>
            </a:r>
            <a:r>
              <a:rPr lang="sl-SI" sz="2200" dirty="0" err="1"/>
              <a:t>of</a:t>
            </a:r>
            <a:r>
              <a:rPr lang="sl-SI" sz="2200" dirty="0"/>
              <a:t> </a:t>
            </a:r>
            <a:r>
              <a:rPr lang="sl-SI" sz="2200" dirty="0" err="1"/>
              <a:t>the</a:t>
            </a:r>
            <a:r>
              <a:rPr lang="sl-SI" sz="2200" dirty="0"/>
              <a:t> </a:t>
            </a:r>
            <a:r>
              <a:rPr lang="sl-SI" sz="2200" dirty="0" err="1" smtClean="0"/>
              <a:t>Dolphins</a:t>
            </a:r>
            <a:r>
              <a:rPr lang="sl-SI" sz="2200" dirty="0" smtClean="0"/>
              <a:t>  //  </a:t>
            </a:r>
            <a:r>
              <a:rPr lang="en-GB" sz="2200" dirty="0" smtClean="0"/>
              <a:t>R</a:t>
            </a:r>
            <a:r>
              <a:rPr lang="sl-SI" sz="2200" dirty="0"/>
              <a:t>.</a:t>
            </a:r>
            <a:r>
              <a:rPr lang="en-GB" sz="2200" dirty="0"/>
              <a:t> V</a:t>
            </a:r>
            <a:r>
              <a:rPr lang="sl-SI" sz="2200" dirty="0"/>
              <a:t>.</a:t>
            </a:r>
            <a:r>
              <a:rPr lang="en-GB" sz="2200" dirty="0"/>
              <a:t> Williams</a:t>
            </a:r>
            <a:r>
              <a:rPr lang="sl-SI" sz="2200" dirty="0"/>
              <a:t>:</a:t>
            </a:r>
            <a:r>
              <a:rPr lang="en-GB" sz="2200" dirty="0"/>
              <a:t> Fanta</a:t>
            </a:r>
            <a:r>
              <a:rPr lang="sl-SI" sz="2200" dirty="0" err="1"/>
              <a:t>zij</a:t>
            </a:r>
            <a:r>
              <a:rPr lang="en-GB" sz="2200" dirty="0"/>
              <a:t>a </a:t>
            </a:r>
            <a:r>
              <a:rPr lang="sl-SI" sz="2200" dirty="0"/>
              <a:t>na temo </a:t>
            </a:r>
            <a:r>
              <a:rPr lang="en-GB" sz="2200" dirty="0"/>
              <a:t>T</a:t>
            </a:r>
            <a:r>
              <a:rPr lang="sl-SI" sz="2200" dirty="0"/>
              <a:t>.</a:t>
            </a:r>
            <a:r>
              <a:rPr lang="en-GB" sz="2200" dirty="0"/>
              <a:t> </a:t>
            </a:r>
            <a:r>
              <a:rPr lang="en-GB" sz="2200" dirty="0" err="1"/>
              <a:t>Tallis</a:t>
            </a:r>
            <a:r>
              <a:rPr lang="sl-SI" sz="2200" dirty="0"/>
              <a:t>a</a:t>
            </a:r>
            <a:endParaRPr lang="en-GB" sz="2200" dirty="0"/>
          </a:p>
        </p:txBody>
      </p:sp>
      <p:sp>
        <p:nvSpPr>
          <p:cNvPr id="6" name="Pravokotnik 5"/>
          <p:cNvSpPr/>
          <p:nvPr/>
        </p:nvSpPr>
        <p:spPr>
          <a:xfrm>
            <a:off x="1380434" y="1902377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https://www.youtube.com/watch?v=QqNgPUtJDl4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908074" y="2008976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https://www.youtube.com/watch?v=0U6sWqfrnTs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11" name="Pravokotnik 10"/>
          <p:cNvSpPr/>
          <p:nvPr/>
        </p:nvSpPr>
        <p:spPr>
          <a:xfrm>
            <a:off x="838200" y="4791616"/>
            <a:ext cx="9727474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latin typeface="+mj-lt"/>
              </a:rPr>
              <a:t>Kako doživljam zvoke iz narave ob </a:t>
            </a:r>
            <a:r>
              <a:rPr lang="sl-SI" sz="2000" dirty="0" smtClean="0">
                <a:latin typeface="+mj-lt"/>
              </a:rPr>
              <a:t>prvem, drugem </a:t>
            </a:r>
            <a:r>
              <a:rPr lang="sl-SI" sz="2000" dirty="0">
                <a:latin typeface="+mj-lt"/>
              </a:rPr>
              <a:t>(ali večkratnem) pozornem poslušanju?</a:t>
            </a:r>
            <a:br>
              <a:rPr lang="sl-SI" sz="2000" dirty="0">
                <a:latin typeface="+mj-lt"/>
              </a:rPr>
            </a:br>
            <a:r>
              <a:rPr lang="sl-SI" sz="2000" dirty="0" smtClean="0">
                <a:latin typeface="+mj-lt"/>
              </a:rPr>
              <a:t>Kako </a:t>
            </a:r>
            <a:r>
              <a:rPr lang="sl-SI" sz="2000" dirty="0">
                <a:latin typeface="+mj-lt"/>
              </a:rPr>
              <a:t>lahko doživetja izrazim </a:t>
            </a:r>
            <a:r>
              <a:rPr lang="sl-SI" sz="2000" dirty="0" smtClean="0">
                <a:latin typeface="+mj-lt"/>
              </a:rPr>
              <a:t>- </a:t>
            </a:r>
            <a:r>
              <a:rPr lang="sl-SI" sz="2000" dirty="0">
                <a:latin typeface="+mj-lt"/>
              </a:rPr>
              <a:t>podoživim </a:t>
            </a:r>
            <a:r>
              <a:rPr lang="sl-SI" sz="2000" dirty="0" smtClean="0">
                <a:latin typeface="+mj-lt"/>
              </a:rPr>
              <a:t>sam/-a </a:t>
            </a:r>
            <a:r>
              <a:rPr lang="sl-SI" sz="2000" dirty="0">
                <a:latin typeface="+mj-lt"/>
              </a:rPr>
              <a:t>in kako v skupini? </a:t>
            </a:r>
            <a:br>
              <a:rPr lang="sl-SI" sz="2000" dirty="0">
                <a:latin typeface="+mj-lt"/>
              </a:rPr>
            </a:br>
            <a:r>
              <a:rPr lang="sl-SI" sz="2000" dirty="0" smtClean="0">
                <a:latin typeface="+mj-lt"/>
              </a:rPr>
              <a:t>Kako </a:t>
            </a:r>
            <a:r>
              <a:rPr lang="sl-SI" sz="2000" dirty="0">
                <a:latin typeface="+mj-lt"/>
              </a:rPr>
              <a:t>doživljam poslušanje zvokov iz narave v primerjavi s poslušanjem umetne glasbe? </a:t>
            </a:r>
            <a:endParaRPr lang="en-GB" sz="2000" dirty="0">
              <a:latin typeface="+mj-lt"/>
            </a:endParaRPr>
          </a:p>
        </p:txBody>
      </p:sp>
      <p:pic>
        <p:nvPicPr>
          <p:cNvPr id="12" name="Označba mesta vseb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24" y="1690688"/>
            <a:ext cx="1380434" cy="882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48" y="4262101"/>
            <a:ext cx="1337680" cy="8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48" y="2370908"/>
            <a:ext cx="1530696" cy="205304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161" y="233599"/>
            <a:ext cx="10515600" cy="89247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>Moč</a:t>
            </a:r>
            <a:r>
              <a:rPr lang="sl-SI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glasbe</a:t>
            </a:r>
            <a:r>
              <a:rPr lang="sl-SI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in</a:t>
            </a:r>
            <a:r>
              <a:rPr lang="sl-S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zdravilne</a:t>
            </a:r>
            <a:r>
              <a:rPr lang="sl-S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moči</a:t>
            </a:r>
            <a:r>
              <a:rPr lang="sl-S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zvoka</a:t>
            </a:r>
            <a:r>
              <a:rPr lang="sl-S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>
            <a:spLocks noGrp="1"/>
          </p:cNvSpPr>
          <p:nvPr>
            <p:ph idx="1"/>
          </p:nvPr>
        </p:nvSpPr>
        <p:spPr bwMode="auto">
          <a:xfrm>
            <a:off x="307975" y="1205144"/>
            <a:ext cx="4264025" cy="50389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l-SI" alt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Spoštljivost do glasbe </a:t>
            </a:r>
          </a:p>
          <a:p>
            <a:pPr marL="0" indent="0">
              <a:buNone/>
            </a:pPr>
            <a:r>
              <a:rPr lang="sl-SI" alt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sl-SI" altLang="sl-SI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sl-SI" altLang="sl-SI" sz="1800" dirty="0"/>
              <a:t>M</a:t>
            </a:r>
            <a:r>
              <a:rPr lang="sl-SI" altLang="sl-SI" sz="1800" dirty="0" smtClean="0"/>
              <a:t>oč glasbe vzpostavi neposreden stik z močnimi čustvi, zasidranimi globoko v spominu in duhu.</a:t>
            </a:r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r>
              <a:rPr lang="sl-SI" altLang="sl-SI" sz="1800" dirty="0"/>
              <a:t>N</a:t>
            </a:r>
            <a:r>
              <a:rPr lang="sl-SI" altLang="sl-SI" sz="1800" dirty="0" smtClean="0"/>
              <a:t>arava zvoka ima zdravilno moč.</a:t>
            </a:r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r>
              <a:rPr lang="sl-SI" altLang="sl-SI" sz="1800" dirty="0"/>
              <a:t>S</a:t>
            </a:r>
            <a:r>
              <a:rPr lang="sl-SI" altLang="sl-SI" sz="1800" dirty="0" smtClean="0"/>
              <a:t>orazmerja, ki obstajajo med matematičnimi odnosi in odnosi med posameznimi toni, se pojavljajo v naravi v mnogih oblikah. 	</a:t>
            </a:r>
          </a:p>
          <a:p>
            <a:pPr marL="0" indent="0">
              <a:buNone/>
            </a:pPr>
            <a:endParaRPr lang="sl-SI" altLang="sl-SI" sz="1800" dirty="0" smtClean="0"/>
          </a:p>
          <a:p>
            <a:pPr marL="0" indent="0">
              <a:buNone/>
            </a:pPr>
            <a:r>
              <a:rPr lang="sl-SI" altLang="sl-SI" sz="1800" dirty="0"/>
              <a:t>Z</a:t>
            </a:r>
            <a:r>
              <a:rPr lang="sl-SI" altLang="sl-SI" sz="1800" dirty="0" smtClean="0"/>
              <a:t>vočna energija (kot vse ostale oblike energije)  so moralno  nevtralne in              jih zato lahko uporabljamo z dobrimi            ali slabimi nameni – zvok je torej           prikrita moč.                                                                               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25" y="1205144"/>
            <a:ext cx="6425317" cy="483248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307974" y="6402180"/>
            <a:ext cx="4264026" cy="473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300" dirty="0" smtClean="0"/>
              <a:t>Vir: </a:t>
            </a:r>
            <a:r>
              <a:rPr lang="sl-SI" sz="1300" dirty="0" err="1" smtClean="0"/>
              <a:t>Dewhurst</a:t>
            </a:r>
            <a:r>
              <a:rPr lang="sl-SI" sz="1300" dirty="0" smtClean="0"/>
              <a:t> </a:t>
            </a:r>
            <a:r>
              <a:rPr lang="sl-SI" sz="1300" dirty="0" err="1" smtClean="0"/>
              <a:t>Maddock</a:t>
            </a:r>
            <a:r>
              <a:rPr lang="sl-SI" sz="1300" dirty="0" smtClean="0"/>
              <a:t>, O. (1999). </a:t>
            </a:r>
            <a:r>
              <a:rPr lang="sl-SI" sz="1300" i="1" dirty="0" smtClean="0"/>
              <a:t>Zdravilna moč             glasbe in zvoka</a:t>
            </a:r>
            <a:r>
              <a:rPr lang="sl-SI" sz="1300" dirty="0" smtClean="0"/>
              <a:t>. Ljubljana: </a:t>
            </a:r>
            <a:r>
              <a:rPr lang="sl-SI" sz="1300" dirty="0" err="1" smtClean="0"/>
              <a:t>Tangram</a:t>
            </a:r>
            <a:r>
              <a:rPr lang="sl-SI" sz="1300" dirty="0" smtClean="0"/>
              <a:t>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5571710" y="6290629"/>
            <a:ext cx="5534297" cy="42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200" dirty="0" smtClean="0"/>
              <a:t>Vir: </a:t>
            </a:r>
            <a:r>
              <a:rPr lang="sl-SI" sz="1200" dirty="0" err="1" smtClean="0"/>
              <a:t>Chladni</a:t>
            </a:r>
            <a:r>
              <a:rPr lang="sl-SI" sz="1200" dirty="0" smtClean="0"/>
              <a:t> </a:t>
            </a:r>
            <a:r>
              <a:rPr lang="sl-SI" sz="1200" dirty="0" err="1" smtClean="0"/>
              <a:t>Singing</a:t>
            </a:r>
            <a:r>
              <a:rPr lang="sl-SI" sz="1200" dirty="0" smtClean="0"/>
              <a:t> / </a:t>
            </a:r>
            <a:r>
              <a:rPr lang="sl-SI" sz="1200" dirty="0" err="1" smtClean="0"/>
              <a:t>Chladni</a:t>
            </a:r>
            <a:r>
              <a:rPr lang="sl-SI" sz="1200" dirty="0" smtClean="0"/>
              <a:t> </a:t>
            </a:r>
            <a:r>
              <a:rPr lang="sl-SI" sz="1200" dirty="0" err="1" smtClean="0"/>
              <a:t>Patterns</a:t>
            </a:r>
            <a:r>
              <a:rPr lang="sl-SI" sz="1200" dirty="0" smtClean="0"/>
              <a:t>   </a:t>
            </a:r>
            <a:r>
              <a:rPr lang="sl-SI" sz="1200" dirty="0" smtClean="0">
                <a:hlinkClick r:id="rId4"/>
              </a:rPr>
              <a:t>https://www.google.com/search?q=chladni&amp;client=firefox-b-d&amp;sxsrf</a:t>
            </a:r>
            <a:r>
              <a:rPr lang="sl-SI" sz="1200" dirty="0" smtClean="0"/>
              <a:t>   https</a:t>
            </a:r>
            <a:r>
              <a:rPr lang="sl-SI" sz="1200" dirty="0"/>
              <a:t>://youtu.be/Q3oItpVa9fs</a:t>
            </a:r>
            <a:r>
              <a:rPr lang="sl-SI" sz="1200" dirty="0" smtClean="0"/>
              <a:t> </a:t>
            </a:r>
            <a:endParaRPr lang="en-GB" sz="1200" dirty="0"/>
          </a:p>
        </p:txBody>
      </p:sp>
      <p:sp>
        <p:nvSpPr>
          <p:cNvPr id="9" name="AutoShape 2" descr="Rezultat iskanja slik za chlad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98" y="5205637"/>
            <a:ext cx="1578527" cy="1506178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759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7010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Pomoč</a:t>
            </a:r>
            <a:r>
              <a:rPr lang="sl-SI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z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glasbo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skozi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čas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33102" y="1412135"/>
            <a:ext cx="11449595" cy="48841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sl-SI" sz="2400" dirty="0" smtClean="0">
              <a:latin typeface="+mj-lt"/>
            </a:endParaRPr>
          </a:p>
          <a:p>
            <a:r>
              <a:rPr lang="sl-SI" sz="2400" dirty="0" smtClean="0"/>
              <a:t>Egipčani, Kitajci, Perzijci, J. Američani – staroselci, Stari Grki in Rimljani,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obdobje srednjega veka, renesanse …)</a:t>
            </a:r>
          </a:p>
          <a:p>
            <a:r>
              <a:rPr lang="sl-SI" sz="2400" dirty="0" smtClean="0"/>
              <a:t>17</a:t>
            </a:r>
            <a:r>
              <a:rPr lang="sl-SI" sz="2400" dirty="0"/>
              <a:t>. </a:t>
            </a:r>
            <a:r>
              <a:rPr lang="sl-SI" sz="2400" dirty="0" smtClean="0"/>
              <a:t>– 18. stol. </a:t>
            </a:r>
            <a:r>
              <a:rPr lang="sl-SI" sz="2400" dirty="0"/>
              <a:t>(glasba vpliva na srčni utrip, dihanje, krvni tlak,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presnovo, razpoloženje, …)</a:t>
            </a:r>
          </a:p>
          <a:p>
            <a:r>
              <a:rPr lang="sl-SI" sz="2400" dirty="0" smtClean="0"/>
              <a:t>19. – 20. stol.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sz="1800" dirty="0" smtClean="0"/>
              <a:t>1881 </a:t>
            </a:r>
            <a:r>
              <a:rPr lang="sl-SI" sz="1800" dirty="0"/>
              <a:t>– prvo priporočilo o vključevanju glasbe v bolnišnice</a:t>
            </a:r>
            <a:r>
              <a:rPr lang="sl-SI" sz="1800" dirty="0" smtClean="0"/>
              <a:t>,</a:t>
            </a:r>
          </a:p>
          <a:p>
            <a:pPr lvl="2"/>
            <a:r>
              <a:rPr lang="sl-SI" sz="1800" dirty="0" smtClean="0"/>
              <a:t>1944 – prvi glasbeno-terapevtski kurikulum (Univerza v Michiganu)</a:t>
            </a:r>
          </a:p>
          <a:p>
            <a:pPr lvl="2"/>
            <a:r>
              <a:rPr lang="sl-SI" sz="1800" dirty="0" smtClean="0"/>
              <a:t>1950 – Nacionalno združenje glasbenih terapevtov</a:t>
            </a:r>
          </a:p>
          <a:p>
            <a:pPr lvl="2"/>
            <a:r>
              <a:rPr lang="sl-SI" sz="1800" dirty="0" smtClean="0"/>
              <a:t>1971 -  Ameriško združenje glasbenih terapevtov </a:t>
            </a:r>
          </a:p>
          <a:p>
            <a:pPr lvl="2"/>
            <a:r>
              <a:rPr lang="sl-SI" sz="1800" dirty="0" smtClean="0"/>
              <a:t>1958 – Britansko združenje glasbenih terapevtov  </a:t>
            </a:r>
          </a:p>
          <a:p>
            <a:pPr lvl="2"/>
            <a:r>
              <a:rPr lang="sl-SI" sz="1800" dirty="0" smtClean="0"/>
              <a:t>1978 – </a:t>
            </a:r>
            <a:r>
              <a:rPr lang="sl-SI" sz="1800" dirty="0"/>
              <a:t>p</a:t>
            </a:r>
            <a:r>
              <a:rPr lang="sl-SI" sz="1800" dirty="0" smtClean="0"/>
              <a:t>rvi svetovni simpozij glasbenih terapevtov ... 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 smtClean="0"/>
              <a:t>Vplivi na razvoj celostnega vzgojno–izobraževalnega procesa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(Steiner</a:t>
            </a:r>
            <a:r>
              <a:rPr lang="sl-SI" sz="2400" dirty="0"/>
              <a:t>, </a:t>
            </a:r>
            <a:r>
              <a:rPr lang="sl-SI" sz="2400" dirty="0" smtClean="0"/>
              <a:t>Montessori, …) </a:t>
            </a:r>
          </a:p>
          <a:p>
            <a:r>
              <a:rPr lang="sl-SI" sz="2400" dirty="0" smtClean="0"/>
              <a:t>Razvoj glasbenega poučevanja (</a:t>
            </a:r>
            <a:r>
              <a:rPr lang="sl-SI" sz="2400" dirty="0" err="1" smtClean="0"/>
              <a:t>Dalcroze</a:t>
            </a:r>
            <a:r>
              <a:rPr lang="sl-SI" sz="2400" dirty="0" smtClean="0"/>
              <a:t>, Kodaly, Orff …) </a:t>
            </a:r>
            <a:endParaRPr lang="sl-SI" sz="2400" dirty="0"/>
          </a:p>
          <a:p>
            <a:endParaRPr lang="sl-SI" sz="2400" dirty="0"/>
          </a:p>
          <a:p>
            <a:pPr>
              <a:lnSpc>
                <a:spcPct val="80000"/>
              </a:lnSpc>
              <a:defRPr/>
            </a:pPr>
            <a:endParaRPr lang="sl-SI" altLang="sl-SI" sz="20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7" y="-36879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333102" y="6332542"/>
            <a:ext cx="10515600" cy="56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r>
              <a:rPr lang="sl-SI" sz="1200" dirty="0" smtClean="0"/>
              <a:t>Vir: </a:t>
            </a:r>
            <a:r>
              <a:rPr lang="sl-SI" sz="1200" dirty="0" err="1" smtClean="0"/>
              <a:t>Thaut</a:t>
            </a:r>
            <a:r>
              <a:rPr lang="sl-SI" sz="1200" dirty="0" smtClean="0"/>
              <a:t>, M. H. (2015). </a:t>
            </a:r>
            <a:r>
              <a:rPr lang="en-GB" sz="1200" dirty="0"/>
              <a:t>Music as therapy in early </a:t>
            </a:r>
            <a:r>
              <a:rPr lang="en-GB" sz="1200" dirty="0" smtClean="0"/>
              <a:t>history.</a:t>
            </a:r>
            <a:r>
              <a:rPr lang="sl-SI" sz="1200" dirty="0" smtClean="0"/>
              <a:t> </a:t>
            </a:r>
            <a:r>
              <a:rPr lang="en-GB" sz="1200" i="1" dirty="0" err="1" smtClean="0"/>
              <a:t>Prog</a:t>
            </a:r>
            <a:r>
              <a:rPr lang="sl-SI" sz="1200" i="1" dirty="0" smtClean="0"/>
              <a:t>.</a:t>
            </a:r>
            <a:r>
              <a:rPr lang="en-GB" sz="1200" i="1" dirty="0" smtClean="0"/>
              <a:t> </a:t>
            </a:r>
            <a:r>
              <a:rPr lang="en-GB" sz="1200" i="1" dirty="0"/>
              <a:t>Brain </a:t>
            </a:r>
            <a:r>
              <a:rPr lang="en-GB" sz="1200" i="1" dirty="0" smtClean="0"/>
              <a:t>Res</a:t>
            </a:r>
            <a:r>
              <a:rPr lang="sl-SI" sz="1200" i="1" dirty="0" err="1" smtClean="0"/>
              <a:t>earch</a:t>
            </a:r>
            <a:r>
              <a:rPr lang="sl-SI" sz="1200" i="1" dirty="0" smtClean="0"/>
              <a:t>,</a:t>
            </a:r>
            <a:r>
              <a:rPr lang="en-GB" sz="1200" i="1" dirty="0" smtClean="0"/>
              <a:t> 217</a:t>
            </a:r>
            <a:r>
              <a:rPr lang="sl-SI" sz="1200" dirty="0" smtClean="0"/>
              <a:t>, </a:t>
            </a:r>
            <a:r>
              <a:rPr lang="en-GB" sz="1200" dirty="0" smtClean="0"/>
              <a:t>143-58</a:t>
            </a:r>
            <a:r>
              <a:rPr lang="en-GB" sz="1200" dirty="0"/>
              <a:t>. </a:t>
            </a:r>
            <a:r>
              <a:rPr lang="en-GB" sz="1200" dirty="0" err="1"/>
              <a:t>doi</a:t>
            </a:r>
            <a:r>
              <a:rPr lang="en-GB" sz="1200" dirty="0"/>
              <a:t>: 10.1016/bs.pbr.2014.11.025. 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201"/>
          <a:stretch/>
        </p:blipFill>
        <p:spPr>
          <a:xfrm>
            <a:off x="9174120" y="2386625"/>
            <a:ext cx="2502170" cy="1607600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63508" y="591936"/>
            <a:ext cx="2512782" cy="1555992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45" y="4237436"/>
            <a:ext cx="2891245" cy="1923992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846" y="365125"/>
            <a:ext cx="10515600" cy="453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</a:t>
            </a:r>
            <a:endParaRPr lang="sl-SI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7" y="-36879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8" name="jEqneyZXrj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960" y="926558"/>
            <a:ext cx="6862451" cy="38601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Pravokotnik 1"/>
          <p:cNvSpPr/>
          <p:nvPr/>
        </p:nvSpPr>
        <p:spPr>
          <a:xfrm>
            <a:off x="565960" y="6313525"/>
            <a:ext cx="2688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Vir: </a:t>
            </a:r>
            <a:r>
              <a:rPr lang="en-GB" sz="1400" dirty="0" smtClean="0"/>
              <a:t>https</a:t>
            </a:r>
            <a:r>
              <a:rPr lang="en-GB" sz="1400" dirty="0"/>
              <a:t>://youtu.be/jEqneyZXrjM</a:t>
            </a: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8012778" y="818606"/>
            <a:ext cx="4066903" cy="589000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>
                <a:latin typeface="+mn-lt"/>
              </a:rPr>
              <a:t>Opazujemo: </a:t>
            </a:r>
          </a:p>
          <a:p>
            <a:endParaRPr lang="sl-SI" sz="28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sl-SI" sz="2800" dirty="0" smtClean="0">
                <a:latin typeface="+mn-lt"/>
              </a:rPr>
              <a:t>očesni kontakt med udeležencema, </a:t>
            </a:r>
          </a:p>
          <a:p>
            <a:pPr marL="342900" indent="-342900">
              <a:buFontTx/>
              <a:buChar char="-"/>
            </a:pPr>
            <a:r>
              <a:rPr lang="sl-SI" sz="2800" dirty="0">
                <a:latin typeface="+mn-lt"/>
              </a:rPr>
              <a:t>g</a:t>
            </a:r>
            <a:r>
              <a:rPr lang="sl-SI" sz="2800" dirty="0" smtClean="0">
                <a:latin typeface="+mn-lt"/>
              </a:rPr>
              <a:t>lasbene sekvence terapevta z ozirom na:</a:t>
            </a:r>
          </a:p>
          <a:p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    - </a:t>
            </a:r>
            <a:r>
              <a:rPr lang="sl-SI" sz="2400" dirty="0" smtClean="0">
                <a:latin typeface="+mn-lt"/>
              </a:rPr>
              <a:t>trajanje,</a:t>
            </a:r>
          </a:p>
          <a:p>
            <a:r>
              <a:rPr lang="sl-SI" sz="2400" dirty="0">
                <a:latin typeface="+mn-lt"/>
              </a:rPr>
              <a:t> </a:t>
            </a:r>
            <a:r>
              <a:rPr lang="sl-SI" sz="2400" dirty="0" smtClean="0">
                <a:latin typeface="+mn-lt"/>
              </a:rPr>
              <a:t>     - tematsko vsebino   </a:t>
            </a:r>
          </a:p>
          <a:p>
            <a:r>
              <a:rPr lang="sl-SI" sz="2400" dirty="0" smtClean="0">
                <a:latin typeface="+mn-lt"/>
              </a:rPr>
              <a:t>        (glasbeno in besedno,)</a:t>
            </a:r>
          </a:p>
          <a:p>
            <a:r>
              <a:rPr lang="sl-SI" sz="2400" dirty="0" smtClean="0">
                <a:latin typeface="+mn-lt"/>
              </a:rPr>
              <a:t>      - občutek napetosti v </a:t>
            </a:r>
          </a:p>
          <a:p>
            <a:r>
              <a:rPr lang="sl-SI" sz="2400" dirty="0" smtClean="0">
                <a:latin typeface="+mn-lt"/>
              </a:rPr>
              <a:t>         glasbenem jeziku,</a:t>
            </a:r>
          </a:p>
          <a:p>
            <a:pPr marL="342900" indent="-342900">
              <a:buFontTx/>
              <a:buChar char="-"/>
            </a:pPr>
            <a:r>
              <a:rPr lang="sl-SI" sz="2800" dirty="0">
                <a:latin typeface="+mn-lt"/>
              </a:rPr>
              <a:t>p</a:t>
            </a:r>
            <a:r>
              <a:rPr lang="sl-SI" sz="2800" dirty="0" smtClean="0">
                <a:latin typeface="+mn-lt"/>
              </a:rPr>
              <a:t>rosto izbiro otroka.</a:t>
            </a:r>
          </a:p>
          <a:p>
            <a:endParaRPr lang="sl-SI" sz="2700" dirty="0" smtClean="0">
              <a:latin typeface="+mn-lt"/>
            </a:endParaRPr>
          </a:p>
          <a:p>
            <a:r>
              <a:rPr lang="sl-SI" sz="2700" dirty="0" smtClean="0">
                <a:latin typeface="+mn-lt"/>
              </a:rPr>
              <a:t>KAJ JE DEČKOV USPEH?</a:t>
            </a:r>
            <a:endParaRPr lang="sl-SI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3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Clayton, Martin, Rebecca Sager, and Udo Will. 2005. </a:t>
            </a:r>
            <a:r>
              <a:rPr lang="en-GB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 Time with the Music: The Concept of Entrainment and its Significance for Ethnomusicology.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European Meetings in Ethnomusicology (ESEM Counterpoint)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3–75</a:t>
            </a:r>
            <a:endParaRPr lang="en-GB" sz="1200" dirty="0"/>
          </a:p>
        </p:txBody>
      </p:sp>
      <p:sp>
        <p:nvSpPr>
          <p:cNvPr id="3" name="Pravokotnik 2"/>
          <p:cNvSpPr/>
          <p:nvPr/>
        </p:nvSpPr>
        <p:spPr>
          <a:xfrm>
            <a:off x="6096000" y="63040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Schneck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Daniel J. and </a:t>
            </a:r>
            <a:r>
              <a:rPr lang="en-GB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Dorita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 Berger. 2006. </a:t>
            </a:r>
            <a:r>
              <a:rPr lang="en-GB" sz="1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 Music Effect. Music Physiology and Clinical Applications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Jessica Kingsley Publishers. </a:t>
            </a:r>
            <a:endParaRPr lang="en-GB" sz="1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69569"/>
            <a:ext cx="2902268" cy="2175558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 descr="Rezultat iskanja slik za christiaan huygens pendulum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17" y="2797205"/>
            <a:ext cx="2404790" cy="3162385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"/>
          <a:stretch/>
        </p:blipFill>
        <p:spPr>
          <a:xfrm>
            <a:off x="460375" y="2797205"/>
            <a:ext cx="1967385" cy="3162385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avokotnik 7"/>
          <p:cNvSpPr/>
          <p:nvPr/>
        </p:nvSpPr>
        <p:spPr>
          <a:xfrm>
            <a:off x="3891412" y="1088016"/>
            <a:ext cx="7723795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„Človekova </a:t>
            </a:r>
            <a:r>
              <a:rPr lang="sl-SI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sposobnost sinhronizacije z glasbo je 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edinstvena“ </a:t>
            </a:r>
          </a:p>
          <a:p>
            <a:pPr algn="ctr"/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sl-SI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Schneck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D.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Berger, 2006). </a:t>
            </a:r>
            <a:endParaRPr lang="sl-S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555360" y="4328374"/>
            <a:ext cx="6183085" cy="16312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sz="20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Clayton</a:t>
            </a:r>
            <a:r>
              <a:rPr 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in Will (2005) primerjata človekovo sposobnost sinhronizacije s spoznanjem iz 17. stoletja, ko </a:t>
            </a:r>
            <a:r>
              <a:rPr 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je nizozemski matematik in fizik </a:t>
            </a:r>
            <a:r>
              <a:rPr lang="sl-SI" sz="2000" dirty="0" err="1">
                <a:ea typeface="Times New Roman" panose="02020603050405020304" pitchFamily="18" charset="0"/>
                <a:cs typeface="Calibri" panose="020F0502020204030204" pitchFamily="34" charset="0"/>
              </a:rPr>
              <a:t>Christiaan</a:t>
            </a:r>
            <a:r>
              <a:rPr 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ea typeface="Times New Roman" panose="02020603050405020304" pitchFamily="18" charset="0"/>
                <a:cs typeface="Calibri" panose="020F0502020204030204" pitchFamily="34" charset="0"/>
              </a:rPr>
              <a:t>Huygens</a:t>
            </a:r>
            <a:r>
              <a:rPr 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 odkril, da se dve nihalni uri, nameščeni na isti površini, vedno premikata sinhrono, v isti fazi.</a:t>
            </a:r>
            <a:endParaRPr lang="en-GB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5555361" y="2790690"/>
            <a:ext cx="6183085" cy="112534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»Metrično </a:t>
            </a:r>
            <a:r>
              <a:rPr lang="sl-SI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utripanje uteleša 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simetrično </a:t>
            </a:r>
            <a:r>
              <a:rPr lang="sl-SI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ravnovesje 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napetosti </a:t>
            </a:r>
            <a:r>
              <a:rPr lang="sl-SI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in 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sprostitve!</a:t>
            </a:r>
            <a:r>
              <a:rPr lang="sl-SI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l-SI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 </a:t>
            </a:r>
            <a:r>
              <a:rPr lang="sl-SI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Schneck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D. S. Berger, 2006). </a:t>
            </a:r>
            <a:endParaRPr lang="sl-S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42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Celostni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vidik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glasbene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vzgoje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sl-SI" sz="2600" dirty="0"/>
              <a:t>i</a:t>
            </a:r>
            <a:r>
              <a:rPr lang="sl-SI" sz="2600" dirty="0" smtClean="0"/>
              <a:t>zpostavlja pomen spodbujanja uravnoteženega učnega razvoja,</a:t>
            </a:r>
          </a:p>
          <a:p>
            <a:r>
              <a:rPr lang="sl-SI" sz="2600" dirty="0"/>
              <a:t>i</a:t>
            </a:r>
            <a:r>
              <a:rPr lang="sl-SI" sz="2600" dirty="0" smtClean="0"/>
              <a:t>zhaja iz spoznanja, da ukvarjanje z glasbo spodbuja integracijo delovanja obeh možganskih hemisfer. </a:t>
            </a:r>
          </a:p>
          <a:p>
            <a:pPr marL="0" indent="0">
              <a:buNone/>
            </a:pPr>
            <a:endParaRPr lang="sl-SI" sz="43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l-SI" sz="2600" dirty="0" smtClean="0"/>
              <a:t>Zato je pomembno:</a:t>
            </a:r>
          </a:p>
          <a:p>
            <a:pPr>
              <a:buFontTx/>
              <a:buChar char="-"/>
            </a:pPr>
            <a:r>
              <a:rPr lang="sl-SI" sz="2200" dirty="0"/>
              <a:t>s</a:t>
            </a:r>
            <a:r>
              <a:rPr lang="sl-SI" sz="2200" dirty="0" smtClean="0"/>
              <a:t>podbujati celostno učno odzivanje,</a:t>
            </a:r>
          </a:p>
          <a:p>
            <a:pPr>
              <a:buFontTx/>
              <a:buChar char="-"/>
            </a:pPr>
            <a:r>
              <a:rPr lang="sl-SI" sz="2200" dirty="0"/>
              <a:t>r</a:t>
            </a:r>
            <a:r>
              <a:rPr lang="sl-SI" sz="2200" dirty="0" smtClean="0"/>
              <a:t>azvijati </a:t>
            </a:r>
            <a:r>
              <a:rPr lang="sl-SI" sz="2200" dirty="0" err="1" smtClean="0"/>
              <a:t>veččutne</a:t>
            </a:r>
            <a:r>
              <a:rPr lang="sl-SI" sz="2200" dirty="0" smtClean="0"/>
              <a:t> (avditivne, vizualne, kinestetične) predstave,</a:t>
            </a:r>
          </a:p>
          <a:p>
            <a:pPr>
              <a:buFontTx/>
              <a:buChar char="-"/>
            </a:pPr>
            <a:r>
              <a:rPr lang="sl-SI" sz="2200" dirty="0"/>
              <a:t>u</a:t>
            </a:r>
            <a:r>
              <a:rPr lang="sl-SI" sz="2200" dirty="0" smtClean="0"/>
              <a:t>porabljati usklajeno besedno in nebesedno sporočanje,</a:t>
            </a:r>
          </a:p>
          <a:p>
            <a:pPr>
              <a:buFontTx/>
              <a:buChar char="-"/>
            </a:pPr>
            <a:r>
              <a:rPr lang="sl-SI" sz="2200" dirty="0"/>
              <a:t>s</a:t>
            </a:r>
            <a:r>
              <a:rPr lang="sl-SI" sz="2200" dirty="0" smtClean="0"/>
              <a:t>podbujati spontanost, „tveganje“, domišljijo …</a:t>
            </a:r>
          </a:p>
          <a:p>
            <a:pPr>
              <a:buFontTx/>
              <a:buChar char="-"/>
            </a:pPr>
            <a:r>
              <a:rPr lang="sl-SI" sz="2200" dirty="0" smtClean="0"/>
              <a:t>omogočati različne poti odkrivanja znanja ….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sz="1500" dirty="0" smtClean="0"/>
              <a:t>Vir: </a:t>
            </a:r>
            <a:r>
              <a:rPr lang="sl-SI" sz="1500" dirty="0" err="1" smtClean="0">
                <a:solidFill>
                  <a:srgbClr val="C00000"/>
                </a:solidFill>
              </a:rPr>
              <a:t>Sicherl</a:t>
            </a:r>
            <a:r>
              <a:rPr lang="sl-SI" sz="1500" dirty="0" smtClean="0">
                <a:solidFill>
                  <a:srgbClr val="C00000"/>
                </a:solidFill>
              </a:rPr>
              <a:t> Kafol, B. (2015). </a:t>
            </a:r>
            <a:r>
              <a:rPr lang="sl-SI" sz="1500" i="1" dirty="0" smtClean="0">
                <a:solidFill>
                  <a:srgbClr val="C00000"/>
                </a:solidFill>
              </a:rPr>
              <a:t>Izbrana poglavja iz glasbene didaktike</a:t>
            </a:r>
            <a:r>
              <a:rPr lang="sl-SI" sz="1500" dirty="0" smtClean="0">
                <a:solidFill>
                  <a:srgbClr val="C00000"/>
                </a:solidFill>
              </a:rPr>
              <a:t>. Str. 11 - 12. Ljubljana: Pedagoška fakulteta. </a:t>
            </a:r>
            <a:endParaRPr lang="sl-SI" sz="1500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467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4407"/>
          </a:xfrm>
        </p:spPr>
        <p:txBody>
          <a:bodyPr>
            <a:noAutofit/>
          </a:bodyPr>
          <a:lstStyle/>
          <a:p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Razvojno-psihološki </a:t>
            </a:r>
            <a:r>
              <a:rPr lang="sl-SI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vidiki celostnega vzgojno-izobraževalnega procesa </a:t>
            </a:r>
            <a:r>
              <a:rPr lang="sl-SI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529532"/>
            <a:ext cx="10718074" cy="43487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endParaRPr lang="sl-SI" altLang="sl-SI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2400" dirty="0" smtClean="0"/>
              <a:t>Behavioristični vidik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na vprašanja človekove narave odgovarja z vidika zunanjih dejavnikov  in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/>
              <a:t> </a:t>
            </a:r>
            <a:r>
              <a:rPr lang="sl-SI" altLang="sl-SI" sz="1800" dirty="0" smtClean="0"/>
              <a:t>      napoveduje ter nadzoruje človekovo vedenje,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človeka obravnava po vzorcu „</a:t>
            </a:r>
            <a:r>
              <a:rPr lang="sl-SI" altLang="sl-SI" sz="1800" dirty="0" smtClean="0">
                <a:solidFill>
                  <a:srgbClr val="C00000"/>
                </a:solidFill>
              </a:rPr>
              <a:t>dražljaj – reakcija</a:t>
            </a:r>
            <a:r>
              <a:rPr lang="sl-SI" altLang="sl-SI" sz="1800" dirty="0" smtClean="0"/>
              <a:t>“ (Watson, </a:t>
            </a:r>
            <a:r>
              <a:rPr lang="sl-SI" altLang="sl-SI" sz="1800" dirty="0" err="1" smtClean="0"/>
              <a:t>Skinner</a:t>
            </a:r>
            <a:r>
              <a:rPr lang="sl-SI" altLang="sl-SI" sz="1800" dirty="0" smtClean="0"/>
              <a:t>, </a:t>
            </a:r>
            <a:r>
              <a:rPr lang="sl-SI" altLang="sl-SI" sz="1800" dirty="0" err="1" smtClean="0"/>
              <a:t>Thorndike</a:t>
            </a:r>
            <a:r>
              <a:rPr lang="sl-SI" altLang="sl-SI" sz="1800" dirty="0" smtClean="0"/>
              <a:t>).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sl-SI" altLang="sl-SI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 smtClean="0"/>
              <a:t>V procesu učenja in poučevanja: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 smtClean="0"/>
              <a:t>vnaprej načrtovano okolje in učitelj, ki nudi dražljaje na reakcije učencev,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i</a:t>
            </a:r>
            <a:r>
              <a:rPr lang="sl-SI" altLang="sl-SI" sz="1800" dirty="0" smtClean="0"/>
              <a:t>zhaja iz učne vsebine s programiranimi nalogami,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c</a:t>
            </a:r>
            <a:r>
              <a:rPr lang="sl-SI" altLang="sl-SI" sz="1800" dirty="0" smtClean="0"/>
              <a:t>ilji so preverljivi z metodologijo objektivnega ocenjevanja,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p</a:t>
            </a:r>
            <a:r>
              <a:rPr lang="sl-SI" altLang="sl-SI" sz="1800" dirty="0" smtClean="0"/>
              <a:t>revladujejo metode verbalnega poučevanja,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p</a:t>
            </a:r>
            <a:r>
              <a:rPr lang="sl-SI" altLang="sl-SI" sz="1800" dirty="0" smtClean="0"/>
              <a:t>oudarjen je pomen povratne informacije,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800" dirty="0"/>
              <a:t>u</a:t>
            </a:r>
            <a:r>
              <a:rPr lang="sl-SI" altLang="sl-SI" sz="1800" dirty="0" smtClean="0"/>
              <a:t>čenec je v vlogi pasivnega sprejemnika znanj.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sl-SI" altLang="sl-SI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800" dirty="0" smtClean="0"/>
              <a:t>Za glasbeni umetnost je behavioristični vidik poučevanja uporaben le v omejenem obsegu.</a:t>
            </a:r>
            <a:endParaRPr lang="sl-SI" altLang="sl-SI" sz="1800" dirty="0"/>
          </a:p>
          <a:p>
            <a:pPr eaLnBrk="1" hangingPunct="1">
              <a:lnSpc>
                <a:spcPct val="80000"/>
              </a:lnSpc>
            </a:pPr>
            <a:endParaRPr lang="sl-SI" altLang="sl-SI" sz="1800" dirty="0"/>
          </a:p>
          <a:p>
            <a:pPr eaLnBrk="1" hangingPunct="1">
              <a:lnSpc>
                <a:spcPct val="80000"/>
              </a:lnSpc>
            </a:pPr>
            <a:endParaRPr lang="sl-SI" altLang="sl-SI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sl-SI" altLang="sl-SI" sz="1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6642678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Vir: </a:t>
            </a: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(2001). </a:t>
            </a:r>
            <a:r>
              <a:rPr lang="sl-SI" i="1" dirty="0" smtClean="0">
                <a:solidFill>
                  <a:srgbClr val="C00000"/>
                </a:solidFill>
              </a:rPr>
              <a:t>Celostna glasbena vzgoja. Srce-um-telo</a:t>
            </a:r>
            <a:r>
              <a:rPr lang="sl-SI" dirty="0" smtClean="0">
                <a:solidFill>
                  <a:srgbClr val="C00000"/>
                </a:solidFill>
              </a:rPr>
              <a:t>. Ljubljana: Debora. (str. 22-26)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9640389" y="1654442"/>
            <a:ext cx="1811382" cy="12193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>
                <a:solidFill>
                  <a:srgbClr val="C00000"/>
                </a:solidFill>
              </a:rPr>
              <a:t>Behavioristični vidik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/>
              <a:t>Kognitivni vidik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/>
              <a:t>Humanistični vidik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95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21753</TotalTime>
  <Words>3006</Words>
  <Application>Microsoft Office PowerPoint</Application>
  <PresentationFormat>Širokozaslonsko</PresentationFormat>
  <Paragraphs>294</Paragraphs>
  <Slides>22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Officeova tema</vt:lpstr>
      <vt:lpstr>Učenje in poučevanje otrok s posebnimi potrebami: glasbena vzgoja</vt:lpstr>
      <vt:lpstr>Vsebina predavanja</vt:lpstr>
      <vt:lpstr>Motivacijska spodbuda D. Britten: Dance of the Dolphins  //  R. V. Williams: Fantazija na temo T. Tallisa</vt:lpstr>
      <vt:lpstr> Moč glasbe in zdravilne moči zvoka   </vt:lpstr>
      <vt:lpstr>Pomoč z glasbo skozi čas</vt:lpstr>
      <vt:lpstr>PowerPointova predstavitev</vt:lpstr>
      <vt:lpstr>PowerPointova predstavitev</vt:lpstr>
      <vt:lpstr>Celostni vidik glasbene vzgoje:</vt:lpstr>
      <vt:lpstr>Razvojno-psihološki vidiki celostnega vzgojno-izobraževalnega procesa (1) </vt:lpstr>
      <vt:lpstr>Razvojno-psihološki vidiki celostnega vzgojno-izobraževalnega procesa (2) </vt:lpstr>
      <vt:lpstr>Razvojno-psihološki vidiki celostnega vzgojno-izobraževalnega procesa (3) </vt:lpstr>
      <vt:lpstr>Kurikularne strategije načrtovanja (1)</vt:lpstr>
      <vt:lpstr>Kurikularne strategija načrtovanja (2) </vt:lpstr>
      <vt:lpstr>Uvod v načrtovanje glasbene vzgoje (1) </vt:lpstr>
      <vt:lpstr>Vir: Goodkin, Doug (2020): Learning through music and art. http://www.douggoodkin.com/on_music_education.php</vt:lpstr>
      <vt:lpstr>Načrtovanje glasbene vzgoje (1) </vt:lpstr>
      <vt:lpstr>Načrtovanje glasbene vzgoje (2) </vt:lpstr>
      <vt:lpstr>Načrtovanje glasbenih ciljev na taksonomskih kategorijah afektivnega področja </vt:lpstr>
      <vt:lpstr>Načrtovanje glasbenih ciljev na taksonomskih kategorijah psihomotoričnega področja </vt:lpstr>
      <vt:lpstr>Načrtovanje glasbenih ciljev na taksonomskih kategorijah kognitivnega področja </vt:lpstr>
      <vt:lpstr>„Orff-Schulwerk“ – koncept glasbeno-gibalne vzgoje  (na OSW temelji tudi „Orff glasbena terapija“ – Gertrude Orff)  </vt:lpstr>
      <vt:lpstr>V razmislek in utrjevanje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143</cp:revision>
  <dcterms:created xsi:type="dcterms:W3CDTF">2020-02-10T13:05:26Z</dcterms:created>
  <dcterms:modified xsi:type="dcterms:W3CDTF">2023-02-26T17:41:55Z</dcterms:modified>
</cp:coreProperties>
</file>