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9" r:id="rId3"/>
    <p:sldId id="270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14. 12. 2020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hUrovMNCmg?feature=oembed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www.youtube.com/watch?v=shUrovMNCm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095" y="220891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sl-SI" sz="3000" dirty="0"/>
              <a:t> </a:t>
            </a:r>
            <a:r>
              <a:rPr lang="sl-SI" sz="3000" b="1" dirty="0">
                <a:solidFill>
                  <a:srgbClr val="FF66FF"/>
                </a:solidFill>
              </a:rPr>
              <a:t>seštevanje in odštevanje decimalnih števil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59091"/>
            <a:ext cx="8686800" cy="5798909"/>
          </a:xfrm>
        </p:spPr>
        <p:txBody>
          <a:bodyPr>
            <a:normAutofit/>
          </a:bodyPr>
          <a:lstStyle/>
          <a:p>
            <a:pPr marL="0" indent="0">
              <a:buClr>
                <a:srgbClr val="FF66FF"/>
              </a:buClr>
              <a:buNone/>
            </a:pPr>
            <a:r>
              <a:rPr lang="sl-SI" b="1" dirty="0">
                <a:solidFill>
                  <a:srgbClr val="FF00FF"/>
                </a:solidFill>
              </a:rPr>
              <a:t>Pisno seštevanje decimalnih števil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sl-SI" dirty="0">
                <a:solidFill>
                  <a:schemeClr val="bg1"/>
                </a:solidFill>
              </a:rPr>
              <a:t>Seštevamo tako kot naravna števila, le paziti moramo, da pravilno podpišemo in da ohranimo decimalno vejico.</a:t>
            </a:r>
          </a:p>
          <a:p>
            <a:pPr>
              <a:buNone/>
            </a:pPr>
            <a:r>
              <a:rPr lang="sl-SI" sz="2800" i="1" dirty="0">
                <a:solidFill>
                  <a:schemeClr val="bg1"/>
                </a:solidFill>
              </a:rPr>
              <a:t>Seštejmo 2,45 in 1,53: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16016" y="3429000"/>
          <a:ext cx="165618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0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190"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190">
                <a:tc>
                  <a:txBody>
                    <a:bodyPr/>
                    <a:lstStyle/>
                    <a:p>
                      <a:endParaRPr lang="sl-SI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190"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190">
                <a:tc>
                  <a:txBody>
                    <a:bodyPr/>
                    <a:lstStyle/>
                    <a:p>
                      <a:endParaRPr lang="sl-SI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04248" y="299695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66FF"/>
                </a:solidFill>
              </a:rPr>
              <a:t>Tu je decimalna vejica.</a:t>
            </a:r>
          </a:p>
        </p:txBody>
      </p:sp>
      <p:cxnSp>
        <p:nvCxnSpPr>
          <p:cNvPr id="7" name="Elbow Connector 6"/>
          <p:cNvCxnSpPr>
            <a:stCxn id="5" idx="1"/>
          </p:cNvCxnSpPr>
          <p:nvPr/>
        </p:nvCxnSpPr>
        <p:spPr>
          <a:xfrm rot="10800000" flipV="1">
            <a:off x="5508104" y="3320118"/>
            <a:ext cx="1296144" cy="1088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ular Callout 11"/>
          <p:cNvSpPr/>
          <p:nvPr/>
        </p:nvSpPr>
        <p:spPr>
          <a:xfrm>
            <a:off x="899592" y="3933056"/>
            <a:ext cx="2880320" cy="936104"/>
          </a:xfrm>
          <a:prstGeom prst="wedgeRoundRectCallout">
            <a:avLst>
              <a:gd name="adj1" fmla="val 87543"/>
              <a:gd name="adj2" fmla="val 69236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/>
              <a:t>2,45 + 1,53 = 3,98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4663"/>
            <a:ext cx="8686800" cy="6453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rgbClr val="FF66FF"/>
                </a:solidFill>
              </a:rPr>
              <a:t>Pisno odštevanje decimalnih števil</a:t>
            </a:r>
          </a:p>
          <a:p>
            <a:pPr>
              <a:buNone/>
            </a:pPr>
            <a:r>
              <a:rPr lang="sl-SI" dirty="0">
                <a:solidFill>
                  <a:schemeClr val="bg1"/>
                </a:solidFill>
              </a:rPr>
              <a:t>Velja enako kot za seštevanje decimalnih števil.</a:t>
            </a:r>
          </a:p>
          <a:p>
            <a:pPr>
              <a:buNone/>
            </a:pPr>
            <a:endParaRPr lang="sl-SI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l-SI" sz="2800" dirty="0">
                <a:solidFill>
                  <a:schemeClr val="bg1"/>
                </a:solidFill>
              </a:rPr>
              <a:t>Spodaj imaš še posnetek z razlago:</a:t>
            </a:r>
          </a:p>
          <a:p>
            <a:pPr>
              <a:buNone/>
            </a:pPr>
            <a:r>
              <a:rPr lang="sl-SI" sz="2800" dirty="0">
                <a:solidFill>
                  <a:schemeClr val="bg1"/>
                </a:solidFill>
                <a:hlinkClick r:id="rId4"/>
              </a:rPr>
              <a:t>https://www.youtube.com/watch?v=shUrovMNCmg</a:t>
            </a:r>
            <a:endParaRPr lang="sl-SI" sz="2800" dirty="0">
              <a:solidFill>
                <a:schemeClr val="bg1"/>
              </a:solidFill>
            </a:endParaRPr>
          </a:p>
          <a:p>
            <a:pPr>
              <a:buNone/>
            </a:pPr>
            <a:endParaRPr lang="sl-SI" sz="2800" dirty="0">
              <a:solidFill>
                <a:schemeClr val="bg1"/>
              </a:solidFill>
            </a:endParaRPr>
          </a:p>
          <a:p>
            <a:pPr>
              <a:buNone/>
            </a:pPr>
            <a:endParaRPr lang="sl-SI" sz="2800" dirty="0">
              <a:solidFill>
                <a:schemeClr val="bg1"/>
              </a:solidFill>
            </a:endParaRPr>
          </a:p>
          <a:p>
            <a:pPr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2" name="Online Media 1" title="Seštevanje in odštevanje decimalnih števil.">
            <a:hlinkClick r:id="" action="ppaction://media"/>
            <a:extLst>
              <a:ext uri="{FF2B5EF4-FFF2-40B4-BE49-F238E27FC236}">
                <a16:creationId xmlns:a16="http://schemas.microsoft.com/office/drawing/2014/main" id="{1D083FA3-D4C7-4152-905E-BEB30D2D5F6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971600" y="3212976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667856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4663"/>
            <a:ext cx="8686800" cy="6453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b="1" dirty="0">
                <a:solidFill>
                  <a:srgbClr val="FF00FF"/>
                </a:solidFill>
              </a:rPr>
              <a:t>Utrjevanje</a:t>
            </a:r>
          </a:p>
          <a:p>
            <a:pPr marL="0" indent="0" algn="ctr">
              <a:buNone/>
            </a:pPr>
            <a:endParaRPr lang="sl-SI" b="1" dirty="0">
              <a:solidFill>
                <a:srgbClr val="FF00FF"/>
              </a:solidFill>
            </a:endParaRPr>
          </a:p>
          <a:p>
            <a:pPr marL="0" indent="0" algn="ctr">
              <a:buNone/>
            </a:pPr>
            <a:r>
              <a:rPr lang="sl-SI" dirty="0">
                <a:solidFill>
                  <a:schemeClr val="bg1"/>
                </a:solidFill>
              </a:rPr>
              <a:t>V učbeniku (stran </a:t>
            </a:r>
            <a:r>
              <a:rPr lang="sl-SI" b="1" dirty="0">
                <a:solidFill>
                  <a:schemeClr val="bg1"/>
                </a:solidFill>
              </a:rPr>
              <a:t>169, 170 in 171</a:t>
            </a:r>
            <a:r>
              <a:rPr lang="sl-SI" dirty="0">
                <a:solidFill>
                  <a:schemeClr val="bg1"/>
                </a:solidFill>
              </a:rPr>
              <a:t>) imaš ogromno nalog iz snovi seštevanja in odštevanja.</a:t>
            </a:r>
          </a:p>
          <a:p>
            <a:pPr algn="ctr">
              <a:buNone/>
            </a:pPr>
            <a:r>
              <a:rPr lang="sl-SI" dirty="0">
                <a:solidFill>
                  <a:schemeClr val="bg1"/>
                </a:solidFill>
              </a:rPr>
              <a:t>Reši naslednje naloge: </a:t>
            </a:r>
          </a:p>
          <a:p>
            <a:pPr algn="ctr">
              <a:buNone/>
            </a:pPr>
            <a:endParaRPr lang="sl-SI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sl-SI" b="1" dirty="0">
                <a:solidFill>
                  <a:srgbClr val="FFCCFF"/>
                </a:solidFill>
              </a:rPr>
              <a:t>25, 27, 28, 31, 32. a, b, 33.a, b, 35, 38, 41.</a:t>
            </a:r>
          </a:p>
          <a:p>
            <a:pPr>
              <a:buNone/>
            </a:pPr>
            <a:endParaRPr lang="sl-SI" sz="2800" dirty="0">
              <a:solidFill>
                <a:srgbClr val="FFCCFF"/>
              </a:solidFill>
            </a:endParaRPr>
          </a:p>
          <a:p>
            <a:pPr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915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4391</TotalTime>
  <Words>139</Words>
  <Application>Microsoft Office PowerPoint</Application>
  <PresentationFormat>On-screen Show (4:3)</PresentationFormat>
  <Paragraphs>32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Franklin Gothic Book</vt:lpstr>
      <vt:lpstr>Franklin Gothic Medium</vt:lpstr>
      <vt:lpstr>Wingdings 2</vt:lpstr>
      <vt:lpstr>Trek</vt:lpstr>
      <vt:lpstr> seštevanje in odštevanje decimalnih števil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Miha Štrajhar</cp:lastModifiedBy>
  <cp:revision>47</cp:revision>
  <dcterms:created xsi:type="dcterms:W3CDTF">2015-07-07T14:57:48Z</dcterms:created>
  <dcterms:modified xsi:type="dcterms:W3CDTF">2020-12-14T06:41:10Z</dcterms:modified>
</cp:coreProperties>
</file>