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5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1" r:id="rId16"/>
    <p:sldId id="270" r:id="rId17"/>
    <p:sldId id="275" r:id="rId18"/>
    <p:sldId id="276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7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xmlns="" id="{BBD9DAB4-193A-4E06-90A3-7551A66C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50F9B-1438-4A35-9D4D-B5B291658E42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xmlns="" id="{41A25545-B0EC-4A0E-BAE4-9676C7C0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xmlns="" id="{A6731D82-00D1-46B2-A369-BEC50590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D5EE9-8DC3-45CA-96A9-B298A10913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606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xmlns="" id="{08ED7271-144C-4CF7-994C-1A61320F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1FAB-DE32-47AB-AF08-B9A5B7FA59E0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xmlns="" id="{FA7387F6-C9F0-47D1-9DB0-8068C59A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xmlns="" id="{E0DFC700-83EE-4A53-831B-C1227FCE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37DD4-01E2-47D4-9C6E-D20DC99796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063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xmlns="" id="{FB9BEB71-6EC7-4028-B73E-8FA98A5C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0F11-BE49-488D-8B24-61EE8DE04FE3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xmlns="" id="{9A45D174-45B5-4D48-B57E-F4B6D94F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xmlns="" id="{22E85A42-D0E9-4AB6-95C9-5FC62C17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B2C86-AAD8-4A5A-9BF7-2E7A2617D8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338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xmlns="" id="{23BB62BC-C359-4977-87D7-EF79110F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9510-81F2-424F-8D2B-6D8EB0C733F4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xmlns="" id="{13015C09-BD57-445F-8E92-BB9C5CDB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xmlns="" id="{1F7F60A0-C075-472D-9519-034F9FB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9BFD-A642-489C-A5DF-DE37EF850B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431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xmlns="" id="{7EB0D2C6-2A95-42F8-91FC-1A00CD4F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7B70-C0AA-44BF-8F5D-6D81C80209C5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xmlns="" id="{2BB86A1B-1FA0-4A53-91B3-DA5A3040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xmlns="" id="{16C0345F-0FEE-49AB-A107-E76CF9DD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A600E-9E3F-44FF-9FC0-331EE04BAC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77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xmlns="" id="{574ED886-5044-4EE3-872B-D710B597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B4EB-DE27-4429-BB1F-70D3380DE64B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xmlns="" id="{EF26E644-72F7-4924-B3F8-6A5E90C5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xmlns="" id="{EB27B115-F9EB-4C3F-AACF-8ACEC4BD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0E01-13BC-4CCF-8C26-05A1CA05C1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140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xmlns="" id="{62E75B54-709E-4F66-AFA3-A55C5B93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777C-6253-4CDB-AF3A-0D8501ACD05E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xmlns="" id="{FA7BCC9B-C466-454D-8D3E-AD81122E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xmlns="" id="{756B04E9-59D4-4D07-A08B-69A64789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C09EA-DF71-409B-B255-4CB92BE3A1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360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xmlns="" id="{B9BD0607-DF83-4324-9F70-69E788BC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9942-4E3F-4792-B6A4-2170AF0C6C32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xmlns="" id="{A4F02C1F-0048-4857-915E-4C47A5F1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xmlns="" id="{4783940E-1C8B-4A71-854C-E8B19D10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3699E-958F-492D-A437-65EE6CEE09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431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xmlns="" id="{EBE34403-871A-468C-8EC0-72C99B1C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7D46-CA60-4DBD-B07C-286E8B3D5656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xmlns="" id="{E46743E9-E66F-48B3-B262-2457D4AE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xmlns="" id="{1296A693-1A69-4905-8518-78E135A8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4AC98-ECC0-49E5-97BA-521A8C4772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5754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xmlns="" id="{F230E22A-9F2B-4373-AF3D-B9190A5B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59AC-93C4-4BEB-AE2B-59AC02CCD414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xmlns="" id="{5186F1DC-D47D-42C5-B3E1-A650107F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xmlns="" id="{295F77B1-AFB0-4619-A605-C2E87DCB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5A51C-2263-40E3-AF70-C759CD3A91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0734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xmlns="" id="{BA187372-AC5F-4BF9-A169-2B2F3793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6A84-CBA6-4768-B12D-F74E01DBDC79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xmlns="" id="{818B6524-8588-42A0-B59B-1C6ADDCC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xmlns="" id="{E129C60E-8BE1-4797-A0AA-A9B5E409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62BA-6B6A-4E55-A4C7-AF658040C4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355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3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2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2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1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3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48" r:id="rId6"/>
    <p:sldLayoutId id="2147483744" r:id="rId7"/>
    <p:sldLayoutId id="2147483745" r:id="rId8"/>
    <p:sldLayoutId id="2147483746" r:id="rId9"/>
    <p:sldLayoutId id="2147483747" r:id="rId10"/>
    <p:sldLayoutId id="214748374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xmlns="" id="{4FF0AF88-4BCB-4D17-BE5A-AACE8F3AF7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xmlns="" id="{B06BC0C3-8328-454D-94ED-23D3C461BB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xmlns="" id="{01F3F3D6-DD6E-4F9B-8578-9767FCFB5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EE616D-3FBD-477C-A23D-E67F2B4CB93E}" type="datetime1">
              <a:rPr lang="sl-SI"/>
              <a:pPr>
                <a:defRPr/>
              </a:pPr>
              <a:t>30. 03. 2020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xmlns="" id="{E8D3DDC7-E90A-481F-B15E-C926F304A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/>
              <a:t>Klavdija Štrancar</a:t>
            </a:r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xmlns="" id="{94C770DC-AFEA-47A0-838C-A2BB8027C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9A94984-2361-4436-B755-F67B580890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469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50DB91-44D0-4971-BC46-467C2764D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0E67D9-63EE-4A31-BE6C-BC7F98E8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10800" dirty="0"/>
              <a:t>Zaznavamo svetlobo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72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40316CB-F117-4C7C-A5F4-31A3AFCED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8" t="8972" b="9149"/>
          <a:stretch/>
        </p:blipFill>
        <p:spPr>
          <a:xfrm>
            <a:off x="838200" y="3144914"/>
            <a:ext cx="10585793" cy="311900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329607-22DC-459D-BC4C-A1D0ED21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poskus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0414DC8-C3D8-4A78-8509-8B64185F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gency FB" panose="020B0503020202020204" pitchFamily="34" charset="0"/>
              </a:rPr>
              <a:t>Kako bi ugotovil/a, ali predmet sveti, ali se sveti? Torej ali odbija, ali oddaja svetlobo. </a:t>
            </a:r>
          </a:p>
          <a:p>
            <a:r>
              <a:rPr lang="sl-SI" dirty="0">
                <a:latin typeface="Agency FB" panose="020B0503020202020204" pitchFamily="34" charset="0"/>
              </a:rPr>
              <a:t>Namig je v učbeniku na strani 37.</a:t>
            </a:r>
          </a:p>
          <a:p>
            <a:pPr marL="0" indent="0">
              <a:buNone/>
            </a:pPr>
            <a:endParaRPr lang="sl-SI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0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F9F1FD-4B5A-48CA-9811-373BE00F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zapis v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2232EA5-270D-4ACA-8C93-6793304CD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dirty="0">
                <a:latin typeface="Agency FB" panose="020B0503020202020204" pitchFamily="34" charset="0"/>
              </a:rPr>
              <a:t>30. 3. 2020			</a:t>
            </a:r>
            <a:r>
              <a:rPr lang="sl-SI" dirty="0">
                <a:solidFill>
                  <a:srgbClr val="FF0000"/>
                </a:solidFill>
                <a:latin typeface="Agency FB" panose="020B0503020202020204" pitchFamily="34" charset="0"/>
              </a:rPr>
              <a:t>Zaznavamo svetlobo	</a:t>
            </a:r>
            <a:r>
              <a:rPr lang="sl-SI" dirty="0">
                <a:latin typeface="Agency FB" panose="020B0503020202020204" pitchFamily="34" charset="0"/>
              </a:rPr>
              <a:t>	(</a:t>
            </a:r>
            <a:r>
              <a:rPr lang="sl-SI" dirty="0" err="1">
                <a:latin typeface="Agency FB" panose="020B0503020202020204" pitchFamily="34" charset="0"/>
              </a:rPr>
              <a:t>Učb</a:t>
            </a:r>
            <a:r>
              <a:rPr lang="sl-SI" dirty="0">
                <a:latin typeface="Agency FB" panose="020B0503020202020204" pitchFamily="34" charset="0"/>
              </a:rPr>
              <a:t>. 34-37)</a:t>
            </a:r>
          </a:p>
          <a:p>
            <a:pPr marL="514350" indent="-514350" algn="just">
              <a:buAutoNum type="arabicPeriod"/>
            </a:pPr>
            <a:r>
              <a:rPr lang="sl-SI" dirty="0">
                <a:latin typeface="Agency FB" panose="020B0503020202020204" pitchFamily="34" charset="0"/>
              </a:rPr>
              <a:t>Predmeti, ki svetijo, so </a:t>
            </a:r>
            <a:r>
              <a:rPr lang="sl-SI" dirty="0">
                <a:solidFill>
                  <a:srgbClr val="FF0000"/>
                </a:solidFill>
                <a:latin typeface="Agency FB" panose="020B0503020202020204" pitchFamily="34" charset="0"/>
              </a:rPr>
              <a:t>svetila</a:t>
            </a:r>
            <a:r>
              <a:rPr lang="sl-SI" dirty="0">
                <a:latin typeface="Agency FB" panose="020B0503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sl-SI" dirty="0">
                <a:latin typeface="Agency FB" panose="020B0503020202020204" pitchFamily="34" charset="0"/>
              </a:rPr>
              <a:t>Čutilo za </a:t>
            </a:r>
            <a:r>
              <a:rPr lang="sl-SI" dirty="0" smtClean="0">
                <a:latin typeface="Agency FB" panose="020B0503020202020204" pitchFamily="34" charset="0"/>
              </a:rPr>
              <a:t>VID </a:t>
            </a:r>
            <a:r>
              <a:rPr lang="sl-SI" dirty="0">
                <a:latin typeface="Agency FB" panose="020B0503020202020204" pitchFamily="34" charset="0"/>
              </a:rPr>
              <a:t>je </a:t>
            </a:r>
            <a:r>
              <a:rPr lang="sl-SI" dirty="0">
                <a:solidFill>
                  <a:srgbClr val="FF0000"/>
                </a:solidFill>
                <a:latin typeface="Agency FB" panose="020B0503020202020204" pitchFamily="34" charset="0"/>
              </a:rPr>
              <a:t>oko</a:t>
            </a:r>
            <a:r>
              <a:rPr lang="sl-SI" dirty="0">
                <a:latin typeface="Agency FB" panose="020B0503020202020204" pitchFamily="34" charset="0"/>
              </a:rPr>
              <a:t>. Z njim zaznavamo svetlobo, barve, oblike, velikost in oddaljenost predmetov.</a:t>
            </a:r>
          </a:p>
          <a:p>
            <a:pPr marL="514350" indent="-514350" algn="just">
              <a:buAutoNum type="arabicPeriod"/>
            </a:pPr>
            <a:r>
              <a:rPr lang="sl-SI" dirty="0">
                <a:latin typeface="Agency FB" panose="020B0503020202020204" pitchFamily="34" charset="0"/>
              </a:rPr>
              <a:t>Zgradba očesa (nariši približek risbe iz </a:t>
            </a:r>
            <a:r>
              <a:rPr lang="sl-SI" dirty="0" err="1">
                <a:latin typeface="Agency FB" panose="020B0503020202020204" pitchFamily="34" charset="0"/>
              </a:rPr>
              <a:t>učb</a:t>
            </a:r>
            <a:r>
              <a:rPr lang="sl-SI" dirty="0">
                <a:latin typeface="Agency FB" panose="020B0503020202020204" pitchFamily="34" charset="0"/>
              </a:rPr>
              <a:t>. str. 35).</a:t>
            </a:r>
          </a:p>
          <a:p>
            <a:pPr marL="514350" indent="-514350" algn="just">
              <a:buAutoNum type="arabicPeriod"/>
            </a:pPr>
            <a:r>
              <a:rPr lang="sl-SI" dirty="0">
                <a:latin typeface="Agency FB" panose="020B0503020202020204" pitchFamily="34" charset="0"/>
              </a:rPr>
              <a:t>Poskus: Kdaj predmete vidimo? Zapiši, kako si izvedel/la poskus, katere predmete si uporabil/a in kako si ugotovil/a, ali predmeti svetijo, ali svetlobo odbijajo.</a:t>
            </a:r>
          </a:p>
        </p:txBody>
      </p:sp>
    </p:spTree>
    <p:extLst>
      <p:ext uri="{BB962C8B-B14F-4D97-AF65-F5344CB8AC3E}">
        <p14:creationId xmlns:p14="http://schemas.microsoft.com/office/powerpoint/2010/main" val="171080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288ADE-3E63-46CE-A21C-B6E0183D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zanimivosti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115C0B7B-310E-41A0-BF30-3940CFC3B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14" y="2139518"/>
            <a:ext cx="11120285" cy="363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6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xmlns="" id="{72A14B42-F6D7-4194-A7AF-867E38098DC3}"/>
              </a:ext>
            </a:extLst>
          </p:cNvPr>
          <p:cNvSpPr/>
          <p:nvPr/>
        </p:nvSpPr>
        <p:spPr>
          <a:xfrm>
            <a:off x="7810500" y="3857626"/>
            <a:ext cx="2571750" cy="25003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800" dirty="0">
                <a:solidFill>
                  <a:prstClr val="black"/>
                </a:solidFill>
                <a:latin typeface="Calibri"/>
              </a:rPr>
              <a:t>Žuželke imajo sestavljene oči.</a:t>
            </a:r>
          </a:p>
        </p:txBody>
      </p:sp>
      <p:cxnSp>
        <p:nvCxnSpPr>
          <p:cNvPr id="4" name="Raven puščični konektor 3">
            <a:extLst>
              <a:ext uri="{FF2B5EF4-FFF2-40B4-BE49-F238E27FC236}">
                <a16:creationId xmlns:a16="http://schemas.microsoft.com/office/drawing/2014/main" xmlns="" id="{9F3D2932-5C15-4E05-BC12-4389A420674F}"/>
              </a:ext>
            </a:extLst>
          </p:cNvPr>
          <p:cNvCxnSpPr/>
          <p:nvPr/>
        </p:nvCxnSpPr>
        <p:spPr>
          <a:xfrm rot="16200000" flipV="1">
            <a:off x="7489032" y="2821782"/>
            <a:ext cx="1428750" cy="7858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xmlns="" id="{2D8BDE20-0C6E-432E-AA81-435DD608244F}"/>
              </a:ext>
            </a:extLst>
          </p:cNvPr>
          <p:cNvSpPr/>
          <p:nvPr/>
        </p:nvSpPr>
        <p:spPr>
          <a:xfrm>
            <a:off x="4810125" y="1357314"/>
            <a:ext cx="2571750" cy="24860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3200" dirty="0">
                <a:solidFill>
                  <a:prstClr val="black"/>
                </a:solidFill>
                <a:latin typeface="Calibri"/>
              </a:rPr>
              <a:t>Pajki imajo več parov oči.</a:t>
            </a:r>
          </a:p>
        </p:txBody>
      </p:sp>
      <p:cxnSp>
        <p:nvCxnSpPr>
          <p:cNvPr id="4" name="Raven puščični konektor 3">
            <a:extLst>
              <a:ext uri="{FF2B5EF4-FFF2-40B4-BE49-F238E27FC236}">
                <a16:creationId xmlns:a16="http://schemas.microsoft.com/office/drawing/2014/main" xmlns="" id="{435B4E70-C8EE-4A45-8A34-28A1E68EED42}"/>
              </a:ext>
            </a:extLst>
          </p:cNvPr>
          <p:cNvCxnSpPr/>
          <p:nvPr/>
        </p:nvCxnSpPr>
        <p:spPr>
          <a:xfrm rot="10800000" flipV="1">
            <a:off x="2524125" y="3071813"/>
            <a:ext cx="2357438" cy="785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xmlns="" id="{3A63BF21-9784-4D03-B0C7-284F39655F86}"/>
              </a:ext>
            </a:extLst>
          </p:cNvPr>
          <p:cNvSpPr/>
          <p:nvPr/>
        </p:nvSpPr>
        <p:spPr>
          <a:xfrm>
            <a:off x="1881189" y="1428750"/>
            <a:ext cx="2643187" cy="2571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3200" dirty="0">
                <a:solidFill>
                  <a:prstClr val="black"/>
                </a:solidFill>
                <a:latin typeface="Calibri"/>
              </a:rPr>
              <a:t>Pokrovača ima veliko majhnih oči.</a:t>
            </a:r>
          </a:p>
        </p:txBody>
      </p: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xmlns="" id="{AFF0B0D1-818A-4100-8A0A-C0CE5AD0EB52}"/>
              </a:ext>
            </a:extLst>
          </p:cNvPr>
          <p:cNvCxnSpPr>
            <a:stCxn id="2" idx="7"/>
          </p:cNvCxnSpPr>
          <p:nvPr/>
        </p:nvCxnSpPr>
        <p:spPr>
          <a:xfrm rot="5400000" flipH="1" flipV="1">
            <a:off x="4071144" y="708819"/>
            <a:ext cx="1162050" cy="1030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Uporabnik\My Documents\My Pictures\SVETLOBA\Oko\papiga.jpg">
            <a:extLst>
              <a:ext uri="{FF2B5EF4-FFF2-40B4-BE49-F238E27FC236}">
                <a16:creationId xmlns:a16="http://schemas.microsoft.com/office/drawing/2014/main" xmlns="" id="{6F870F4E-06DB-4C48-83DC-3B554B10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571501"/>
            <a:ext cx="51736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C:\Documents and Settings\Uporabnik\My Documents\My Pictures\SVETLOBA\Oko\sesalci.jpg">
            <a:extLst>
              <a:ext uri="{FF2B5EF4-FFF2-40B4-BE49-F238E27FC236}">
                <a16:creationId xmlns:a16="http://schemas.microsoft.com/office/drawing/2014/main" xmlns="" id="{D3C0A463-3ABA-40B2-99A2-B8639B733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3286125"/>
            <a:ext cx="453707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43A36AE5-59DD-47E2-9D1E-31226274374D}"/>
              </a:ext>
            </a:extLst>
          </p:cNvPr>
          <p:cNvSpPr/>
          <p:nvPr/>
        </p:nvSpPr>
        <p:spPr>
          <a:xfrm>
            <a:off x="2238375" y="428626"/>
            <a:ext cx="2571750" cy="24288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3200" dirty="0">
                <a:solidFill>
                  <a:prstClr val="black"/>
                </a:solidFill>
                <a:latin typeface="Calibri"/>
              </a:rPr>
              <a:t>Ptiči in sesalci dobro vidijo.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E75A5FD6-8AFF-460D-A325-1E7E40A93197}"/>
              </a:ext>
            </a:extLst>
          </p:cNvPr>
          <p:cNvSpPr/>
          <p:nvPr/>
        </p:nvSpPr>
        <p:spPr>
          <a:xfrm>
            <a:off x="7310438" y="4071939"/>
            <a:ext cx="2214562" cy="22002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>
                <a:solidFill>
                  <a:prstClr val="black"/>
                </a:solidFill>
                <a:latin typeface="Calibri"/>
              </a:rPr>
              <a:t>Večina njihovih mladičev odpre oči šele, ko so stari nekaj dni.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porabnik\My Documents\My Pictures\SVETLOBA\Oko\noj.jpg">
            <a:extLst>
              <a:ext uri="{FF2B5EF4-FFF2-40B4-BE49-F238E27FC236}">
                <a16:creationId xmlns:a16="http://schemas.microsoft.com/office/drawing/2014/main" xmlns="" id="{6B2B3F58-7C0E-4737-8AC7-6299A293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285750"/>
            <a:ext cx="814387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ni oblaček 2">
            <a:extLst>
              <a:ext uri="{FF2B5EF4-FFF2-40B4-BE49-F238E27FC236}">
                <a16:creationId xmlns:a16="http://schemas.microsoft.com/office/drawing/2014/main" xmlns="" id="{9DD4C35A-AFF9-40CE-9EA9-26580D8CE7E8}"/>
              </a:ext>
            </a:extLst>
          </p:cNvPr>
          <p:cNvSpPr/>
          <p:nvPr/>
        </p:nvSpPr>
        <p:spPr>
          <a:xfrm>
            <a:off x="2309813" y="1714501"/>
            <a:ext cx="1928812" cy="1857375"/>
          </a:xfrm>
          <a:prstGeom prst="wedgeEllipseCallout">
            <a:avLst>
              <a:gd name="adj1" fmla="val 113600"/>
              <a:gd name="adj2" fmla="val -16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>
                <a:solidFill>
                  <a:prstClr val="white"/>
                </a:solidFill>
                <a:latin typeface="Calibri"/>
              </a:rPr>
              <a:t>Moje oči pa so večje kot moji možgani</a:t>
            </a:r>
            <a:r>
              <a:rPr lang="sl-SI" sz="2800" dirty="0">
                <a:solidFill>
                  <a:prstClr val="white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1E90FF-0606-4308-A620-6217BF0B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Razmisli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ED44A67-E41F-48F2-B961-01EA518D5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gency FB" panose="020B0503020202020204" pitchFamily="34" charset="0"/>
              </a:rPr>
              <a:t>Kaj osvetljuje prostor, v katerem delaš šolske zadolžitve?</a:t>
            </a:r>
          </a:p>
          <a:p>
            <a:r>
              <a:rPr lang="sl-SI" dirty="0">
                <a:latin typeface="Agency FB" panose="020B0503020202020204" pitchFamily="34" charset="0"/>
              </a:rPr>
              <a:t>S </a:t>
            </a:r>
            <a:r>
              <a:rPr lang="sl-SI" dirty="0" smtClean="0">
                <a:latin typeface="Agency FB" panose="020B0503020202020204" pitchFamily="34" charset="0"/>
              </a:rPr>
              <a:t>čim </a:t>
            </a:r>
            <a:r>
              <a:rPr lang="sl-SI" dirty="0">
                <a:latin typeface="Agency FB" panose="020B0503020202020204" pitchFamily="34" charset="0"/>
              </a:rPr>
              <a:t>zaznavamo svetlobo? Kaj poleg </a:t>
            </a:r>
            <a:r>
              <a:rPr lang="sl-SI" dirty="0" smtClean="0">
                <a:latin typeface="Agency FB" panose="020B0503020202020204" pitchFamily="34" charset="0"/>
              </a:rPr>
              <a:t>svetlobe </a:t>
            </a:r>
            <a:r>
              <a:rPr lang="sl-SI" dirty="0">
                <a:latin typeface="Agency FB" panose="020B0503020202020204" pitchFamily="34" charset="0"/>
              </a:rPr>
              <a:t>še lahko zaznavamo s tem čutilom?</a:t>
            </a:r>
          </a:p>
        </p:txBody>
      </p:sp>
    </p:spTree>
    <p:extLst>
      <p:ext uri="{BB962C8B-B14F-4D97-AF65-F5344CB8AC3E}">
        <p14:creationId xmlns:p14="http://schemas.microsoft.com/office/powerpoint/2010/main" val="1395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42D819-12D7-460C-BAA2-C69AC55D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Pojasnilo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D1B2C8C-17AF-4B4B-9F0B-2D1A8D539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gency FB" panose="020B0503020202020204" pitchFamily="34" charset="0"/>
              </a:rPr>
              <a:t>Prostor je podnevi osvetljen s Soncem (s sončno svetlobo), ko je zunaj tema, pa ga osvetlimo z umetno svetlobo – </a:t>
            </a:r>
            <a:r>
              <a:rPr lang="sl-SI" b="1" dirty="0">
                <a:latin typeface="Agency FB" panose="020B0503020202020204" pitchFamily="34" charset="0"/>
              </a:rPr>
              <a:t>luč.</a:t>
            </a:r>
            <a:endParaRPr lang="sl-SI" dirty="0">
              <a:latin typeface="Agency FB" panose="020B0503020202020204" pitchFamily="34" charset="0"/>
            </a:endParaRPr>
          </a:p>
          <a:p>
            <a:r>
              <a:rPr lang="sl-SI" dirty="0">
                <a:latin typeface="Agency FB" panose="020B0503020202020204" pitchFamily="34" charset="0"/>
              </a:rPr>
              <a:t>Predmete, ki oddajajo svetlobo, imenujemo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SVETILA.</a:t>
            </a:r>
            <a:r>
              <a:rPr lang="sl-SI" dirty="0">
                <a:latin typeface="Agency FB" panose="020B0503020202020204" pitchFamily="34" charset="0"/>
              </a:rPr>
              <a:t> </a:t>
            </a:r>
          </a:p>
          <a:p>
            <a:pPr marL="0" indent="0">
              <a:buNone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C293B7E-1468-4FED-83F4-C4605609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970" y="3747505"/>
            <a:ext cx="3615651" cy="216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1FB4E1F-BE21-4BD3-A5E5-C3F8B0479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454" y="3429000"/>
            <a:ext cx="2478505" cy="247850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64EFF5E-8777-425C-BE82-4F0CB492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23874"/>
            <a:ext cx="2334126" cy="23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E04DEA-6142-4AE4-BE98-2EE39820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Pojasnilo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6FB80B0-55BD-47F3-AAE7-8C6982D28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gency FB" panose="020B0503020202020204" pitchFamily="34" charset="0"/>
              </a:rPr>
              <a:t>Živa bitja svetlobo zaznavamo s čutilom za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VID – očesom.</a:t>
            </a:r>
          </a:p>
          <a:p>
            <a:r>
              <a:rPr lang="sl-SI" dirty="0">
                <a:latin typeface="Agency FB" panose="020B0503020202020204" pitchFamily="34" charset="0"/>
              </a:rPr>
              <a:t>Z očesom poleg svetlobe zaznavamo še oblike, barve, velikosti in oddaljenost teles, ki jih vidimo.</a:t>
            </a:r>
          </a:p>
          <a:p>
            <a:r>
              <a:rPr lang="sl-SI" dirty="0">
                <a:latin typeface="Agency FB" panose="020B0503020202020204" pitchFamily="34" charset="0"/>
              </a:rPr>
              <a:t>Ko je nek predmet osvetljen, ga z očesom lahko vidimo, kajti svetloba se od predmeta odbija v naše oči. </a:t>
            </a:r>
          </a:p>
          <a:p>
            <a:r>
              <a:rPr lang="sl-SI" dirty="0">
                <a:latin typeface="Agency FB" panose="020B0503020202020204" pitchFamily="34" charset="0"/>
              </a:rPr>
              <a:t>Oko pa posreduje zaznave po </a:t>
            </a:r>
            <a:r>
              <a:rPr lang="sl-SI" b="1" dirty="0">
                <a:latin typeface="Agency FB" panose="020B0503020202020204" pitchFamily="34" charset="0"/>
              </a:rPr>
              <a:t>vidnem živcu</a:t>
            </a:r>
            <a:r>
              <a:rPr lang="sl-SI" dirty="0">
                <a:latin typeface="Agency FB" panose="020B0503020202020204" pitchFamily="34" charset="0"/>
              </a:rPr>
              <a:t> do možganov.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D44B96B-C73F-4761-86B9-BDE3A414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104" y="4012544"/>
            <a:ext cx="4361895" cy="28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528F48-3F98-41B9-8163-E0BE9E80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pojasnilo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EA76417-E744-461D-99EB-787A8DDC8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gency FB" panose="020B0503020202020204" pitchFamily="34" charset="0"/>
              </a:rPr>
              <a:t>Kadar je nek predmet osvetljen, za njim nastane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SENCA</a:t>
            </a:r>
            <a:r>
              <a:rPr lang="sl-SI" dirty="0">
                <a:latin typeface="Agency FB" panose="020B0503020202020204" pitchFamily="34" charset="0"/>
              </a:rPr>
              <a:t>. </a:t>
            </a:r>
          </a:p>
          <a:p>
            <a:r>
              <a:rPr lang="sl-SI" dirty="0">
                <a:latin typeface="Agency FB" panose="020B0503020202020204" pitchFamily="34" charset="0"/>
              </a:rPr>
              <a:t>Sence se razlikujejo po svetlosti. Če predmet svetlobe ne prepušča, je senca temna. Kot na primer naše telo.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C4B952-7254-405D-BA14-A8D7F1D55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330" y="3643218"/>
            <a:ext cx="385067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252000-9F62-4570-B1EF-0B44B547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DC9D2A0-9B96-4466-A85F-A453415F1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latin typeface="Agency FB" panose="020B0503020202020204" pitchFamily="34" charset="0"/>
              </a:rPr>
              <a:t>Oko je torej čutilo, s katerim zaznavamo svetlobo, oblike, barve, velikosti in oddaljenost predmetov.</a:t>
            </a:r>
          </a:p>
          <a:p>
            <a:r>
              <a:rPr lang="sl-SI" dirty="0">
                <a:latin typeface="Agency FB" panose="020B0503020202020204" pitchFamily="34" charset="0"/>
              </a:rPr>
              <a:t>Najpomembnejši deli očesa so:</a:t>
            </a:r>
          </a:p>
          <a:p>
            <a:pPr lvl="1"/>
            <a:r>
              <a:rPr lang="sl-SI" dirty="0">
                <a:latin typeface="Agency FB" panose="020B0503020202020204" pitchFamily="34" charset="0"/>
              </a:rPr>
              <a:t>veka s trepalnicami in obrv,</a:t>
            </a:r>
          </a:p>
          <a:p>
            <a:pPr lvl="1"/>
            <a:r>
              <a:rPr lang="sl-SI" dirty="0">
                <a:latin typeface="Agency FB" panose="020B0503020202020204" pitchFamily="34" charset="0"/>
              </a:rPr>
              <a:t>šarenica,</a:t>
            </a:r>
          </a:p>
          <a:p>
            <a:pPr lvl="1"/>
            <a:r>
              <a:rPr lang="sl-SI" dirty="0">
                <a:latin typeface="Agency FB" panose="020B0503020202020204" pitchFamily="34" charset="0"/>
              </a:rPr>
              <a:t>zenica,</a:t>
            </a:r>
          </a:p>
          <a:p>
            <a:pPr lvl="1"/>
            <a:r>
              <a:rPr lang="sl-SI" dirty="0">
                <a:latin typeface="Agency FB" panose="020B0503020202020204" pitchFamily="34" charset="0"/>
              </a:rPr>
              <a:t>beločnica,</a:t>
            </a:r>
          </a:p>
          <a:p>
            <a:pPr lvl="1"/>
            <a:r>
              <a:rPr lang="sl-SI" dirty="0">
                <a:latin typeface="Agency FB" panose="020B0503020202020204" pitchFamily="34" charset="0"/>
              </a:rPr>
              <a:t>zrklo in</a:t>
            </a:r>
          </a:p>
          <a:p>
            <a:pPr lvl="1"/>
            <a:r>
              <a:rPr lang="sl-SI" dirty="0">
                <a:latin typeface="Agency FB" panose="020B0503020202020204" pitchFamily="34" charset="0"/>
              </a:rPr>
              <a:t>vidni živec.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242FD6-87CD-4659-90E2-49ECF9F4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28" y="3046861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2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xmlns="" id="{FF7D09F3-A961-47C6-9798-FEB9293C2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0"/>
          <a:stretch/>
        </p:blipFill>
        <p:spPr>
          <a:xfrm rot="16200000">
            <a:off x="3771531" y="-1426763"/>
            <a:ext cx="4802186" cy="11392193"/>
          </a:xfr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92896B32-71FA-49BC-97DA-45EF8294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</a:t>
            </a:r>
          </a:p>
        </p:txBody>
      </p:sp>
    </p:spTree>
    <p:extLst>
      <p:ext uri="{BB962C8B-B14F-4D97-AF65-F5344CB8AC3E}">
        <p14:creationId xmlns:p14="http://schemas.microsoft.com/office/powerpoint/2010/main" val="149600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CF51591-0BCB-4066-9AB1-91A274F0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541668" cy="4251960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latin typeface="Agency FB" panose="020B0503020202020204" pitchFamily="34" charset="0"/>
              </a:rPr>
              <a:t>Kot je že zapisano, SVETILA oddajajo svetlobo. </a:t>
            </a:r>
          </a:p>
          <a:p>
            <a:r>
              <a:rPr lang="sl-SI" dirty="0">
                <a:latin typeface="Agency FB" panose="020B0503020202020204" pitchFamily="34" charset="0"/>
              </a:rPr>
              <a:t>V učbeniku na strani 36 si oglej fotografije in </a:t>
            </a:r>
            <a:r>
              <a:rPr lang="sl-SI" dirty="0" smtClean="0">
                <a:latin typeface="Agency FB" panose="020B0503020202020204" pitchFamily="34" charset="0"/>
              </a:rPr>
              <a:t>razmisli, </a:t>
            </a:r>
            <a:r>
              <a:rPr lang="sl-SI" dirty="0">
                <a:latin typeface="Agency FB" panose="020B0503020202020204" pitchFamily="34" charset="0"/>
              </a:rPr>
              <a:t>v čem se ti predmeti razlikujejo oz. v čem so si podobni.</a:t>
            </a:r>
          </a:p>
          <a:p>
            <a:r>
              <a:rPr lang="sl-SI" dirty="0">
                <a:latin typeface="Agency FB" panose="020B0503020202020204" pitchFamily="34" charset="0"/>
              </a:rPr>
              <a:t>Kaj od prikazanega sveti?</a:t>
            </a:r>
          </a:p>
          <a:p>
            <a:r>
              <a:rPr lang="sl-SI" dirty="0">
                <a:latin typeface="Agency FB" panose="020B0503020202020204" pitchFamily="34" charset="0"/>
              </a:rPr>
              <a:t>Pomembnejše pa je, kaj od prikazanega vidiš tudi v temi?</a:t>
            </a:r>
          </a:p>
          <a:p>
            <a:endParaRPr lang="sl-SI" dirty="0">
              <a:latin typeface="Agency FB" panose="020B0503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99F2150-C8A3-4D88-8A49-3B380984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868" y="2158738"/>
            <a:ext cx="6600258" cy="37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F020033-1FCB-4464-9A42-3C2D5F27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588" y="3062797"/>
            <a:ext cx="3795205" cy="3795205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B113B24-904A-4BF6-990F-34C39DF2D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gency FB" panose="020B0503020202020204" pitchFamily="34" charset="0"/>
              </a:rPr>
              <a:t>Sonce, kresnička in sveča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SVETIJO</a:t>
            </a:r>
            <a:r>
              <a:rPr lang="sl-SI" dirty="0">
                <a:latin typeface="Agency FB" panose="020B0503020202020204" pitchFamily="34" charset="0"/>
              </a:rPr>
              <a:t>, zato so to </a:t>
            </a:r>
            <a:r>
              <a:rPr lang="sl-SI" b="1" dirty="0">
                <a:latin typeface="Agency FB" panose="020B0503020202020204" pitchFamily="34" charset="0"/>
              </a:rPr>
              <a:t>SVETILA</a:t>
            </a:r>
            <a:r>
              <a:rPr lang="sl-SI" dirty="0">
                <a:latin typeface="Agency FB" panose="020B0503020202020204" pitchFamily="34" charset="0"/>
              </a:rPr>
              <a:t>. Vidimo jih tudi v temi.</a:t>
            </a:r>
          </a:p>
          <a:p>
            <a:r>
              <a:rPr lang="sl-SI" dirty="0">
                <a:latin typeface="Agency FB" panose="020B0503020202020204" pitchFamily="34" charset="0"/>
              </a:rPr>
              <a:t>Predmeti, ki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 SVETIJO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</a:t>
            </a:r>
            <a:r>
              <a:rPr lang="sl-SI" dirty="0">
                <a:latin typeface="Agency FB" panose="020B0503020202020204" pitchFamily="34" charset="0"/>
              </a:rPr>
              <a:t> niso svetila, saj jih v temi ne vidimo. To so zrcalo, žlica, Luna in odsevnik. Ti svetlobo </a:t>
            </a:r>
            <a:r>
              <a:rPr lang="sl-SI" b="1" dirty="0">
                <a:latin typeface="Agency FB" panose="020B0503020202020204" pitchFamily="34" charset="0"/>
              </a:rPr>
              <a:t>odbijajo</a:t>
            </a:r>
            <a:r>
              <a:rPr lang="sl-SI" dirty="0">
                <a:latin typeface="Agency FB" panose="020B0503020202020204" pitchFamily="34" charset="0"/>
              </a:rPr>
              <a:t>. Luna odbije Sončevo svetlobo. Odsevnik se sveti, ko vozila v temi posvetijo nanj, le ta večino svetlobe odbije. </a:t>
            </a:r>
          </a:p>
        </p:txBody>
      </p:sp>
    </p:spTree>
    <p:extLst>
      <p:ext uri="{BB962C8B-B14F-4D97-AF65-F5344CB8AC3E}">
        <p14:creationId xmlns:p14="http://schemas.microsoft.com/office/powerpoint/2010/main" val="325284303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407</Words>
  <Application>Microsoft Office PowerPoint</Application>
  <PresentationFormat>Po meri</PresentationFormat>
  <Paragraphs>47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17</vt:i4>
      </vt:variant>
    </vt:vector>
  </HeadingPairs>
  <TitlesOfParts>
    <vt:vector size="19" baseType="lpstr">
      <vt:lpstr>SketchyVTI</vt:lpstr>
      <vt:lpstr>Officeova tema</vt:lpstr>
      <vt:lpstr>Zaznavamo svetlobo</vt:lpstr>
      <vt:lpstr>Razmisli</vt:lpstr>
      <vt:lpstr>Pojasnilo</vt:lpstr>
      <vt:lpstr>Pojasnilo</vt:lpstr>
      <vt:lpstr>pojasnilo</vt:lpstr>
      <vt:lpstr>oko</vt:lpstr>
      <vt:lpstr>oko</vt:lpstr>
      <vt:lpstr>PowerPointova predstavitev</vt:lpstr>
      <vt:lpstr>PowerPointova predstavitev</vt:lpstr>
      <vt:lpstr>poskus</vt:lpstr>
      <vt:lpstr>zapis v zvezek</vt:lpstr>
      <vt:lpstr>zanimivosti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Zaznavamo svetlobo</dc:title>
  <dc:creator>Urška Omahna</dc:creator>
  <cp:lastModifiedBy>Windows User</cp:lastModifiedBy>
  <cp:revision>9</cp:revision>
  <dcterms:created xsi:type="dcterms:W3CDTF">2020-03-30T05:23:14Z</dcterms:created>
  <dcterms:modified xsi:type="dcterms:W3CDTF">2020-03-30T06:38:58Z</dcterms:modified>
</cp:coreProperties>
</file>