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4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1" r:id="rId27"/>
    <p:sldId id="28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4" r:id="rId43"/>
  </p:sldIdLst>
  <p:sldSz cx="9144000" cy="6858000" type="screen4x3"/>
  <p:notesSz cx="6858000" cy="9144000"/>
  <p:custDataLst>
    <p:tags r:id="rId45"/>
  </p:custDataLst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2" autoAdjust="0"/>
    <p:restoredTop sz="94660"/>
  </p:normalViewPr>
  <p:slideViewPr>
    <p:cSldViewPr>
      <p:cViewPr varScale="1">
        <p:scale>
          <a:sx n="75" d="100"/>
          <a:sy n="75" d="100"/>
        </p:scale>
        <p:origin x="66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761A62FA-8C7A-45B9-8936-F3A14F2EB0D2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0301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6EA4F-F8BF-46EF-9252-409CB343CB25}" type="slidenum">
              <a:rPr lang="hr-HR"/>
              <a:pPr/>
              <a:t>1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ABC56-9F86-4C0A-B8FE-2DC4CE392DAF}" type="slidenum">
              <a:rPr lang="hr-HR"/>
              <a:pPr/>
              <a:t>10</a:t>
            </a:fld>
            <a:endParaRPr lang="hr-H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67957-03C6-4F8D-80A2-E20C6B3C99B7}" type="slidenum">
              <a:rPr lang="hr-HR"/>
              <a:pPr/>
              <a:t>11</a:t>
            </a:fld>
            <a:endParaRPr lang="hr-HR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F7A08-D1C3-4367-957B-F211DE35E9B2}" type="slidenum">
              <a:rPr lang="hr-HR"/>
              <a:pPr/>
              <a:t>12</a:t>
            </a:fld>
            <a:endParaRPr lang="hr-HR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CE2D5-4BA8-41F2-9038-D65CECF75291}" type="slidenum">
              <a:rPr lang="hr-HR"/>
              <a:pPr/>
              <a:t>13</a:t>
            </a:fld>
            <a:endParaRPr lang="hr-HR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90328-7871-4BFB-81F7-166062243CD2}" type="slidenum">
              <a:rPr lang="hr-HR"/>
              <a:pPr/>
              <a:t>14</a:t>
            </a:fld>
            <a:endParaRPr lang="hr-H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98236-1596-4091-B2A6-E1629E946DBC}" type="slidenum">
              <a:rPr lang="hr-HR"/>
              <a:pPr/>
              <a:t>15</a:t>
            </a:fld>
            <a:endParaRPr lang="hr-HR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566C0-A3A8-4EA7-8750-F6607306B508}" type="slidenum">
              <a:rPr lang="hr-HR"/>
              <a:pPr/>
              <a:t>16</a:t>
            </a:fld>
            <a:endParaRPr lang="hr-H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EC0B8-DD7E-4B58-A173-1458C6B7D191}" type="slidenum">
              <a:rPr lang="hr-HR"/>
              <a:pPr/>
              <a:t>17</a:t>
            </a:fld>
            <a:endParaRPr lang="hr-HR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7642F-BCB1-4735-88D0-A7039F5EAC64}" type="slidenum">
              <a:rPr lang="hr-HR"/>
              <a:pPr/>
              <a:t>18</a:t>
            </a:fld>
            <a:endParaRPr lang="hr-H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52EA2-8412-46FD-97E0-06C66B68AAEB}" type="slidenum">
              <a:rPr lang="hr-HR"/>
              <a:pPr/>
              <a:t>19</a:t>
            </a:fld>
            <a:endParaRPr lang="hr-H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A7513-D794-40FE-8893-908DE5C7629E}" type="slidenum">
              <a:rPr lang="hr-HR"/>
              <a:pPr/>
              <a:t>2</a:t>
            </a:fld>
            <a:endParaRPr lang="hr-HR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C88DE-C79E-4133-BF44-14041A36C461}" type="slidenum">
              <a:rPr lang="hr-HR"/>
              <a:pPr/>
              <a:t>20</a:t>
            </a:fld>
            <a:endParaRPr lang="hr-HR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A62FA-8C7A-45B9-8936-F3A14F2EB0D2}" type="slidenum">
              <a:rPr lang="hr-HR" smtClean="0"/>
              <a:pPr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02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7F6D5-8389-4942-B78B-C514C34AC7E9}" type="slidenum">
              <a:rPr lang="hr-HR"/>
              <a:pPr/>
              <a:t>3</a:t>
            </a:fld>
            <a:endParaRPr lang="hr-HR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13162-D384-4562-9159-570EBB54D089}" type="slidenum">
              <a:rPr lang="hr-HR"/>
              <a:pPr/>
              <a:t>4</a:t>
            </a:fld>
            <a:endParaRPr lang="hr-HR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6AB37-4432-4DED-BC6A-C2692232C172}" type="slidenum">
              <a:rPr lang="hr-HR"/>
              <a:pPr/>
              <a:t>5</a:t>
            </a:fld>
            <a:endParaRPr lang="hr-H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B491F-10C8-4F3C-AE45-6A893536326F}" type="slidenum">
              <a:rPr lang="hr-HR"/>
              <a:pPr/>
              <a:t>6</a:t>
            </a:fld>
            <a:endParaRPr lang="hr-HR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7C6F6-7410-42DB-86AB-57A3BE54446B}" type="slidenum">
              <a:rPr lang="hr-HR"/>
              <a:pPr/>
              <a:t>7</a:t>
            </a:fld>
            <a:endParaRPr lang="hr-HR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283FE-043B-4C2D-9949-A53C13F8373C}" type="slidenum">
              <a:rPr lang="hr-HR"/>
              <a:pPr/>
              <a:t>8</a:t>
            </a:fld>
            <a:endParaRPr lang="hr-H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3D598-AD26-4C5D-AD23-54494057969D}" type="slidenum">
              <a:rPr lang="hr-HR"/>
              <a:pPr/>
              <a:t>9</a:t>
            </a:fld>
            <a:endParaRPr lang="hr-HR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584F2E-01C2-469C-8F36-D95DC2798A0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AADB4-0E37-43E2-ACE7-B6EE6D08F43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630C6-44DC-4AD2-9C3C-DB91628762F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65C46-9C6B-44D3-86DC-4A13F961D94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E031E-7762-4F6F-896D-729AFCDB314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ADAF0-5099-427E-B6B1-0F2840196B8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BC56F-C9D3-4175-B767-1511947F570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C45BD-FDB2-479F-80FE-4DE2227F84D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8529B-BD07-4F89-90CB-11C124A6B48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BB3BD-9673-43DD-87D6-473D257461E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750BE-5451-4D47-9ADC-5AD0BC4E8A5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96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B34B423-330A-48EF-A403-598C4EE53C31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29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29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0"/>
            <a:ext cx="8458200" cy="1736725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ndara" pitchFamily="34" charset="0"/>
              </a:rPr>
              <a:t>OD ROJSTVA DO SMRTI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hr-HR" b="1" dirty="0">
                <a:latin typeface="Candara" pitchFamily="34" charset="0"/>
              </a:rPr>
              <a:t>PONOVIMO</a:t>
            </a:r>
          </a:p>
        </p:txBody>
      </p:sp>
      <p:pic>
        <p:nvPicPr>
          <p:cNvPr id="4100" name="Picture 4" descr="MPj04327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2400"/>
            <a:ext cx="1830388" cy="2743200"/>
          </a:xfrm>
          <a:prstGeom prst="rect">
            <a:avLst/>
          </a:prstGeom>
          <a:noFill/>
        </p:spPr>
      </p:pic>
      <p:pic>
        <p:nvPicPr>
          <p:cNvPr id="4101" name="Picture 5" descr="MPj04329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0"/>
            <a:ext cx="1830388" cy="2743200"/>
          </a:xfrm>
          <a:prstGeom prst="rect">
            <a:avLst/>
          </a:prstGeom>
          <a:noFill/>
        </p:spPr>
      </p:pic>
      <p:pic>
        <p:nvPicPr>
          <p:cNvPr id="4102" name="Picture 6" descr="MPj042253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28600"/>
            <a:ext cx="1676400" cy="2514600"/>
          </a:xfrm>
          <a:prstGeom prst="rect">
            <a:avLst/>
          </a:prstGeom>
          <a:noFill/>
        </p:spPr>
      </p:pic>
      <p:pic>
        <p:nvPicPr>
          <p:cNvPr id="4104" name="Picture 8" descr="MPj043174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292138"/>
            <a:ext cx="2133600" cy="2133600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8F6D1C1-44A4-4178-AE7D-DD8C62BFB7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238" y="4292138"/>
            <a:ext cx="254000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54864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 NADALJUJ.</a:t>
            </a:r>
          </a:p>
        </p:txBody>
      </p:sp>
      <p:pic>
        <p:nvPicPr>
          <p:cNvPr id="54278" name="Picture 6" descr="j0428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371725"/>
            <a:ext cx="2314575" cy="2733675"/>
          </a:xfrm>
          <a:prstGeom prst="rect">
            <a:avLst/>
          </a:prstGeom>
          <a:noFill/>
        </p:spPr>
      </p:pic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114800" y="1295400"/>
            <a:ext cx="3276600" cy="1828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TOČNO!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GREMO NAPREJ!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5486400"/>
            <a:ext cx="32766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57350" name="Picture 6" descr="j04244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819400"/>
            <a:ext cx="1831975" cy="1765300"/>
          </a:xfrm>
          <a:prstGeom prst="rect">
            <a:avLst/>
          </a:prstGeom>
          <a:noFill/>
        </p:spPr>
      </p:pic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4114800" y="838200"/>
            <a:ext cx="3200400" cy="1981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>
                <a:solidFill>
                  <a:schemeClr val="folHlink"/>
                </a:solidFill>
                <a:latin typeface="Candara" pitchFamily="34" charset="0"/>
              </a:rPr>
              <a:t>UH!</a:t>
            </a:r>
          </a:p>
          <a:p>
            <a:pPr algn="ctr"/>
            <a:r>
              <a:rPr lang="hr-HR">
                <a:solidFill>
                  <a:schemeClr val="folHlink"/>
                </a:solidFill>
                <a:latin typeface="Candara" pitchFamily="34" charset="0"/>
              </a:rPr>
              <a:t>NE, NE, NE !</a:t>
            </a:r>
          </a:p>
          <a:p>
            <a:pPr algn="ctr"/>
            <a:endParaRPr lang="hr-HR">
              <a:solidFill>
                <a:schemeClr val="folHlink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38200" y="2438400"/>
            <a:ext cx="8004175" cy="2117725"/>
          </a:xfrm>
        </p:spPr>
        <p:txBody>
          <a:bodyPr/>
          <a:lstStyle/>
          <a:p>
            <a:r>
              <a:rPr lang="sl-SI" sz="3600" dirty="0">
                <a:solidFill>
                  <a:schemeClr val="tx1"/>
                </a:solidFill>
                <a:effectLst/>
                <a:latin typeface="Candara" pitchFamily="34" charset="0"/>
              </a:rPr>
              <a:t>Človek se razvija v: </a:t>
            </a:r>
          </a:p>
        </p:txBody>
      </p:sp>
      <p:sp>
        <p:nvSpPr>
          <p:cNvPr id="614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0" y="5029200"/>
            <a:ext cx="21336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TREBUHU</a:t>
            </a:r>
          </a:p>
        </p:txBody>
      </p:sp>
      <p:sp>
        <p:nvSpPr>
          <p:cNvPr id="6144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5029200"/>
            <a:ext cx="21336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MATERNICI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28600" y="2514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4.</a:t>
            </a:r>
          </a:p>
        </p:txBody>
      </p:sp>
      <p:pic>
        <p:nvPicPr>
          <p:cNvPr id="1026" name="Picture 2" descr="Rezultat iskanja slik za maternica">
            <a:extLst>
              <a:ext uri="{FF2B5EF4-FFF2-40B4-BE49-F238E27FC236}">
                <a16:creationId xmlns:a16="http://schemas.microsoft.com/office/drawing/2014/main" id="{C07FEF29-D511-4AE7-BE45-6899DFCC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4183627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3600" y="5486400"/>
            <a:ext cx="2057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</a:t>
            </a:r>
          </a:p>
        </p:txBody>
      </p:sp>
      <p:pic>
        <p:nvPicPr>
          <p:cNvPr id="64518" name="Picture 6" descr="j04298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209800"/>
            <a:ext cx="2286000" cy="2590800"/>
          </a:xfrm>
          <a:prstGeom prst="rect">
            <a:avLst/>
          </a:prstGeom>
          <a:noFill/>
        </p:spPr>
      </p:pic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5181600" y="685800"/>
            <a:ext cx="2743200" cy="1981200"/>
          </a:xfrm>
          <a:prstGeom prst="wedgeEllipseCallout">
            <a:avLst>
              <a:gd name="adj1" fmla="val -68231"/>
              <a:gd name="adj2" fmla="val 4639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>
                <a:solidFill>
                  <a:schemeClr val="folHlink"/>
                </a:solidFill>
                <a:latin typeface="Candara" pitchFamily="34" charset="0"/>
              </a:rPr>
              <a:t>BRAVO!</a:t>
            </a:r>
          </a:p>
          <a:p>
            <a:pPr algn="ctr"/>
            <a:endParaRPr lang="hr-HR">
              <a:solidFill>
                <a:schemeClr val="folHlink"/>
              </a:solidFill>
              <a:latin typeface="Candara" pitchFamily="34" charset="0"/>
            </a:endParaRPr>
          </a:p>
          <a:p>
            <a:pPr algn="ctr"/>
            <a:r>
              <a:rPr lang="hr-HR">
                <a:solidFill>
                  <a:schemeClr val="folHlink"/>
                </a:solidFill>
                <a:latin typeface="Candara" pitchFamily="34" charset="0"/>
              </a:rPr>
              <a:t>TOČNO!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5486400"/>
            <a:ext cx="32766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67590" name="Picture 6" descr="j04280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0" y="2320925"/>
            <a:ext cx="1939925" cy="1774825"/>
          </a:xfrm>
          <a:prstGeom prst="rect">
            <a:avLst/>
          </a:prstGeom>
          <a:noFill/>
        </p:spPr>
      </p:pic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4114800" y="533400"/>
            <a:ext cx="5029200" cy="1905000"/>
          </a:xfrm>
          <a:prstGeom prst="wedgeEllipseCallout">
            <a:avLst>
              <a:gd name="adj1" fmla="val -45870"/>
              <a:gd name="adj2" fmla="val 5141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  NI RES!!!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ALI SI SE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UTRUDIL/UTRUDILA?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14400" y="2590800"/>
            <a:ext cx="7699375" cy="1676400"/>
          </a:xfrm>
        </p:spPr>
        <p:txBody>
          <a:bodyPr/>
          <a:lstStyle/>
          <a:p>
            <a:r>
              <a:rPr lang="sl-SI" sz="3600" dirty="0">
                <a:solidFill>
                  <a:schemeClr val="tx1"/>
                </a:solidFill>
                <a:latin typeface="Candara" pitchFamily="34" charset="0"/>
              </a:rPr>
              <a:t>Otrok se v maternici razvija:</a:t>
            </a:r>
            <a:endParaRPr lang="sl-SI" sz="4000" dirty="0">
              <a:latin typeface="Candara" pitchFamily="34" charset="0"/>
            </a:endParaRPr>
          </a:p>
        </p:txBody>
      </p:sp>
      <p:sp>
        <p:nvSpPr>
          <p:cNvPr id="706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3600" y="5105400"/>
            <a:ext cx="1905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9 TEDNOV</a:t>
            </a:r>
          </a:p>
        </p:txBody>
      </p:sp>
      <p:sp>
        <p:nvSpPr>
          <p:cNvPr id="7066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33600" y="5105400"/>
            <a:ext cx="1905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9 MESECEV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28600" y="2667000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5.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24896D8-3C61-414A-87AC-805BF715A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71165"/>
            <a:ext cx="28575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5486400"/>
            <a:ext cx="1905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</a:t>
            </a:r>
          </a:p>
        </p:txBody>
      </p:sp>
      <p:pic>
        <p:nvPicPr>
          <p:cNvPr id="73734" name="Picture 6" descr="j0428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895600"/>
            <a:ext cx="1895475" cy="1730375"/>
          </a:xfrm>
          <a:prstGeom prst="rect">
            <a:avLst/>
          </a:prstGeom>
          <a:noFill/>
        </p:spPr>
      </p:pic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4724400" y="762000"/>
            <a:ext cx="3581400" cy="2362200"/>
          </a:xfrm>
          <a:prstGeom prst="wedgeEllipseCallout">
            <a:avLst>
              <a:gd name="adj1" fmla="val -47606"/>
              <a:gd name="adj2" fmla="val 5450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TOČNO!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ZA TEBE JE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VSE LAHKO KOT PESEM.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0600" y="5562600"/>
            <a:ext cx="35052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3810000" y="609600"/>
            <a:ext cx="3733800" cy="2057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NEPRAVILNO!</a:t>
            </a:r>
          </a:p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 RAZMISLI, NO!</a:t>
            </a:r>
          </a:p>
        </p:txBody>
      </p:sp>
      <p:pic>
        <p:nvPicPr>
          <p:cNvPr id="76808" name="Picture 8" descr="MCj042381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438400"/>
            <a:ext cx="2632075" cy="17002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4953000"/>
            <a:ext cx="1905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POPKOVINI</a:t>
            </a:r>
          </a:p>
        </p:txBody>
      </p:sp>
      <p:sp>
        <p:nvSpPr>
          <p:cNvPr id="7987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143000" y="3048000"/>
            <a:ext cx="8001000" cy="1431925"/>
          </a:xfrm>
        </p:spPr>
        <p:txBody>
          <a:bodyPr/>
          <a:lstStyle/>
          <a:p>
            <a:r>
              <a:rPr lang="sl-SI" sz="3600" dirty="0">
                <a:solidFill>
                  <a:schemeClr val="tx1"/>
                </a:solidFill>
                <a:latin typeface="Candara" pitchFamily="34" charset="0"/>
              </a:rPr>
              <a:t>Otrok v maternici se hrani po:</a:t>
            </a:r>
            <a:endParaRPr lang="sl-SI" dirty="0">
              <a:latin typeface="Candara" pitchFamily="34" charset="0"/>
            </a:endParaRPr>
          </a:p>
        </p:txBody>
      </p:sp>
      <p:sp>
        <p:nvSpPr>
          <p:cNvPr id="7988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4953000"/>
            <a:ext cx="1905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POPKU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2286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6.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108B234-C89F-4BCE-94DB-2F68733E2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457200"/>
            <a:ext cx="4484660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5486400"/>
            <a:ext cx="1905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</a:t>
            </a:r>
          </a:p>
        </p:txBody>
      </p:sp>
      <p:pic>
        <p:nvPicPr>
          <p:cNvPr id="81926" name="Picture 6" descr="j04298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057400"/>
            <a:ext cx="2289175" cy="2743200"/>
          </a:xfrm>
          <a:prstGeom prst="rect">
            <a:avLst/>
          </a:prstGeom>
          <a:noFill/>
        </p:spPr>
      </p:pic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4038600" y="685800"/>
            <a:ext cx="3962400" cy="2133600"/>
          </a:xfrm>
          <a:prstGeom prst="wedgeEllipseCallout">
            <a:avLst>
              <a:gd name="adj1" fmla="val -53245"/>
              <a:gd name="adj2" fmla="val 7344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BRAVO!!!!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VEDNO VEŠ, KAKO ODGOVORITI.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itchFamily="34" charset="0"/>
              </a:rPr>
              <a:t>NAVODILA ZA DELO</a:t>
            </a:r>
          </a:p>
        </p:txBody>
      </p:sp>
      <p:sp>
        <p:nvSpPr>
          <p:cNvPr id="11271" name="Rectangle 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r-HR" b="1" dirty="0">
                <a:latin typeface="Candara" pitchFamily="34" charset="0"/>
              </a:rPr>
              <a:t>PAZLJIVO PREBERI </a:t>
            </a:r>
            <a:r>
              <a:rPr lang="sl-SI" b="1" dirty="0">
                <a:latin typeface="Candara" pitchFamily="34" charset="0"/>
              </a:rPr>
              <a:t>VPRAŠANJA</a:t>
            </a:r>
            <a:r>
              <a:rPr lang="hr-HR" b="1" dirty="0"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hr-HR" b="1" dirty="0">
                <a:latin typeface="Candara" pitchFamily="34" charset="0"/>
              </a:rPr>
              <a:t>RAZMISLI IN KO MISLIŠ , </a:t>
            </a:r>
          </a:p>
          <a:p>
            <a:pPr>
              <a:buFont typeface="Wingdings" pitchFamily="2" charset="2"/>
              <a:buNone/>
            </a:pPr>
            <a:r>
              <a:rPr lang="hr-HR" b="1" dirty="0">
                <a:latin typeface="Candara" pitchFamily="34" charset="0"/>
              </a:rPr>
              <a:t>DA VEŠ ODGOVOR,</a:t>
            </a:r>
          </a:p>
          <a:p>
            <a:pPr>
              <a:buFont typeface="Wingdings" pitchFamily="2" charset="2"/>
              <a:buNone/>
            </a:pPr>
            <a:r>
              <a:rPr lang="hr-HR" b="1" dirty="0">
                <a:latin typeface="Candara" pitchFamily="34" charset="0"/>
              </a:rPr>
              <a:t>KLIKNI  Z MIŠKO NA PREDVIDENO</a:t>
            </a:r>
          </a:p>
          <a:p>
            <a:pPr>
              <a:buFont typeface="Wingdings" pitchFamily="2" charset="2"/>
              <a:buNone/>
            </a:pPr>
            <a:r>
              <a:rPr lang="hr-HR" b="1" dirty="0">
                <a:latin typeface="Candara" pitchFamily="34" charset="0"/>
              </a:rPr>
              <a:t>POLJE.</a:t>
            </a:r>
          </a:p>
          <a:p>
            <a:pPr>
              <a:buFont typeface="Wingdings" pitchFamily="2" charset="2"/>
              <a:buNone/>
            </a:pPr>
            <a:endParaRPr lang="hr-HR" dirty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endParaRPr lang="hr-HR" dirty="0">
              <a:latin typeface="Candara" pitchFamily="34" charset="0"/>
            </a:endParaRPr>
          </a:p>
        </p:txBody>
      </p:sp>
      <p:pic>
        <p:nvPicPr>
          <p:cNvPr id="11272" name="Picture 8" descr="j0428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648200"/>
            <a:ext cx="2000250" cy="1803400"/>
          </a:xfrm>
          <a:prstGeom prst="rect">
            <a:avLst/>
          </a:prstGeom>
          <a:noFill/>
        </p:spPr>
      </p:pic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3886200" y="4267200"/>
            <a:ext cx="3429000" cy="1295400"/>
          </a:xfrm>
          <a:prstGeom prst="wedgeEllipseCallout">
            <a:avLst>
              <a:gd name="adj1" fmla="val -52949"/>
              <a:gd name="adj2" fmla="val 444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l-SI" dirty="0">
                <a:solidFill>
                  <a:schemeClr val="folHlink"/>
                </a:solidFill>
                <a:latin typeface="Candara" pitchFamily="34" charset="0"/>
              </a:rPr>
              <a:t>Želim ti uspešno delo! </a:t>
            </a:r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!</a:t>
            </a:r>
          </a:p>
        </p:txBody>
      </p:sp>
      <p:sp>
        <p:nvSpPr>
          <p:cNvPr id="11274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5791200"/>
            <a:ext cx="3048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         NADALJUJ.</a:t>
            </a:r>
          </a:p>
        </p:txBody>
      </p:sp>
      <p:pic>
        <p:nvPicPr>
          <p:cNvPr id="11276" name="Picture 12" descr="MCj042982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5867400"/>
            <a:ext cx="776288" cy="6270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29200" y="4648200"/>
            <a:ext cx="33528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84999" name="Picture 7" descr="MCj04238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7625" y="2332038"/>
            <a:ext cx="1936750" cy="1838325"/>
          </a:xfrm>
          <a:prstGeom prst="rect">
            <a:avLst/>
          </a:prstGeom>
          <a:noFill/>
        </p:spPr>
      </p:pic>
      <p:sp>
        <p:nvSpPr>
          <p:cNvPr id="85000" name="AutoShape 8"/>
          <p:cNvSpPr>
            <a:spLocks noChangeArrowheads="1"/>
          </p:cNvSpPr>
          <p:nvPr/>
        </p:nvSpPr>
        <p:spPr bwMode="auto">
          <a:xfrm>
            <a:off x="4191000" y="381000"/>
            <a:ext cx="4191000" cy="2133600"/>
          </a:xfrm>
          <a:prstGeom prst="wedgeEllipseCallout">
            <a:avLst>
              <a:gd name="adj1" fmla="val -47500"/>
              <a:gd name="adj2" fmla="val 571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NEPRAVILNO!!!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ŠE MENE JE SRAM.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762000" y="1905000"/>
            <a:ext cx="5181600" cy="2590800"/>
          </a:xfrm>
        </p:spPr>
        <p:txBody>
          <a:bodyPr/>
          <a:lstStyle/>
          <a:p>
            <a:r>
              <a:rPr lang="sl-SI" sz="3600" dirty="0">
                <a:solidFill>
                  <a:schemeClr val="tx1"/>
                </a:solidFill>
                <a:latin typeface="Candara" pitchFamily="34" charset="0"/>
              </a:rPr>
              <a:t/>
            </a:r>
            <a:br>
              <a:rPr lang="sl-SI" sz="3600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sl-SI" sz="3600" dirty="0">
                <a:solidFill>
                  <a:schemeClr val="tx1"/>
                </a:solidFill>
                <a:latin typeface="Candara" pitchFamily="34" charset="0"/>
              </a:rPr>
              <a:t>Ko se otrok rodi, se imenuje:</a:t>
            </a:r>
            <a:r>
              <a:rPr lang="sl-SI" sz="3200" dirty="0">
                <a:solidFill>
                  <a:schemeClr val="tx1"/>
                </a:solidFill>
                <a:latin typeface="Candara" pitchFamily="34" charset="0"/>
              </a:rPr>
              <a:t/>
            </a:r>
            <a:br>
              <a:rPr lang="sl-SI" sz="3200" dirty="0">
                <a:solidFill>
                  <a:schemeClr val="tx1"/>
                </a:solidFill>
                <a:latin typeface="Candara" pitchFamily="34" charset="0"/>
              </a:rPr>
            </a:br>
            <a:endParaRPr lang="sl-SI" sz="32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8909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1905000"/>
            <a:ext cx="2438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NOVOROJENČEK</a:t>
            </a:r>
          </a:p>
        </p:txBody>
      </p:sp>
      <p:sp>
        <p:nvSpPr>
          <p:cNvPr id="8909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2971800"/>
            <a:ext cx="2438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DOJENČEK</a:t>
            </a:r>
          </a:p>
        </p:txBody>
      </p:sp>
      <p:sp>
        <p:nvSpPr>
          <p:cNvPr id="8909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3886200"/>
            <a:ext cx="2438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MALČEK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228600" y="2209800"/>
            <a:ext cx="404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7.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232E95C-A839-45C3-8141-C33C63DF3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61" y="411807"/>
            <a:ext cx="3607820" cy="2028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MCj04281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2433638" cy="2640013"/>
          </a:xfrm>
          <a:prstGeom prst="rect">
            <a:avLst/>
          </a:prstGeom>
          <a:noFill/>
        </p:spPr>
      </p:pic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2895600" y="533400"/>
            <a:ext cx="3810000" cy="1828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LA, </a:t>
            </a:r>
            <a:r>
              <a:rPr lang="hr-HR" dirty="0" err="1">
                <a:solidFill>
                  <a:schemeClr val="folHlink"/>
                </a:solidFill>
                <a:latin typeface="Candara" pitchFamily="34" charset="0"/>
              </a:rPr>
              <a:t>LA</a:t>
            </a:r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,  </a:t>
            </a:r>
            <a:r>
              <a:rPr lang="hr-HR" dirty="0" err="1">
                <a:solidFill>
                  <a:schemeClr val="folHlink"/>
                </a:solidFill>
                <a:latin typeface="Candara" pitchFamily="34" charset="0"/>
              </a:rPr>
              <a:t>LA</a:t>
            </a:r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,LA,LO!!!</a:t>
            </a:r>
          </a:p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TOČNO!</a:t>
            </a:r>
          </a:p>
        </p:txBody>
      </p:sp>
      <p:sp>
        <p:nvSpPr>
          <p:cNvPr id="9114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4953000"/>
            <a:ext cx="2438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MCj042807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2089150" cy="1924050"/>
          </a:xfrm>
          <a:prstGeom prst="rect">
            <a:avLst/>
          </a:prstGeom>
          <a:noFill/>
        </p:spPr>
      </p:pic>
      <p:sp>
        <p:nvSpPr>
          <p:cNvPr id="9216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76800" y="4724400"/>
            <a:ext cx="33528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auto">
          <a:xfrm>
            <a:off x="3352800" y="762000"/>
            <a:ext cx="3962400" cy="1828800"/>
          </a:xfrm>
          <a:prstGeom prst="wedgeEllipseCallout">
            <a:avLst>
              <a:gd name="adj1" fmla="val -48375"/>
              <a:gd name="adj2" fmla="val 5287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ZDAJ SEM SE PA RAZJOKALA.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VZEMI SE V ROKE!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06" name="AutoShape 2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68392" y="4343398"/>
            <a:ext cx="1981199" cy="1371599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GA PUSTIMO </a:t>
            </a:r>
          </a:p>
          <a:p>
            <a:pPr algn="ctr"/>
            <a:r>
              <a:rPr lang="sl-SI" dirty="0">
                <a:latin typeface="Candara" pitchFamily="34" charset="0"/>
              </a:rPr>
              <a:t>SAMEGA</a:t>
            </a:r>
          </a:p>
        </p:txBody>
      </p:sp>
      <p:sp>
        <p:nvSpPr>
          <p:cNvPr id="93219" name="AutoShape 3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2541972"/>
            <a:ext cx="1981200" cy="1371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HRANIMO</a:t>
            </a:r>
          </a:p>
        </p:txBody>
      </p:sp>
      <p:sp>
        <p:nvSpPr>
          <p:cNvPr id="93221" name="AutoShape 3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2212" y="2556768"/>
            <a:ext cx="2025588" cy="1371599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UMIVAMO</a:t>
            </a:r>
          </a:p>
        </p:txBody>
      </p:sp>
      <p:sp>
        <p:nvSpPr>
          <p:cNvPr id="93223" name="AutoShape 3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2212" y="4343399"/>
            <a:ext cx="2025588" cy="1371599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PREOBLAČIMO</a:t>
            </a:r>
          </a:p>
        </p:txBody>
      </p:sp>
      <p:sp>
        <p:nvSpPr>
          <p:cNvPr id="93224" name="Rectangle 40"/>
          <p:cNvSpPr>
            <a:spLocks noGrp="1" noRot="1" noChangeArrowheads="1"/>
          </p:cNvSpPr>
          <p:nvPr>
            <p:ph type="title"/>
          </p:nvPr>
        </p:nvSpPr>
        <p:spPr>
          <a:xfrm>
            <a:off x="838200" y="1337719"/>
            <a:ext cx="8385175" cy="1143000"/>
          </a:xfrm>
        </p:spPr>
        <p:txBody>
          <a:bodyPr/>
          <a:lstStyle/>
          <a:p>
            <a:r>
              <a:rPr lang="sl-SI" sz="2800" dirty="0">
                <a:solidFill>
                  <a:schemeClr val="tx1"/>
                </a:solidFill>
                <a:latin typeface="Candara" pitchFamily="34" charset="0"/>
              </a:rPr>
              <a:t>Klikni na besedo,  ki ne spada zraven. Za dojenčka skrbimo:</a:t>
            </a:r>
          </a:p>
        </p:txBody>
      </p:sp>
      <p:sp>
        <p:nvSpPr>
          <p:cNvPr id="93232" name="Rectangle 48"/>
          <p:cNvSpPr>
            <a:spLocks noChangeArrowheads="1"/>
          </p:cNvSpPr>
          <p:nvPr/>
        </p:nvSpPr>
        <p:spPr bwMode="auto">
          <a:xfrm>
            <a:off x="304800" y="990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8.</a:t>
            </a:r>
          </a:p>
        </p:txBody>
      </p:sp>
      <p:sp>
        <p:nvSpPr>
          <p:cNvPr id="12" name="AutoShape 3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E603948-884A-4542-8C97-47DF7D2C1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393" y="2556768"/>
            <a:ext cx="1981200" cy="1371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PELJEMO </a:t>
            </a:r>
          </a:p>
          <a:p>
            <a:pPr algn="ctr"/>
            <a:r>
              <a:rPr lang="sl-SI" dirty="0">
                <a:latin typeface="Candara" pitchFamily="34" charset="0"/>
              </a:rPr>
              <a:t>NA SPREHOD</a:t>
            </a:r>
          </a:p>
        </p:txBody>
      </p:sp>
      <p:sp>
        <p:nvSpPr>
          <p:cNvPr id="13" name="AutoShape 3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27F84A-EE2B-4561-9FED-14280229F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43400"/>
            <a:ext cx="1981200" cy="1371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USPAVAMO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BA9F8F8-BB24-41BB-A315-2F0BC7996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47534"/>
            <a:ext cx="3232212" cy="120026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A16E2D2-35F4-4402-923E-C4ED2543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612" y="247534"/>
            <a:ext cx="2133600" cy="12001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216799D-F76A-4917-AC59-C44A85B91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212" y="254761"/>
            <a:ext cx="2406588" cy="1203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1200" y="4800600"/>
            <a:ext cx="23622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</a:t>
            </a:r>
          </a:p>
        </p:txBody>
      </p:sp>
      <p:pic>
        <p:nvPicPr>
          <p:cNvPr id="96266" name="Picture 10" descr="MCj042383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743200"/>
            <a:ext cx="1781175" cy="1911350"/>
          </a:xfrm>
          <a:prstGeom prst="rect">
            <a:avLst/>
          </a:prstGeom>
          <a:noFill/>
        </p:spPr>
      </p:pic>
      <p:sp>
        <p:nvSpPr>
          <p:cNvPr id="96267" name="AutoShape 11"/>
          <p:cNvSpPr>
            <a:spLocks noChangeArrowheads="1"/>
          </p:cNvSpPr>
          <p:nvPr/>
        </p:nvSpPr>
        <p:spPr bwMode="auto">
          <a:xfrm>
            <a:off x="2590800" y="838200"/>
            <a:ext cx="3657600" cy="1905000"/>
          </a:xfrm>
          <a:prstGeom prst="wedgeEllipseCallout">
            <a:avLst>
              <a:gd name="adj1" fmla="val -44792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BRAVO!!!!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POŠILJAM TI POLJUBČEK!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10200" y="4648200"/>
            <a:ext cx="3200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95237" name="Picture 5" descr="MCj042812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2362200" cy="2286000"/>
          </a:xfrm>
          <a:prstGeom prst="rect">
            <a:avLst/>
          </a:prstGeom>
          <a:noFill/>
        </p:spPr>
      </p:pic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2971800" y="609600"/>
            <a:ext cx="5334000" cy="1905000"/>
          </a:xfrm>
          <a:prstGeom prst="wedgeEllipseCallout">
            <a:avLst>
              <a:gd name="adj1" fmla="val -45926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NEPRAVILNO!!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NE BI MALO RAZMISLIL-A?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76800" y="4648200"/>
            <a:ext cx="21336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NAROBE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828800" y="2057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9.</a:t>
            </a:r>
          </a:p>
        </p:txBody>
      </p:sp>
      <p:sp>
        <p:nvSpPr>
          <p:cNvPr id="9421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2514600" y="1905000"/>
            <a:ext cx="5870575" cy="1905000"/>
          </a:xfrm>
        </p:spPr>
        <p:txBody>
          <a:bodyPr/>
          <a:lstStyle/>
          <a:p>
            <a:r>
              <a:rPr lang="sl-SI" sz="3600" dirty="0">
                <a:solidFill>
                  <a:schemeClr val="tx1"/>
                </a:solidFill>
                <a:latin typeface="Candara" pitchFamily="34" charset="0"/>
              </a:rPr>
              <a:t>Dojenček lahko preživi sam.</a:t>
            </a:r>
          </a:p>
        </p:txBody>
      </p:sp>
      <p:sp>
        <p:nvSpPr>
          <p:cNvPr id="94217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47800" y="4648200"/>
            <a:ext cx="21336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PRAVILNO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82361B4-E665-4705-B2FC-627A5F697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986" y="79159"/>
            <a:ext cx="3066028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5000" y="51816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</a:t>
            </a:r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2667000" y="762000"/>
            <a:ext cx="4572000" cy="2209800"/>
          </a:xfrm>
          <a:prstGeom prst="wedgeEllipseCallout">
            <a:avLst>
              <a:gd name="adj1" fmla="val -55523"/>
              <a:gd name="adj2" fmla="val 4238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TOČNO!!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KAR TAKO NAPREJ.</a:t>
            </a:r>
          </a:p>
        </p:txBody>
      </p:sp>
      <p:pic>
        <p:nvPicPr>
          <p:cNvPr id="98314" name="Picture 10" descr="MCj042807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3048000" cy="2514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5638800"/>
            <a:ext cx="35052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99333" name="Picture 5" descr="MCj042983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75" y="2590800"/>
            <a:ext cx="2854325" cy="2057400"/>
          </a:xfrm>
          <a:prstGeom prst="rect">
            <a:avLst/>
          </a:prstGeom>
          <a:noFill/>
        </p:spPr>
      </p:pic>
      <p:sp>
        <p:nvSpPr>
          <p:cNvPr id="99334" name="AutoShape 6"/>
          <p:cNvSpPr>
            <a:spLocks noChangeArrowheads="1"/>
          </p:cNvSpPr>
          <p:nvPr/>
        </p:nvSpPr>
        <p:spPr bwMode="auto">
          <a:xfrm>
            <a:off x="3276600" y="685800"/>
            <a:ext cx="3733800" cy="1981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NE, </a:t>
            </a:r>
            <a:r>
              <a:rPr lang="hr-HR" sz="2800" dirty="0" err="1">
                <a:solidFill>
                  <a:schemeClr val="folHlink"/>
                </a:solidFill>
                <a:latin typeface="Candara" pitchFamily="34" charset="0"/>
              </a:rPr>
              <a:t>NE</a:t>
            </a:r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, </a:t>
            </a:r>
            <a:r>
              <a:rPr lang="hr-HR" sz="2800" dirty="0" err="1">
                <a:solidFill>
                  <a:schemeClr val="folHlink"/>
                </a:solidFill>
                <a:latin typeface="Candara" pitchFamily="34" charset="0"/>
              </a:rPr>
              <a:t>NE</a:t>
            </a:r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TEGA NE MOREM VEČ GLEDATI.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762000" y="2819400"/>
            <a:ext cx="7927975" cy="1431925"/>
          </a:xfrm>
        </p:spPr>
        <p:txBody>
          <a:bodyPr/>
          <a:lstStyle/>
          <a:p>
            <a:r>
              <a:rPr lang="sl-SI" sz="3600" dirty="0">
                <a:solidFill>
                  <a:schemeClr val="tx1"/>
                </a:solidFill>
                <a:latin typeface="Candara" pitchFamily="34" charset="0"/>
              </a:rPr>
              <a:t>Razvoj človeka se začne z združitvijo moškega jajčeca in ženske semenčice. </a:t>
            </a:r>
            <a:endParaRPr lang="hr-HR" sz="3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741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7800" y="4736977"/>
            <a:ext cx="2667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l-SI" sz="1800">
              <a:latin typeface="Candara" pitchFamily="34" charset="0"/>
            </a:endParaRPr>
          </a:p>
        </p:txBody>
      </p:sp>
      <p:sp>
        <p:nvSpPr>
          <p:cNvPr id="1741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6400" y="47244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PRAVILNO</a:t>
            </a:r>
          </a:p>
        </p:txBody>
      </p:sp>
      <p:sp>
        <p:nvSpPr>
          <p:cNvPr id="17417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562600" y="487456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r-HR" dirty="0">
                <a:latin typeface="Candara" pitchFamily="34" charset="0"/>
              </a:rPr>
              <a:t>NAROBE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28600" y="3276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AA8D11D-0B98-4E40-8404-DF3740320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76200"/>
            <a:ext cx="4646342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28600" y="1828800"/>
            <a:ext cx="529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10.</a:t>
            </a:r>
          </a:p>
        </p:txBody>
      </p:sp>
      <p:sp>
        <p:nvSpPr>
          <p:cNvPr id="10035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3886200"/>
            <a:ext cx="2438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MLADOSTNIK</a:t>
            </a:r>
          </a:p>
        </p:txBody>
      </p:sp>
      <p:sp>
        <p:nvSpPr>
          <p:cNvPr id="10035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838200" y="2133600"/>
            <a:ext cx="8004175" cy="1600200"/>
          </a:xfrm>
        </p:spPr>
        <p:txBody>
          <a:bodyPr/>
          <a:lstStyle/>
          <a:p>
            <a:r>
              <a:rPr lang="sl-SI" sz="3200" dirty="0">
                <a:solidFill>
                  <a:schemeClr val="tx1"/>
                </a:solidFill>
                <a:latin typeface="Candara" pitchFamily="34" charset="0"/>
              </a:rPr>
              <a:t>V katerem življenjskem obdobju si ti:</a:t>
            </a:r>
          </a:p>
        </p:txBody>
      </p:sp>
      <p:sp>
        <p:nvSpPr>
          <p:cNvPr id="10035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3886200"/>
            <a:ext cx="2438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OTROK</a:t>
            </a:r>
          </a:p>
        </p:txBody>
      </p:sp>
      <p:sp>
        <p:nvSpPr>
          <p:cNvPr id="10036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" y="3886200"/>
            <a:ext cx="2438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DOJENČEK</a:t>
            </a:r>
          </a:p>
        </p:txBody>
      </p:sp>
      <p:pic>
        <p:nvPicPr>
          <p:cNvPr id="100361" name="Picture 9" descr="Teena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2293" y="147638"/>
            <a:ext cx="2286000" cy="1681163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EB18A7C-367D-4A1A-AFB8-1D5B31A03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306" y="147638"/>
            <a:ext cx="3273012" cy="168116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B8BFFC2-015E-4051-9112-69AD94ECF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91" y="147638"/>
            <a:ext cx="2990209" cy="168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5181600"/>
            <a:ext cx="22098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 </a:t>
            </a:r>
          </a:p>
        </p:txBody>
      </p:sp>
      <p:pic>
        <p:nvPicPr>
          <p:cNvPr id="101381" name="Picture 5" descr="MCj042811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90750"/>
            <a:ext cx="2260600" cy="2381250"/>
          </a:xfrm>
          <a:prstGeom prst="rect">
            <a:avLst/>
          </a:prstGeom>
          <a:noFill/>
        </p:spPr>
      </p:pic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2590800" y="609600"/>
            <a:ext cx="3581400" cy="1905000"/>
          </a:xfrm>
          <a:prstGeom prst="wedgeEllipseCallout">
            <a:avLst>
              <a:gd name="adj1" fmla="val -43218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BRAVO!!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KDOR SE UČI,  TA ZNA.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5486400"/>
            <a:ext cx="33528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102405" name="Picture 5" descr="MCj042982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338" y="2895600"/>
            <a:ext cx="1947862" cy="1973263"/>
          </a:xfrm>
          <a:prstGeom prst="rect">
            <a:avLst/>
          </a:prstGeom>
          <a:noFill/>
        </p:spPr>
      </p:pic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3124200" y="914400"/>
            <a:ext cx="4267200" cy="1905000"/>
          </a:xfrm>
          <a:prstGeom prst="wedgeEllipseCallout">
            <a:avLst>
              <a:gd name="adj1" fmla="val -46093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NEPRAVILNO!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OD SLABOSTI SEM ŽE POZELENEL!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81000" y="762000"/>
            <a:ext cx="466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11.</a:t>
            </a:r>
          </a:p>
        </p:txBody>
      </p:sp>
      <p:sp>
        <p:nvSpPr>
          <p:cNvPr id="10342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93307" y="4267200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MLADOSTNIK</a:t>
            </a:r>
          </a:p>
        </p:txBody>
      </p:sp>
      <p:sp>
        <p:nvSpPr>
          <p:cNvPr id="10343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219200" y="244475"/>
            <a:ext cx="7623175" cy="1431925"/>
          </a:xfrm>
        </p:spPr>
        <p:txBody>
          <a:bodyPr/>
          <a:lstStyle/>
          <a:p>
            <a:r>
              <a:rPr lang="sl-SI" sz="3200" dirty="0">
                <a:solidFill>
                  <a:schemeClr val="tx1"/>
                </a:solidFill>
                <a:latin typeface="Candara" pitchFamily="34" charset="0"/>
              </a:rPr>
              <a:t>Najdi vsiljivca. </a:t>
            </a:r>
            <a:br>
              <a:rPr lang="sl-SI" sz="3200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sl-SI" sz="3200" dirty="0">
                <a:solidFill>
                  <a:schemeClr val="tx1"/>
                </a:solidFill>
                <a:latin typeface="Candara" pitchFamily="34" charset="0"/>
              </a:rPr>
              <a:t>Življenjska obdobja človeka so:</a:t>
            </a:r>
          </a:p>
        </p:txBody>
      </p:sp>
      <p:sp>
        <p:nvSpPr>
          <p:cNvPr id="10343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27764" y="2196483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OTROK</a:t>
            </a:r>
          </a:p>
        </p:txBody>
      </p:sp>
      <p:sp>
        <p:nvSpPr>
          <p:cNvPr id="10343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2221" y="2209800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DINOZAVER</a:t>
            </a:r>
          </a:p>
        </p:txBody>
      </p:sp>
      <p:sp>
        <p:nvSpPr>
          <p:cNvPr id="7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6B0D309-0785-4A98-9967-5BD42D4EF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07" y="2209800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DOJENČEK</a:t>
            </a:r>
          </a:p>
        </p:txBody>
      </p:sp>
      <p:sp>
        <p:nvSpPr>
          <p:cNvPr id="8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79AF36C-1690-4046-B701-A50BEF8F1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764" y="4240566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ODRASEL</a:t>
            </a:r>
          </a:p>
        </p:txBody>
      </p:sp>
      <p:sp>
        <p:nvSpPr>
          <p:cNvPr id="9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998F438-3960-4C2F-ABFF-2621DB94E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802" y="4240566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STAROSTNIK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38800" y="5410200"/>
            <a:ext cx="2057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 </a:t>
            </a:r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auto">
          <a:xfrm>
            <a:off x="3124200" y="533400"/>
            <a:ext cx="3048000" cy="2057400"/>
          </a:xfrm>
          <a:prstGeom prst="wedgeEllipseCallout">
            <a:avLst>
              <a:gd name="adj1" fmla="val -48750"/>
              <a:gd name="adj2" fmla="val 5887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TOČNO!</a:t>
            </a:r>
          </a:p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ZELO DOBRO TI GRE!</a:t>
            </a:r>
          </a:p>
        </p:txBody>
      </p:sp>
      <p:pic>
        <p:nvPicPr>
          <p:cNvPr id="104456" name="Picture 8" descr="MCj04280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2590800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5334000"/>
            <a:ext cx="31242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105477" name="Picture 5" descr="MCj04280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600"/>
            <a:ext cx="1955800" cy="1714500"/>
          </a:xfrm>
          <a:prstGeom prst="rect">
            <a:avLst/>
          </a:prstGeom>
          <a:noFill/>
        </p:spPr>
      </p:pic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2743200" y="609600"/>
            <a:ext cx="3505200" cy="2057400"/>
          </a:xfrm>
          <a:prstGeom prst="wedgeEllipseCallout">
            <a:avLst>
              <a:gd name="adj1" fmla="val -44431"/>
              <a:gd name="adj2" fmla="val 699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UH, NE 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MORAM SE NASMEJATI.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3886200"/>
            <a:ext cx="2057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PRAVILNO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28600" y="22860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12.</a:t>
            </a:r>
          </a:p>
        </p:txBody>
      </p:sp>
      <p:sp>
        <p:nvSpPr>
          <p:cNvPr id="10650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914400" y="1752600"/>
            <a:ext cx="7924800" cy="1431925"/>
          </a:xfrm>
        </p:spPr>
        <p:txBody>
          <a:bodyPr/>
          <a:lstStyle/>
          <a:p>
            <a:r>
              <a:rPr lang="sl-SI" sz="3600" dirty="0">
                <a:solidFill>
                  <a:schemeClr val="tx1"/>
                </a:solidFill>
                <a:latin typeface="Candara" pitchFamily="34" charset="0"/>
              </a:rPr>
              <a:t>Ljudje nikoli ne umremo. </a:t>
            </a:r>
          </a:p>
        </p:txBody>
      </p:sp>
      <p:sp>
        <p:nvSpPr>
          <p:cNvPr id="10650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29200" y="3886200"/>
            <a:ext cx="22098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NAROBE</a:t>
            </a:r>
          </a:p>
        </p:txBody>
      </p:sp>
      <p:pic>
        <p:nvPicPr>
          <p:cNvPr id="4098" name="Picture 2" descr="http://www.google.si/url?source=imgres&amp;ct=img&amp;q=http://www.nasa-lekarna.si/fileadmin/medis/nasa-lekarna.si/clanki/zivcevje.jpg&amp;sa=X&amp;ei=9zVxTZNJxoPhBtm8mIUN&amp;ved=0CAQQ8wc&amp;usg=AFQjCNEmpq3wHWd9QJTxCGKercW2Tfja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"/>
            <a:ext cx="1864056" cy="16478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5791200"/>
            <a:ext cx="2057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</a:t>
            </a:r>
          </a:p>
        </p:txBody>
      </p:sp>
      <p:pic>
        <p:nvPicPr>
          <p:cNvPr id="112649" name="Picture 9" descr="MCj042809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2209800"/>
            <a:ext cx="2728912" cy="2411413"/>
          </a:xfrm>
          <a:prstGeom prst="rect">
            <a:avLst/>
          </a:prstGeom>
          <a:noFill/>
        </p:spPr>
      </p:pic>
      <p:sp>
        <p:nvSpPr>
          <p:cNvPr id="112650" name="AutoShape 10"/>
          <p:cNvSpPr>
            <a:spLocks noChangeArrowheads="1"/>
          </p:cNvSpPr>
          <p:nvPr/>
        </p:nvSpPr>
        <p:spPr bwMode="auto">
          <a:xfrm>
            <a:off x="3505200" y="762000"/>
            <a:ext cx="3048000" cy="1295400"/>
          </a:xfrm>
          <a:prstGeom prst="wedgeEllipseCallout">
            <a:avLst>
              <a:gd name="adj1" fmla="val -43750"/>
              <a:gd name="adj2" fmla="val 11936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>
                <a:solidFill>
                  <a:schemeClr val="folHlink"/>
                </a:solidFill>
                <a:latin typeface="Candara" pitchFamily="34" charset="0"/>
              </a:rPr>
              <a:t>SUPER!!!!!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7800" y="5410200"/>
            <a:ext cx="31242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113673" name="Picture 9" descr="MCj042809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95600"/>
            <a:ext cx="1993900" cy="1720850"/>
          </a:xfrm>
          <a:prstGeom prst="rect">
            <a:avLst/>
          </a:prstGeom>
          <a:noFill/>
        </p:spPr>
      </p:pic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2743200" y="914400"/>
            <a:ext cx="4572000" cy="1905000"/>
          </a:xfrm>
          <a:prstGeom prst="wedgeEllipseCallout">
            <a:avLst>
              <a:gd name="adj1" fmla="val -45208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NE!!!!!!!!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ČE TEGA NE ZNAŠ, SI PA RES DOJENČEK!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81000" y="762000"/>
            <a:ext cx="466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11.</a:t>
            </a:r>
          </a:p>
        </p:txBody>
      </p:sp>
      <p:sp>
        <p:nvSpPr>
          <p:cNvPr id="10342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93307" y="4267200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BOLEZNI</a:t>
            </a:r>
          </a:p>
        </p:txBody>
      </p:sp>
      <p:sp>
        <p:nvSpPr>
          <p:cNvPr id="10343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219200" y="244475"/>
            <a:ext cx="7623175" cy="1431925"/>
          </a:xfrm>
        </p:spPr>
        <p:txBody>
          <a:bodyPr/>
          <a:lstStyle/>
          <a:p>
            <a:r>
              <a:rPr lang="sl-SI" sz="3200" dirty="0">
                <a:solidFill>
                  <a:schemeClr val="tx1"/>
                </a:solidFill>
                <a:latin typeface="Candara" pitchFamily="34" charset="0"/>
              </a:rPr>
              <a:t>Najdi vsiljivca. </a:t>
            </a:r>
            <a:br>
              <a:rPr lang="sl-SI" sz="3200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sl-SI" sz="3200" dirty="0">
                <a:solidFill>
                  <a:schemeClr val="tx1"/>
                </a:solidFill>
                <a:latin typeface="Candara" pitchFamily="34" charset="0"/>
              </a:rPr>
              <a:t>Ljudje umremo zaradi:</a:t>
            </a:r>
          </a:p>
        </p:txBody>
      </p:sp>
      <p:sp>
        <p:nvSpPr>
          <p:cNvPr id="10343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27764" y="2196483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NESREČE</a:t>
            </a:r>
          </a:p>
        </p:txBody>
      </p:sp>
      <p:sp>
        <p:nvSpPr>
          <p:cNvPr id="10343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2221" y="2209800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UČENJA</a:t>
            </a:r>
          </a:p>
        </p:txBody>
      </p:sp>
      <p:sp>
        <p:nvSpPr>
          <p:cNvPr id="7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6B0D309-0785-4A98-9967-5BD42D4EF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07" y="2209800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STAROSTI</a:t>
            </a:r>
          </a:p>
        </p:txBody>
      </p:sp>
      <p:sp>
        <p:nvSpPr>
          <p:cNvPr id="8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79AF36C-1690-4046-B701-A50BEF8F1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764" y="4240566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OKUŽBE</a:t>
            </a:r>
          </a:p>
        </p:txBody>
      </p:sp>
      <p:sp>
        <p:nvSpPr>
          <p:cNvPr id="9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998F438-3960-4C2F-ABFF-2621DB94E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802" y="4240566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ZASTRUPITVE</a:t>
            </a:r>
          </a:p>
        </p:txBody>
      </p:sp>
    </p:spTree>
    <p:extLst>
      <p:ext uri="{BB962C8B-B14F-4D97-AF65-F5344CB8AC3E}">
        <p14:creationId xmlns:p14="http://schemas.microsoft.com/office/powerpoint/2010/main" val="21141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j0428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590800"/>
            <a:ext cx="1835150" cy="1831975"/>
          </a:xfrm>
          <a:prstGeom prst="rect">
            <a:avLst/>
          </a:prstGeom>
          <a:noFill/>
        </p:spPr>
      </p:pic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514600" y="1066800"/>
            <a:ext cx="5715000" cy="1371600"/>
          </a:xfrm>
          <a:prstGeom prst="wedgeEllipseCallout">
            <a:avLst>
              <a:gd name="adj1" fmla="val -32583"/>
              <a:gd name="adj2" fmla="val 8518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SUPER! DOBRO SI ZAČEL-A!</a:t>
            </a:r>
          </a:p>
        </p:txBody>
      </p:sp>
      <p:sp>
        <p:nvSpPr>
          <p:cNvPr id="1536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57912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38800" y="5410200"/>
            <a:ext cx="2057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 </a:t>
            </a:r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auto">
          <a:xfrm>
            <a:off x="3124200" y="609600"/>
            <a:ext cx="3048000" cy="2057400"/>
          </a:xfrm>
          <a:prstGeom prst="wedgeEllipseCallout">
            <a:avLst>
              <a:gd name="adj1" fmla="val -48750"/>
              <a:gd name="adj2" fmla="val 5887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TOČNO!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ŠE MALO PA BOMO SLAVILI!</a:t>
            </a:r>
          </a:p>
        </p:txBody>
      </p:sp>
      <p:pic>
        <p:nvPicPr>
          <p:cNvPr id="104456" name="Picture 8" descr="MCj04280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25908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0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5334000"/>
            <a:ext cx="31242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105477" name="Picture 5" descr="MCj04280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600"/>
            <a:ext cx="1955800" cy="1714500"/>
          </a:xfrm>
          <a:prstGeom prst="rect">
            <a:avLst/>
          </a:prstGeom>
          <a:noFill/>
        </p:spPr>
      </p:pic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2743200" y="609600"/>
            <a:ext cx="3505200" cy="2057400"/>
          </a:xfrm>
          <a:prstGeom prst="wedgeEllipseCallout">
            <a:avLst>
              <a:gd name="adj1" fmla="val -44431"/>
              <a:gd name="adj2" fmla="val 699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UH, NE 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MORAM SE KISLO NASMEJATI.</a:t>
            </a:r>
          </a:p>
        </p:txBody>
      </p:sp>
    </p:spTree>
    <p:extLst>
      <p:ext uri="{BB962C8B-B14F-4D97-AF65-F5344CB8AC3E}">
        <p14:creationId xmlns:p14="http://schemas.microsoft.com/office/powerpoint/2010/main" val="36794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MCj042810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2438400" cy="2209800"/>
          </a:xfrm>
          <a:prstGeom prst="rect">
            <a:avLst/>
          </a:prstGeom>
          <a:noFill/>
        </p:spPr>
      </p:pic>
      <p:sp>
        <p:nvSpPr>
          <p:cNvPr id="115719" name="WordArt 7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5105400" cy="9620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sl-SI" sz="54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Candara" pitchFamily="34" charset="0"/>
              </a:rPr>
              <a:t>KONEC!!</a:t>
            </a:r>
          </a:p>
        </p:txBody>
      </p:sp>
      <p:sp>
        <p:nvSpPr>
          <p:cNvPr id="115720" name="AutoShape 8"/>
          <p:cNvSpPr>
            <a:spLocks noChangeArrowheads="1"/>
          </p:cNvSpPr>
          <p:nvPr/>
        </p:nvSpPr>
        <p:spPr bwMode="auto">
          <a:xfrm rot="16200000">
            <a:off x="3086100" y="2019300"/>
            <a:ext cx="5029200" cy="4343400"/>
          </a:xfrm>
          <a:prstGeom prst="verticalScroll">
            <a:avLst>
              <a:gd name="adj" fmla="val 12500"/>
            </a:avLst>
          </a:prstGeom>
          <a:solidFill>
            <a:schemeClr val="tx1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ČESTITAM!!</a:t>
            </a:r>
          </a:p>
          <a:p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  </a:t>
            </a:r>
          </a:p>
          <a:p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         Učiteljica.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7 0.07546 C -0.15399 0.10301 -0.26753 0.13079 -0.21389 0.15139 C -0.16024 0.17199 0.30226 0.12523 0.28195 0.19954 C 0.26164 0.27361 -0.35416 0.53171 -0.33611 0.59768 C -0.31805 0.66366 0.33872 0.68542 0.39028 0.59583 C 0.44184 0.50602 0.04011 0.14329 -0.02639 0.0588 C -0.09288 -0.0257 -0.05069 0.03125 -0.00833 0.08842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 animBg="1"/>
      <p:bldP spid="115719" grpId="1" animBg="1"/>
      <p:bldP spid="1157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j0428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48000"/>
            <a:ext cx="1939925" cy="1819275"/>
          </a:xfrm>
          <a:prstGeom prst="rect">
            <a:avLst/>
          </a:prstGeom>
          <a:noFill/>
        </p:spPr>
      </p:pic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3276600" y="609600"/>
            <a:ext cx="4648200" cy="2362200"/>
          </a:xfrm>
          <a:prstGeom prst="wedgeEllipseCallout">
            <a:avLst>
              <a:gd name="adj1" fmla="val -39907"/>
              <a:gd name="adj2" fmla="val 72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NEPRAVILNO!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NIKOMUR NE BOM IZDAL, DA SI SE ZMOTIL-A.</a:t>
            </a:r>
          </a:p>
        </p:txBody>
      </p:sp>
      <p:sp>
        <p:nvSpPr>
          <p:cNvPr id="34824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5486400"/>
            <a:ext cx="31242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</a:t>
            </a:r>
            <a:r>
              <a:rPr lang="hr-HR" sz="1800" dirty="0"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10200" y="48768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POROD</a:t>
            </a:r>
          </a:p>
        </p:txBody>
      </p:sp>
      <p:sp>
        <p:nvSpPr>
          <p:cNvPr id="3892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48768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OPLODITEV</a:t>
            </a:r>
          </a:p>
        </p:txBody>
      </p:sp>
      <p:sp>
        <p:nvSpPr>
          <p:cNvPr id="38922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533400" y="3352800"/>
            <a:ext cx="8385175" cy="1279525"/>
          </a:xfrm>
        </p:spPr>
        <p:txBody>
          <a:bodyPr/>
          <a:lstStyle/>
          <a:p>
            <a:r>
              <a:rPr lang="sl-SI" sz="3600" dirty="0">
                <a:solidFill>
                  <a:schemeClr val="tx1"/>
                </a:solidFill>
                <a:latin typeface="Candara" pitchFamily="34" charset="0"/>
              </a:rPr>
              <a:t>Združitev moške semenčice in ženskega jajčeca se imenuje: </a:t>
            </a:r>
            <a:endParaRPr lang="sl-SI" dirty="0">
              <a:latin typeface="Candara" pitchFamily="34" charset="0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228600" y="3429000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26EDB87-F371-4174-BC5B-38192CE62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838200"/>
            <a:ext cx="2476500" cy="1847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54864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 NADALJUJ.</a:t>
            </a:r>
          </a:p>
        </p:txBody>
      </p:sp>
      <p:pic>
        <p:nvPicPr>
          <p:cNvPr id="43020" name="Picture 12" descr="j04280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640013"/>
            <a:ext cx="2951163" cy="1931987"/>
          </a:xfrm>
          <a:prstGeom prst="rect">
            <a:avLst/>
          </a:prstGeom>
          <a:noFill/>
        </p:spPr>
      </p:pic>
      <p:sp>
        <p:nvSpPr>
          <p:cNvPr id="43021" name="AutoShape 13"/>
          <p:cNvSpPr>
            <a:spLocks noChangeArrowheads="1"/>
          </p:cNvSpPr>
          <p:nvPr/>
        </p:nvSpPr>
        <p:spPr bwMode="auto">
          <a:xfrm>
            <a:off x="4572000" y="914400"/>
            <a:ext cx="2743200" cy="1676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BRAVO!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TOČEN ODGOVOR.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7800" y="5486400"/>
            <a:ext cx="32766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48134" name="Picture 6" descr="j04280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6213" y="2832100"/>
            <a:ext cx="1968500" cy="1825625"/>
          </a:xfrm>
          <a:prstGeom prst="rect">
            <a:avLst/>
          </a:prstGeom>
          <a:noFill/>
        </p:spPr>
      </p:pic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4495800" y="1371600"/>
            <a:ext cx="3200400" cy="1371600"/>
          </a:xfrm>
          <a:prstGeom prst="wedgeEllipseCallout">
            <a:avLst>
              <a:gd name="adj1" fmla="val -43750"/>
              <a:gd name="adj2" fmla="val 6886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NEPRAVILNO!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JOJ, </a:t>
            </a:r>
            <a:r>
              <a:rPr lang="hr-HR" dirty="0" err="1">
                <a:solidFill>
                  <a:schemeClr val="folHlink"/>
                </a:solidFill>
                <a:latin typeface="Candara" pitchFamily="34" charset="0"/>
              </a:rPr>
              <a:t>JOJ</a:t>
            </a:r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58825" y="3200400"/>
            <a:ext cx="8385175" cy="1371600"/>
          </a:xfrm>
        </p:spPr>
        <p:txBody>
          <a:bodyPr/>
          <a:lstStyle/>
          <a:p>
            <a:r>
              <a:rPr lang="sl-SI" sz="3200" dirty="0">
                <a:solidFill>
                  <a:schemeClr val="tx1"/>
                </a:solidFill>
                <a:latin typeface="Candara" pitchFamily="34" charset="0"/>
              </a:rPr>
              <a:t>Z drugo besedo oploditvi rečemo:</a:t>
            </a:r>
          </a:p>
        </p:txBody>
      </p:sp>
      <p:sp>
        <p:nvSpPr>
          <p:cNvPr id="5120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7800" y="51816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 </a:t>
            </a:r>
          </a:p>
          <a:p>
            <a:pPr algn="ctr"/>
            <a:r>
              <a:rPr lang="hr-HR" dirty="0">
                <a:latin typeface="Candara" pitchFamily="34" charset="0"/>
              </a:rPr>
              <a:t>SPOČETJE</a:t>
            </a:r>
          </a:p>
          <a:p>
            <a:pPr algn="ctr"/>
            <a:endParaRPr lang="sl-SI" dirty="0">
              <a:latin typeface="Candara" pitchFamily="34" charset="0"/>
            </a:endParaRPr>
          </a:p>
        </p:txBody>
      </p:sp>
      <p:sp>
        <p:nvSpPr>
          <p:cNvPr id="5120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51816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POPKOVINA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04800" y="3352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3.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F7EFFF2-0F00-4315-B753-3D5D77AE4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443" y="778075"/>
            <a:ext cx="3251357" cy="1843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8c13194c9df4b4e341df175e6d9d7f27b8c75"/>
</p:tagLst>
</file>

<file path=ppt/theme/theme1.xml><?xml version="1.0" encoding="utf-8"?>
<a:theme xmlns:a="http://schemas.openxmlformats.org/drawingml/2006/main" name="Glass Layers">
  <a:themeElements>
    <a:clrScheme name="Glass Layers 12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F664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DF5A00"/>
      </a:accent6>
      <a:hlink>
        <a:srgbClr val="F05000"/>
      </a:hlink>
      <a:folHlink>
        <a:srgbClr val="008000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istral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istral" pitchFamily="66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9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FBFBFB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10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FFFBEF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E7E3D9"/>
        </a:accent6>
        <a:hlink>
          <a:srgbClr val="FBFBFB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1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F664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DF5A00"/>
        </a:accent6>
        <a:hlink>
          <a:srgbClr val="FBFBFB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12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F664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DF5A00"/>
        </a:accent6>
        <a:hlink>
          <a:srgbClr val="F05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1039</TotalTime>
  <Words>486</Words>
  <Application>Microsoft Office PowerPoint</Application>
  <PresentationFormat>Diaprojekcija na zaslonu (4:3)</PresentationFormat>
  <Paragraphs>183</Paragraphs>
  <Slides>42</Slides>
  <Notes>21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42</vt:i4>
      </vt:variant>
    </vt:vector>
  </HeadingPairs>
  <TitlesOfParts>
    <vt:vector size="48" baseType="lpstr">
      <vt:lpstr>Arial</vt:lpstr>
      <vt:lpstr>Arial Black</vt:lpstr>
      <vt:lpstr>Candara</vt:lpstr>
      <vt:lpstr>Mistral</vt:lpstr>
      <vt:lpstr>Wingdings</vt:lpstr>
      <vt:lpstr>Glass Layers</vt:lpstr>
      <vt:lpstr>OD ROJSTVA DO SMRTI</vt:lpstr>
      <vt:lpstr>NAVODILA ZA DELO</vt:lpstr>
      <vt:lpstr>Razvoj človeka se začne z združitvijo moškega jajčeca in ženske semenčice. </vt:lpstr>
      <vt:lpstr>PowerPointova predstavitev</vt:lpstr>
      <vt:lpstr>PowerPointova predstavitev</vt:lpstr>
      <vt:lpstr>Združitev moške semenčice in ženskega jajčeca se imenuje: </vt:lpstr>
      <vt:lpstr>PowerPointova predstavitev</vt:lpstr>
      <vt:lpstr>PowerPointova predstavitev</vt:lpstr>
      <vt:lpstr>Z drugo besedo oploditvi rečemo:</vt:lpstr>
      <vt:lpstr>PowerPointova predstavitev</vt:lpstr>
      <vt:lpstr>PowerPointova predstavitev</vt:lpstr>
      <vt:lpstr>Človek se razvija v: </vt:lpstr>
      <vt:lpstr>PowerPointova predstavitev</vt:lpstr>
      <vt:lpstr>PowerPointova predstavitev</vt:lpstr>
      <vt:lpstr>Otrok se v maternici razvija:</vt:lpstr>
      <vt:lpstr>PowerPointova predstavitev</vt:lpstr>
      <vt:lpstr>PowerPointova predstavitev</vt:lpstr>
      <vt:lpstr>Otrok v maternici se hrani po:</vt:lpstr>
      <vt:lpstr>PowerPointova predstavitev</vt:lpstr>
      <vt:lpstr>PowerPointova predstavitev</vt:lpstr>
      <vt:lpstr> Ko se otrok rodi, se imenuje: </vt:lpstr>
      <vt:lpstr>PowerPointova predstavitev</vt:lpstr>
      <vt:lpstr>PowerPointova predstavitev</vt:lpstr>
      <vt:lpstr>Klikni na besedo,  ki ne spada zraven. Za dojenčka skrbimo:</vt:lpstr>
      <vt:lpstr>PowerPointova predstavitev</vt:lpstr>
      <vt:lpstr>PowerPointova predstavitev</vt:lpstr>
      <vt:lpstr>Dojenček lahko preživi sam.</vt:lpstr>
      <vt:lpstr>PowerPointova predstavitev</vt:lpstr>
      <vt:lpstr>PowerPointova predstavitev</vt:lpstr>
      <vt:lpstr>V katerem življenjskem obdobju si ti:</vt:lpstr>
      <vt:lpstr>PowerPointova predstavitev</vt:lpstr>
      <vt:lpstr>PowerPointova predstavitev</vt:lpstr>
      <vt:lpstr>Najdi vsiljivca.  Življenjska obdobja človeka so:</vt:lpstr>
      <vt:lpstr>PowerPointova predstavitev</vt:lpstr>
      <vt:lpstr>PowerPointova predstavitev</vt:lpstr>
      <vt:lpstr>Ljudje nikoli ne umremo. </vt:lpstr>
      <vt:lpstr>PowerPointova predstavitev</vt:lpstr>
      <vt:lpstr>PowerPointova predstavitev</vt:lpstr>
      <vt:lpstr>Najdi vsiljivca.  Ljudje umremo zaradi: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Klavdija</dc:creator>
  <cp:lastModifiedBy>Matjaž Petek</cp:lastModifiedBy>
  <cp:revision>36</cp:revision>
  <cp:lastPrinted>1601-01-01T00:00:00Z</cp:lastPrinted>
  <dcterms:created xsi:type="dcterms:W3CDTF">1601-01-01T00:00:00Z</dcterms:created>
  <dcterms:modified xsi:type="dcterms:W3CDTF">2022-10-21T07:41:23Z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