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1"/>
  </p:sldMasterIdLst>
  <p:sldIdLst>
    <p:sldId id="258" r:id="rId2"/>
    <p:sldId id="339" r:id="rId3"/>
    <p:sldId id="338" r:id="rId4"/>
    <p:sldId id="337" r:id="rId5"/>
    <p:sldId id="336" r:id="rId6"/>
    <p:sldId id="335" r:id="rId7"/>
    <p:sldId id="334" r:id="rId8"/>
    <p:sldId id="333" r:id="rId9"/>
    <p:sldId id="332" r:id="rId10"/>
    <p:sldId id="331" r:id="rId11"/>
    <p:sldId id="340" r:id="rId12"/>
    <p:sldId id="341" r:id="rId13"/>
    <p:sldId id="342" r:id="rId14"/>
    <p:sldId id="343" r:id="rId15"/>
    <p:sldId id="344" r:id="rId16"/>
    <p:sldId id="345" r:id="rId17"/>
    <p:sldId id="346" r:id="rId18"/>
    <p:sldId id="347" r:id="rId19"/>
    <p:sldId id="348" r:id="rId20"/>
    <p:sldId id="349" r:id="rId21"/>
    <p:sldId id="350" r:id="rId22"/>
    <p:sldId id="351" r:id="rId23"/>
    <p:sldId id="352" r:id="rId24"/>
    <p:sldId id="353" r:id="rId25"/>
    <p:sldId id="354" r:id="rId26"/>
    <p:sldId id="355" r:id="rId27"/>
    <p:sldId id="356" r:id="rId28"/>
    <p:sldId id="357" r:id="rId29"/>
    <p:sldId id="358" r:id="rId30"/>
    <p:sldId id="451" r:id="rId31"/>
    <p:sldId id="452" r:id="rId32"/>
    <p:sldId id="453" r:id="rId33"/>
    <p:sldId id="454" r:id="rId34"/>
    <p:sldId id="455" r:id="rId35"/>
    <p:sldId id="456" r:id="rId36"/>
    <p:sldId id="457" r:id="rId37"/>
    <p:sldId id="458" r:id="rId38"/>
    <p:sldId id="459" r:id="rId39"/>
    <p:sldId id="460" r:id="rId40"/>
    <p:sldId id="461" r:id="rId41"/>
    <p:sldId id="462" r:id="rId42"/>
    <p:sldId id="463" r:id="rId43"/>
    <p:sldId id="464" r:id="rId44"/>
    <p:sldId id="465" r:id="rId45"/>
    <p:sldId id="466" r:id="rId46"/>
    <p:sldId id="467" r:id="rId47"/>
    <p:sldId id="468" r:id="rId48"/>
    <p:sldId id="469" r:id="rId49"/>
    <p:sldId id="470" r:id="rId50"/>
    <p:sldId id="471" r:id="rId51"/>
    <p:sldId id="472" r:id="rId52"/>
    <p:sldId id="473" r:id="rId53"/>
    <p:sldId id="474" r:id="rId54"/>
    <p:sldId id="475" r:id="rId55"/>
    <p:sldId id="476" r:id="rId56"/>
    <p:sldId id="359" r:id="rId57"/>
    <p:sldId id="360" r:id="rId58"/>
    <p:sldId id="361" r:id="rId59"/>
    <p:sldId id="363" r:id="rId60"/>
    <p:sldId id="364" r:id="rId61"/>
    <p:sldId id="365" r:id="rId62"/>
    <p:sldId id="366" r:id="rId63"/>
    <p:sldId id="367" r:id="rId64"/>
    <p:sldId id="368" r:id="rId65"/>
    <p:sldId id="369" r:id="rId66"/>
    <p:sldId id="370" r:id="rId67"/>
    <p:sldId id="371" r:id="rId68"/>
    <p:sldId id="372" r:id="rId69"/>
    <p:sldId id="373" r:id="rId70"/>
    <p:sldId id="374" r:id="rId71"/>
    <p:sldId id="375" r:id="rId72"/>
    <p:sldId id="376" r:id="rId73"/>
    <p:sldId id="377" r:id="rId74"/>
    <p:sldId id="378" r:id="rId75"/>
    <p:sldId id="379" r:id="rId76"/>
    <p:sldId id="380" r:id="rId77"/>
    <p:sldId id="381" r:id="rId78"/>
    <p:sldId id="382" r:id="rId79"/>
    <p:sldId id="383" r:id="rId80"/>
    <p:sldId id="384" r:id="rId81"/>
    <p:sldId id="385" r:id="rId82"/>
    <p:sldId id="386" r:id="rId83"/>
    <p:sldId id="387" r:id="rId84"/>
    <p:sldId id="393" r:id="rId85"/>
    <p:sldId id="388" r:id="rId86"/>
    <p:sldId id="389" r:id="rId87"/>
    <p:sldId id="390" r:id="rId88"/>
    <p:sldId id="392" r:id="rId89"/>
    <p:sldId id="394" r:id="rId90"/>
    <p:sldId id="423" r:id="rId91"/>
    <p:sldId id="424" r:id="rId92"/>
    <p:sldId id="425" r:id="rId93"/>
    <p:sldId id="426" r:id="rId94"/>
    <p:sldId id="428" r:id="rId95"/>
    <p:sldId id="431" r:id="rId96"/>
    <p:sldId id="433" r:id="rId97"/>
    <p:sldId id="435" r:id="rId98"/>
    <p:sldId id="436" r:id="rId99"/>
    <p:sldId id="437" r:id="rId100"/>
    <p:sldId id="438" r:id="rId101"/>
    <p:sldId id="439" r:id="rId102"/>
    <p:sldId id="440" r:id="rId103"/>
    <p:sldId id="441" r:id="rId104"/>
    <p:sldId id="450" r:id="rId105"/>
    <p:sldId id="443" r:id="rId106"/>
    <p:sldId id="445" r:id="rId107"/>
    <p:sldId id="446" r:id="rId108"/>
    <p:sldId id="448" r:id="rId109"/>
    <p:sldId id="263" r:id="rId110"/>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3" autoAdjust="0"/>
    <p:restoredTop sz="94675" autoAdjust="0"/>
  </p:normalViewPr>
  <p:slideViewPr>
    <p:cSldViewPr>
      <p:cViewPr varScale="1">
        <p:scale>
          <a:sx n="109" d="100"/>
          <a:sy n="109" d="100"/>
        </p:scale>
        <p:origin x="1680"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Naslovni slide B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0288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Notranji slide 1 B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8028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ončni slide BIC 2">
    <p:spTree>
      <p:nvGrpSpPr>
        <p:cNvPr id="1" name=""/>
        <p:cNvGrpSpPr/>
        <p:nvPr/>
      </p:nvGrpSpPr>
      <p:grpSpPr>
        <a:xfrm>
          <a:off x="0" y="0"/>
          <a:ext cx="0" cy="0"/>
          <a:chOff x="0" y="0"/>
          <a:chExt cx="0" cy="0"/>
        </a:xfrm>
      </p:grpSpPr>
      <p:pic>
        <p:nvPicPr>
          <p:cNvPr id="2" name="Slik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64"/>
            <a:ext cx="9144000" cy="6850272"/>
          </a:xfrm>
          <a:prstGeom prst="rect">
            <a:avLst/>
          </a:prstGeom>
        </p:spPr>
      </p:pic>
    </p:spTree>
    <p:extLst>
      <p:ext uri="{BB962C8B-B14F-4D97-AF65-F5344CB8AC3E}">
        <p14:creationId xmlns:p14="http://schemas.microsoft.com/office/powerpoint/2010/main" val="2625484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Rectangle 11"/>
          <p:cNvSpPr>
            <a:spLocks noGrp="1" noChangeArrowheads="1"/>
          </p:cNvSpPr>
          <p:nvPr>
            <p:ph type="dt" sz="half" idx="10"/>
          </p:nvPr>
        </p:nvSpPr>
        <p:spPr>
          <a:ln/>
        </p:spPr>
        <p:txBody>
          <a:bodyPr/>
          <a:lstStyle>
            <a:lvl1pPr>
              <a:defRPr/>
            </a:lvl1pPr>
          </a:lstStyle>
          <a:p>
            <a:pPr>
              <a:defRPr/>
            </a:pPr>
            <a:endParaRPr lang="sl-SI" altLang="sl-SI">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sl-SI" altLang="sl-SI">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09C29318-E937-487C-916F-373A03FE9CD6}" type="slidenum">
              <a:rPr lang="sl-SI" altLang="sl-SI">
                <a:solidFill>
                  <a:srgbClr val="000000"/>
                </a:solidFill>
              </a:rPr>
              <a:pPr>
                <a:defRPr/>
              </a:pPr>
              <a:t>‹#›</a:t>
            </a:fld>
            <a:endParaRPr lang="sl-SI" altLang="sl-SI">
              <a:solidFill>
                <a:srgbClr val="000000"/>
              </a:solidFill>
            </a:endParaRPr>
          </a:p>
        </p:txBody>
      </p:sp>
    </p:spTree>
    <p:extLst>
      <p:ext uri="{BB962C8B-B14F-4D97-AF65-F5344CB8AC3E}">
        <p14:creationId xmlns:p14="http://schemas.microsoft.com/office/powerpoint/2010/main" val="6227116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l-SI" smtClean="0"/>
              <a:t>Uredite slog naslova matrice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08B8CA-FA50-448C-BCF8-7BEB7E5D3310}" type="datetimeFigureOut">
              <a:rPr lang="sl-SI" smtClean="0"/>
              <a:t>5. 11. 2020</a:t>
            </a:fld>
            <a:endParaRPr lang="sl-SI"/>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713B3-F866-4825-B96C-7AE04BCD411A}" type="slidenum">
              <a:rPr lang="sl-SI" smtClean="0"/>
              <a:t>‹#›</a:t>
            </a:fld>
            <a:endParaRPr lang="sl-SI"/>
          </a:p>
        </p:txBody>
      </p:sp>
    </p:spTree>
    <p:extLst>
      <p:ext uri="{BB962C8B-B14F-4D97-AF65-F5344CB8AC3E}">
        <p14:creationId xmlns:p14="http://schemas.microsoft.com/office/powerpoint/2010/main" val="921931704"/>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9" r:id="rId3"/>
    <p:sldLayoutId id="214748400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vesna.loborec@bic-lj.si" TargetMode="External"/><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hyperlink" Target="https://www.youtube.com/watch?v=9QHF-yu-HqQ" TargetMode="External"/><Relationship Id="rId5" Type="http://schemas.openxmlformats.org/officeDocument/2006/relationships/hyperlink" Target="https://www.youtube.com/watch?v=3AVz4SRIIT0" TargetMode="External"/><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16.png"/></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50.png"/><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16.png"/></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16.png"/></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16.png"/></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16.png"/></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16.png"/></Relationships>
</file>

<file path=ppt/slides/_rels/slide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16.png"/></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16.png"/></Relationships>
</file>

<file path=ppt/slides/_rels/slide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16.png"/></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16.png"/></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hyperlink" Target="https://www.youtube.com/watch?v=9QHF-yu-HqQ" TargetMode="External"/><Relationship Id="rId5" Type="http://schemas.openxmlformats.org/officeDocument/2006/relationships/hyperlink" Target="https://www.youtube.com/watch?v=3AVz4SRIIT0" TargetMode="External"/><Relationship Id="rId4" Type="http://schemas.openxmlformats.org/officeDocument/2006/relationships/image" Target="../media/image16.png"/></Relationships>
</file>

<file path=ppt/slides/_rels/slide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6.png"/></Relationships>
</file>

<file path=ppt/slides/_rels/slide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16.png"/></Relationships>
</file>

<file path=ppt/slides/_rels/slide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hyperlink" Target="http://www.rbconsulting.si/YUSpin/DesktopModules/YUSpin%20-Articles/ArticlesView.aspx?tabID=0&amp;ItemID=16&amp;mid=52"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16.png"/></Relationships>
</file>

<file path=ppt/slides/_rels/slide8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6.png"/><Relationship Id="rId7" Type="http://schemas.openxmlformats.org/officeDocument/2006/relationships/image" Target="../media/image57.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8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png"/></Relationships>
</file>

<file path=ppt/slides/_rels/slide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8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5.png"/><Relationship Id="rId2" Type="http://schemas.openxmlformats.org/officeDocument/2006/relationships/hyperlink" Target="http://www.youtube.com/watch?v=AXVhTBTsZVY" TargetMode="Externa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16.png"/></Relationships>
</file>

<file path=ppt/slides/_rels/slide8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65.png"/><Relationship Id="rId2" Type="http://schemas.openxmlformats.org/officeDocument/2006/relationships/hyperlink" Target="http://www.youtube.com/watch?v=AXVhTBTsZVY" TargetMode="Externa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16.png"/></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wmf"/></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51520" y="2494924"/>
            <a:ext cx="8400430" cy="1077218"/>
          </a:xfrm>
          <a:prstGeom prst="rect">
            <a:avLst/>
          </a:prstGeom>
          <a:noFill/>
        </p:spPr>
        <p:txBody>
          <a:bodyPr wrap="square" rtlCol="0">
            <a:spAutoFit/>
          </a:bodyPr>
          <a:lstStyle/>
          <a:p>
            <a:pPr algn="ctr"/>
            <a:r>
              <a:rPr lang="sl-SI" sz="3200" b="1" dirty="0" smtClean="0">
                <a:solidFill>
                  <a:srgbClr val="622C80"/>
                </a:solidFill>
                <a:latin typeface="Verdana" pitchFamily="34" charset="0"/>
                <a:ea typeface="Verdana" pitchFamily="34" charset="0"/>
                <a:cs typeface="Verdana" pitchFamily="34" charset="0"/>
              </a:rPr>
              <a:t>EMP/EKP</a:t>
            </a:r>
          </a:p>
          <a:p>
            <a:pPr algn="ctr"/>
            <a:r>
              <a:rPr lang="sl-SI" sz="3200" b="1" dirty="0" smtClean="0">
                <a:solidFill>
                  <a:srgbClr val="622C80"/>
                </a:solidFill>
                <a:latin typeface="Verdana" pitchFamily="34" charset="0"/>
                <a:ea typeface="Verdana" pitchFamily="34" charset="0"/>
                <a:cs typeface="Verdana" pitchFamily="34" charset="0"/>
              </a:rPr>
              <a:t>3. Predavanje - IZREDNI</a:t>
            </a:r>
            <a:endParaRPr lang="sl-SI" sz="3200" b="1" dirty="0">
              <a:solidFill>
                <a:srgbClr val="622C80"/>
              </a:solidFill>
              <a:latin typeface="Verdana" pitchFamily="34" charset="0"/>
              <a:ea typeface="Verdana" pitchFamily="34" charset="0"/>
              <a:cs typeface="Verdana" pitchFamily="34" charset="0"/>
            </a:endParaRPr>
          </a:p>
        </p:txBody>
      </p:sp>
      <p:sp>
        <p:nvSpPr>
          <p:cNvPr id="3" name="TextBox 2"/>
          <p:cNvSpPr txBox="1"/>
          <p:nvPr/>
        </p:nvSpPr>
        <p:spPr>
          <a:xfrm>
            <a:off x="251521" y="4558141"/>
            <a:ext cx="8400430" cy="1754326"/>
          </a:xfrm>
          <a:prstGeom prst="rect">
            <a:avLst/>
          </a:prstGeom>
          <a:noFill/>
        </p:spPr>
        <p:txBody>
          <a:bodyPr wrap="square" rtlCol="0">
            <a:spAutoFit/>
          </a:bodyPr>
          <a:lstStyle/>
          <a:p>
            <a:pPr algn="ctr"/>
            <a:r>
              <a:rPr lang="sl-SI" dirty="0">
                <a:solidFill>
                  <a:srgbClr val="622C80"/>
                </a:solidFill>
                <a:latin typeface="Verdana" pitchFamily="34" charset="0"/>
                <a:ea typeface="Verdana" pitchFamily="34" charset="0"/>
                <a:cs typeface="Verdana" pitchFamily="34" charset="0"/>
              </a:rPr>
              <a:t>mag. Vesna </a:t>
            </a:r>
            <a:r>
              <a:rPr lang="sl-SI" dirty="0" smtClean="0">
                <a:solidFill>
                  <a:srgbClr val="622C80"/>
                </a:solidFill>
                <a:latin typeface="Verdana" pitchFamily="34" charset="0"/>
                <a:ea typeface="Verdana" pitchFamily="34" charset="0"/>
                <a:cs typeface="Verdana" pitchFamily="34" charset="0"/>
              </a:rPr>
              <a:t>LOBOREC</a:t>
            </a:r>
          </a:p>
          <a:p>
            <a:pPr algn="ctr"/>
            <a:r>
              <a:rPr lang="sl-SI" dirty="0" smtClean="0">
                <a:solidFill>
                  <a:srgbClr val="622C80"/>
                </a:solidFill>
                <a:latin typeface="Verdana" pitchFamily="34" charset="0"/>
                <a:ea typeface="Verdana" pitchFamily="34" charset="0"/>
                <a:cs typeface="Verdana" pitchFamily="34" charset="0"/>
                <a:hlinkClick r:id="rId3"/>
              </a:rPr>
              <a:t>vesna.loborec@bic-lj.si</a:t>
            </a:r>
            <a:r>
              <a:rPr lang="sl-SI" dirty="0" smtClean="0">
                <a:solidFill>
                  <a:srgbClr val="622C80"/>
                </a:solidFill>
                <a:latin typeface="Verdana" pitchFamily="34" charset="0"/>
                <a:ea typeface="Verdana" pitchFamily="34" charset="0"/>
                <a:cs typeface="Verdana" pitchFamily="34" charset="0"/>
              </a:rPr>
              <a:t> </a:t>
            </a:r>
            <a:endParaRPr lang="sl-SI" dirty="0">
              <a:solidFill>
                <a:srgbClr val="622C80"/>
              </a:solidFill>
              <a:latin typeface="Verdana" pitchFamily="34" charset="0"/>
              <a:ea typeface="Verdana" pitchFamily="34" charset="0"/>
              <a:cs typeface="Verdana" pitchFamily="34" charset="0"/>
            </a:endParaRPr>
          </a:p>
          <a:p>
            <a:pPr algn="ctr"/>
            <a:endParaRPr lang="sl-SI" dirty="0">
              <a:solidFill>
                <a:srgbClr val="622C80"/>
              </a:solidFill>
              <a:latin typeface="Verdana" pitchFamily="34" charset="0"/>
              <a:ea typeface="Verdana" pitchFamily="34" charset="0"/>
              <a:cs typeface="Verdana" pitchFamily="34" charset="0"/>
            </a:endParaRPr>
          </a:p>
          <a:p>
            <a:pPr algn="ctr"/>
            <a:endParaRPr lang="sl-SI" dirty="0" smtClean="0">
              <a:solidFill>
                <a:srgbClr val="622C80"/>
              </a:solidFill>
              <a:latin typeface="Verdana" pitchFamily="34" charset="0"/>
              <a:ea typeface="Verdana" pitchFamily="34" charset="0"/>
              <a:cs typeface="Verdana" pitchFamily="34" charset="0"/>
            </a:endParaRPr>
          </a:p>
          <a:p>
            <a:pPr algn="ctr"/>
            <a:endParaRPr lang="sl-SI" dirty="0" smtClean="0">
              <a:solidFill>
                <a:srgbClr val="622C80"/>
              </a:solidFill>
              <a:latin typeface="Verdana" pitchFamily="34" charset="0"/>
              <a:ea typeface="Verdana" pitchFamily="34" charset="0"/>
              <a:cs typeface="Verdana" pitchFamily="34" charset="0"/>
            </a:endParaRPr>
          </a:p>
          <a:p>
            <a:pPr algn="ctr"/>
            <a:r>
              <a:rPr lang="sl-SI" dirty="0">
                <a:solidFill>
                  <a:srgbClr val="622C80"/>
                </a:solidFill>
                <a:latin typeface="Verdana" pitchFamily="34" charset="0"/>
                <a:ea typeface="Verdana" pitchFamily="34" charset="0"/>
                <a:cs typeface="Verdana" pitchFamily="34" charset="0"/>
              </a:rPr>
              <a:t>g</a:t>
            </a:r>
            <a:r>
              <a:rPr lang="sl-SI" dirty="0" smtClean="0">
                <a:solidFill>
                  <a:srgbClr val="622C80"/>
                </a:solidFill>
                <a:latin typeface="Verdana" pitchFamily="34" charset="0"/>
                <a:ea typeface="Verdana" pitchFamily="34" charset="0"/>
                <a:cs typeface="Verdana" pitchFamily="34" charset="0"/>
              </a:rPr>
              <a:t>radivo Ekonomika podjetja od 37 - 57</a:t>
            </a:r>
            <a:endParaRPr lang="sl-SI" dirty="0">
              <a:solidFill>
                <a:srgbClr val="622C80"/>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58128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76672"/>
            <a:ext cx="6480720" cy="954107"/>
          </a:xfrm>
          <a:prstGeom prst="rect">
            <a:avLst/>
          </a:prstGeom>
          <a:noFill/>
        </p:spPr>
        <p:txBody>
          <a:bodyPr wrap="square" rtlCol="0">
            <a:spAutoFit/>
          </a:bodyPr>
          <a:lstStyle/>
          <a:p>
            <a:r>
              <a:rPr lang="pl-PL" sz="2800" b="1">
                <a:latin typeface="Verdana" pitchFamily="34" charset="0"/>
                <a:ea typeface="Verdana" pitchFamily="34" charset="0"/>
                <a:cs typeface="Verdana" pitchFamily="34" charset="0"/>
              </a:rPr>
              <a:t>Stroški – glede na mesto nastanka</a:t>
            </a:r>
            <a:endParaRPr lang="sl-SI" sz="2800" b="1" dirty="0">
              <a:latin typeface="Verdana" pitchFamily="34" charset="0"/>
              <a:ea typeface="Verdana" pitchFamily="34" charset="0"/>
              <a:cs typeface="Verdana" pitchFamily="34" charset="0"/>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2" t="-4560" r="2425" b="1"/>
          <a:stretch/>
        </p:blipFill>
        <p:spPr bwMode="auto">
          <a:xfrm>
            <a:off x="395536" y="2708920"/>
            <a:ext cx="8496944" cy="35056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9933593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76672"/>
            <a:ext cx="6480720" cy="954107"/>
          </a:xfrm>
          <a:prstGeom prst="rect">
            <a:avLst/>
          </a:prstGeom>
          <a:noFill/>
        </p:spPr>
        <p:txBody>
          <a:bodyPr wrap="square" rtlCol="0">
            <a:spAutoFit/>
          </a:bodyPr>
          <a:lstStyle/>
          <a:p>
            <a:r>
              <a:rPr lang="sl-SI" sz="2800" b="1">
                <a:latin typeface="Verdana" pitchFamily="34" charset="0"/>
                <a:ea typeface="Verdana" pitchFamily="34" charset="0"/>
                <a:cs typeface="Verdana" pitchFamily="34" charset="0"/>
              </a:rPr>
              <a:t>GOSPODARNOST ALI EKONOMIČNOST </a:t>
            </a:r>
            <a:endParaRPr lang="sl-SI" sz="2800" b="1" dirty="0">
              <a:latin typeface="Verdana" pitchFamily="34" charset="0"/>
              <a:ea typeface="Verdana" pitchFamily="34" charset="0"/>
              <a:cs typeface="Verdana" pitchFamily="34" charset="0"/>
            </a:endParaRPr>
          </a:p>
        </p:txBody>
      </p:sp>
      <p:pic>
        <p:nvPicPr>
          <p:cNvPr id="4" name="Slika 3"/>
          <p:cNvPicPr>
            <a:picLocks noChangeAspect="1"/>
          </p:cNvPicPr>
          <p:nvPr/>
        </p:nvPicPr>
        <p:blipFill>
          <a:blip r:embed="rId2"/>
          <a:stretch>
            <a:fillRect/>
          </a:stretch>
        </p:blipFill>
        <p:spPr>
          <a:xfrm>
            <a:off x="323528" y="2204864"/>
            <a:ext cx="8468078" cy="1591194"/>
          </a:xfrm>
          <a:prstGeom prst="rect">
            <a:avLst/>
          </a:prstGeom>
        </p:spPr>
      </p:pic>
      <p:sp>
        <p:nvSpPr>
          <p:cNvPr id="7" name="Pravokotnik 6"/>
          <p:cNvSpPr/>
          <p:nvPr/>
        </p:nvSpPr>
        <p:spPr>
          <a:xfrm>
            <a:off x="1907704" y="4005064"/>
            <a:ext cx="5688632" cy="1200329"/>
          </a:xfrm>
          <a:prstGeom prst="rect">
            <a:avLst/>
          </a:prstGeom>
        </p:spPr>
        <p:txBody>
          <a:bodyPr wrap="square">
            <a:spAutoFit/>
          </a:bodyPr>
          <a:lstStyle/>
          <a:p>
            <a:endParaRPr lang="sl-SI" dirty="0" smtClean="0"/>
          </a:p>
          <a:p>
            <a:endParaRPr lang="sl-SI" dirty="0"/>
          </a:p>
          <a:p>
            <a:r>
              <a:rPr lang="sl-SI" u="sng" dirty="0"/>
              <a:t>vrednost proizvodnje</a:t>
            </a:r>
            <a:r>
              <a:rPr lang="sl-SI" dirty="0"/>
              <a:t>                         </a:t>
            </a:r>
            <a:r>
              <a:rPr lang="sl-SI" u="sng" dirty="0"/>
              <a:t>celotni prihodki</a:t>
            </a:r>
          </a:p>
          <a:p>
            <a:r>
              <a:rPr lang="sl-SI" dirty="0"/>
              <a:t>         stroški                              </a:t>
            </a:r>
            <a:r>
              <a:rPr lang="sl-SI" dirty="0" smtClean="0"/>
              <a:t>ali        celotni </a:t>
            </a:r>
            <a:r>
              <a:rPr lang="sl-SI" dirty="0"/>
              <a:t>odhodki</a:t>
            </a:r>
          </a:p>
        </p:txBody>
      </p:sp>
    </p:spTree>
    <p:extLst>
      <p:ext uri="{BB962C8B-B14F-4D97-AF65-F5344CB8AC3E}">
        <p14:creationId xmlns:p14="http://schemas.microsoft.com/office/powerpoint/2010/main" val="170202409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76672"/>
            <a:ext cx="6480720" cy="1077218"/>
          </a:xfrm>
          <a:prstGeom prst="rect">
            <a:avLst/>
          </a:prstGeom>
          <a:noFill/>
        </p:spPr>
        <p:txBody>
          <a:bodyPr wrap="square" rtlCol="0">
            <a:spAutoFit/>
          </a:bodyPr>
          <a:lstStyle/>
          <a:p>
            <a:r>
              <a:rPr lang="sl-SI" sz="2800" b="1" dirty="0">
                <a:latin typeface="Verdana" pitchFamily="34" charset="0"/>
                <a:ea typeface="Verdana" pitchFamily="34" charset="0"/>
                <a:cs typeface="Verdana" pitchFamily="34" charset="0"/>
              </a:rPr>
              <a:t>DONOSNOST ALI </a:t>
            </a:r>
            <a:r>
              <a:rPr lang="sl-SI" sz="3600" b="1" dirty="0">
                <a:solidFill>
                  <a:srgbClr val="C00000"/>
                </a:solidFill>
                <a:latin typeface="Verdana" pitchFamily="34" charset="0"/>
                <a:ea typeface="Verdana" pitchFamily="34" charset="0"/>
                <a:cs typeface="Verdana" pitchFamily="34" charset="0"/>
              </a:rPr>
              <a:t>R</a:t>
            </a:r>
            <a:r>
              <a:rPr lang="sl-SI" sz="2800" b="1" dirty="0">
                <a:latin typeface="Verdana" pitchFamily="34" charset="0"/>
                <a:ea typeface="Verdana" pitchFamily="34" charset="0"/>
                <a:cs typeface="Verdana" pitchFamily="34" charset="0"/>
              </a:rPr>
              <a:t>ENTABILNOST</a:t>
            </a:r>
          </a:p>
        </p:txBody>
      </p:sp>
      <p:pic>
        <p:nvPicPr>
          <p:cNvPr id="4" name="Slika 3"/>
          <p:cNvPicPr>
            <a:picLocks noChangeAspect="1"/>
          </p:cNvPicPr>
          <p:nvPr/>
        </p:nvPicPr>
        <p:blipFill rotWithShape="1">
          <a:blip r:embed="rId2"/>
          <a:srcRect l="171" t="26938" r="14934" b="13759"/>
          <a:stretch/>
        </p:blipFill>
        <p:spPr>
          <a:xfrm>
            <a:off x="-52515" y="2132856"/>
            <a:ext cx="9016999" cy="3528391"/>
          </a:xfrm>
          <a:prstGeom prst="rect">
            <a:avLst/>
          </a:prstGeom>
        </p:spPr>
      </p:pic>
      <p:cxnSp>
        <p:nvCxnSpPr>
          <p:cNvPr id="6" name="Raven povezovalnik 5"/>
          <p:cNvCxnSpPr/>
          <p:nvPr/>
        </p:nvCxnSpPr>
        <p:spPr>
          <a:xfrm>
            <a:off x="2123728" y="5229200"/>
            <a:ext cx="100811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62873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76672"/>
            <a:ext cx="6480720" cy="954107"/>
          </a:xfrm>
          <a:prstGeom prst="rect">
            <a:avLst/>
          </a:prstGeom>
          <a:noFill/>
        </p:spPr>
        <p:txBody>
          <a:bodyPr wrap="square" rtlCol="0">
            <a:spAutoFit/>
          </a:bodyPr>
          <a:lstStyle/>
          <a:p>
            <a:r>
              <a:rPr lang="sl-SI" sz="2800" b="1" dirty="0">
                <a:latin typeface="Verdana" pitchFamily="34" charset="0"/>
                <a:ea typeface="Verdana" pitchFamily="34" charset="0"/>
                <a:cs typeface="Verdana" pitchFamily="34" charset="0"/>
              </a:rPr>
              <a:t>DONOSNOST ALI RENTABILNOST</a:t>
            </a:r>
          </a:p>
        </p:txBody>
      </p:sp>
      <p:pic>
        <p:nvPicPr>
          <p:cNvPr id="4" name="Slika 3"/>
          <p:cNvPicPr>
            <a:picLocks noChangeAspect="1"/>
          </p:cNvPicPr>
          <p:nvPr/>
        </p:nvPicPr>
        <p:blipFill rotWithShape="1">
          <a:blip r:embed="rId2"/>
          <a:srcRect b="66211"/>
          <a:stretch/>
        </p:blipFill>
        <p:spPr>
          <a:xfrm>
            <a:off x="631703" y="2060848"/>
            <a:ext cx="7998645" cy="1433145"/>
          </a:xfrm>
          <a:prstGeom prst="rect">
            <a:avLst/>
          </a:prstGeom>
        </p:spPr>
      </p:pic>
      <p:pic>
        <p:nvPicPr>
          <p:cNvPr id="5" name="Slika 4"/>
          <p:cNvPicPr>
            <a:picLocks noChangeAspect="1"/>
          </p:cNvPicPr>
          <p:nvPr/>
        </p:nvPicPr>
        <p:blipFill>
          <a:blip r:embed="rId3"/>
          <a:stretch>
            <a:fillRect/>
          </a:stretch>
        </p:blipFill>
        <p:spPr>
          <a:xfrm>
            <a:off x="6084168" y="3140968"/>
            <a:ext cx="2481287" cy="3206774"/>
          </a:xfrm>
          <a:prstGeom prst="rect">
            <a:avLst/>
          </a:prstGeom>
        </p:spPr>
      </p:pic>
    </p:spTree>
    <p:extLst>
      <p:ext uri="{BB962C8B-B14F-4D97-AF65-F5344CB8AC3E}">
        <p14:creationId xmlns:p14="http://schemas.microsoft.com/office/powerpoint/2010/main" val="248493666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76672"/>
            <a:ext cx="6480720" cy="954107"/>
          </a:xfrm>
          <a:prstGeom prst="rect">
            <a:avLst/>
          </a:prstGeom>
          <a:noFill/>
        </p:spPr>
        <p:txBody>
          <a:bodyPr wrap="square" rtlCol="0">
            <a:spAutoFit/>
          </a:bodyPr>
          <a:lstStyle/>
          <a:p>
            <a:r>
              <a:rPr lang="sl-SI" sz="2800" b="1">
                <a:latin typeface="Verdana" pitchFamily="34" charset="0"/>
                <a:ea typeface="Verdana" pitchFamily="34" charset="0"/>
                <a:cs typeface="Verdana" pitchFamily="34" charset="0"/>
              </a:rPr>
              <a:t>DONOSNOST ALI RENTABILNOST</a:t>
            </a:r>
            <a:endParaRPr lang="sl-SI" sz="2800" b="1" dirty="0">
              <a:latin typeface="Verdana" pitchFamily="34" charset="0"/>
              <a:ea typeface="Verdana" pitchFamily="34" charset="0"/>
              <a:cs typeface="Verdana" pitchFamily="34" charset="0"/>
            </a:endParaRPr>
          </a:p>
        </p:txBody>
      </p:sp>
      <p:sp>
        <p:nvSpPr>
          <p:cNvPr id="4" name="Ograda vsebine 3"/>
          <p:cNvSpPr txBox="1">
            <a:spLocks/>
          </p:cNvSpPr>
          <p:nvPr/>
        </p:nvSpPr>
        <p:spPr>
          <a:xfrm>
            <a:off x="611560" y="1430779"/>
            <a:ext cx="7848872" cy="53746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dirty="0" smtClean="0"/>
              <a:t>Je razmerje med finančnimi rezultati poslovanja in vloženimi sredstvi; pomeni narediti čim </a:t>
            </a:r>
          </a:p>
          <a:p>
            <a:pPr marL="0" indent="0">
              <a:buNone/>
            </a:pPr>
            <a:r>
              <a:rPr lang="sl-SI" dirty="0" smtClean="0"/>
              <a:t>   več z danimi vloženimi sredstvi</a:t>
            </a:r>
          </a:p>
          <a:p>
            <a:pPr marL="0" indent="0">
              <a:buNone/>
            </a:pPr>
            <a:r>
              <a:rPr lang="sl-SI" dirty="0" smtClean="0"/>
              <a:t>                </a:t>
            </a:r>
            <a:r>
              <a:rPr lang="sl-SI" u="sng" dirty="0" smtClean="0"/>
              <a:t>           prihodki </a:t>
            </a:r>
          </a:p>
          <a:p>
            <a:pPr marL="0" indent="0">
              <a:buNone/>
            </a:pPr>
            <a:r>
              <a:rPr lang="sl-SI" sz="4800" dirty="0" smtClean="0"/>
              <a:t>R</a:t>
            </a:r>
            <a:r>
              <a:rPr lang="sl-SI" dirty="0" smtClean="0"/>
              <a:t> =            vložena sredstva</a:t>
            </a:r>
          </a:p>
          <a:p>
            <a:pPr marL="0" indent="0">
              <a:buNone/>
            </a:pPr>
            <a:endParaRPr lang="sl-SI" dirty="0" smtClean="0"/>
          </a:p>
          <a:p>
            <a:r>
              <a:rPr lang="sl-SI" dirty="0" smtClean="0"/>
              <a:t>V gostinstvu se najhitreje povrnejo vložena sredstva v bare, okrepčevalnic (do 5 let),</a:t>
            </a:r>
          </a:p>
          <a:p>
            <a:r>
              <a:rPr lang="sl-SI" dirty="0" smtClean="0"/>
              <a:t>najpočasneje pa v hotele (tudi do 20 let)</a:t>
            </a:r>
          </a:p>
          <a:p>
            <a:endParaRPr lang="sl-SI" dirty="0" smtClean="0"/>
          </a:p>
          <a:p>
            <a:endParaRPr lang="sl-SI" dirty="0"/>
          </a:p>
        </p:txBody>
      </p:sp>
    </p:spTree>
    <p:extLst>
      <p:ext uri="{BB962C8B-B14F-4D97-AF65-F5344CB8AC3E}">
        <p14:creationId xmlns:p14="http://schemas.microsoft.com/office/powerpoint/2010/main" val="359126634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76672"/>
            <a:ext cx="6480720" cy="954107"/>
          </a:xfrm>
          <a:prstGeom prst="rect">
            <a:avLst/>
          </a:prstGeom>
          <a:noFill/>
        </p:spPr>
        <p:txBody>
          <a:bodyPr wrap="square" rtlCol="0">
            <a:spAutoFit/>
          </a:bodyPr>
          <a:lstStyle/>
          <a:p>
            <a:r>
              <a:rPr lang="sl-SI" sz="2800" b="1">
                <a:latin typeface="Verdana" pitchFamily="34" charset="0"/>
                <a:ea typeface="Verdana" pitchFamily="34" charset="0"/>
                <a:cs typeface="Verdana" pitchFamily="34" charset="0"/>
              </a:rPr>
              <a:t>DONOSNOST ALI RENTABILNOST</a:t>
            </a:r>
            <a:endParaRPr lang="sl-SI" sz="2800" b="1" dirty="0">
              <a:latin typeface="Verdana" pitchFamily="34" charset="0"/>
              <a:ea typeface="Verdana" pitchFamily="34" charset="0"/>
              <a:cs typeface="Verdana" pitchFamily="34" charset="0"/>
            </a:endParaRPr>
          </a:p>
        </p:txBody>
      </p:sp>
      <p:sp>
        <p:nvSpPr>
          <p:cNvPr id="4" name="Ograda vsebine 3"/>
          <p:cNvSpPr txBox="1">
            <a:spLocks/>
          </p:cNvSpPr>
          <p:nvPr/>
        </p:nvSpPr>
        <p:spPr>
          <a:xfrm>
            <a:off x="539552" y="2708920"/>
            <a:ext cx="7848872" cy="53746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dirty="0" smtClean="0"/>
              <a:t>Naložbe oz. investicije, ki se povrnejo v manj kot letu dni, so izredno rentabilne</a:t>
            </a:r>
          </a:p>
          <a:p>
            <a:pPr marL="0" indent="0">
              <a:buNone/>
            </a:pPr>
            <a:endParaRPr lang="sl-SI" dirty="0" smtClean="0"/>
          </a:p>
          <a:p>
            <a:r>
              <a:rPr lang="sl-SI" dirty="0" smtClean="0"/>
              <a:t>Predvidena stopnja rentabilnosti je odločilen dejavnik pri odločitvi, ali naj investiramo ali ne</a:t>
            </a:r>
          </a:p>
          <a:p>
            <a:endParaRPr lang="sl-SI" dirty="0"/>
          </a:p>
          <a:p>
            <a:pPr marL="0" indent="0">
              <a:buNone/>
            </a:pPr>
            <a:r>
              <a:rPr lang="sl-SI" u="sng" dirty="0" smtClean="0"/>
              <a:t>Dobiček</a:t>
            </a:r>
          </a:p>
          <a:p>
            <a:pPr marL="0" indent="0">
              <a:buNone/>
            </a:pPr>
            <a:r>
              <a:rPr lang="sl-SI" dirty="0" smtClean="0"/>
              <a:t>kapital</a:t>
            </a:r>
          </a:p>
          <a:p>
            <a:pPr marL="0" indent="0">
              <a:buNone/>
            </a:pPr>
            <a:endParaRPr lang="sl-SI" dirty="0"/>
          </a:p>
        </p:txBody>
      </p:sp>
    </p:spTree>
    <p:extLst>
      <p:ext uri="{BB962C8B-B14F-4D97-AF65-F5344CB8AC3E}">
        <p14:creationId xmlns:p14="http://schemas.microsoft.com/office/powerpoint/2010/main" val="103763386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76672"/>
            <a:ext cx="6480720" cy="1077218"/>
          </a:xfrm>
          <a:prstGeom prst="rect">
            <a:avLst/>
          </a:prstGeom>
          <a:noFill/>
        </p:spPr>
        <p:txBody>
          <a:bodyPr wrap="square" rtlCol="0">
            <a:spAutoFit/>
          </a:bodyPr>
          <a:lstStyle/>
          <a:p>
            <a:r>
              <a:rPr lang="sl-SI" sz="3600" b="1" dirty="0">
                <a:solidFill>
                  <a:srgbClr val="C00000"/>
                </a:solidFill>
                <a:latin typeface="Verdana" pitchFamily="34" charset="0"/>
                <a:ea typeface="Verdana" pitchFamily="34" charset="0"/>
                <a:cs typeface="Verdana" pitchFamily="34" charset="0"/>
              </a:rPr>
              <a:t>L</a:t>
            </a:r>
            <a:r>
              <a:rPr lang="sl-SI" sz="2800" b="1" dirty="0">
                <a:latin typeface="Verdana" pitchFamily="34" charset="0"/>
                <a:ea typeface="Verdana" pitchFamily="34" charset="0"/>
                <a:cs typeface="Verdana" pitchFamily="34" charset="0"/>
              </a:rPr>
              <a:t>IKVIDNOST oz. PLAČILNA SPOSOBNOST</a:t>
            </a:r>
          </a:p>
        </p:txBody>
      </p:sp>
      <p:sp>
        <p:nvSpPr>
          <p:cNvPr id="4" name="Ograda besedila 1"/>
          <p:cNvSpPr txBox="1">
            <a:spLocks/>
          </p:cNvSpPr>
          <p:nvPr/>
        </p:nvSpPr>
        <p:spPr>
          <a:xfrm>
            <a:off x="395536" y="2132856"/>
            <a:ext cx="7200800" cy="273630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dirty="0" smtClean="0"/>
              <a:t>Likvidnost pomeni, ali </a:t>
            </a:r>
          </a:p>
          <a:p>
            <a:pPr marL="0" indent="0">
              <a:buNone/>
            </a:pPr>
            <a:endParaRPr lang="sl-SI" dirty="0" smtClean="0"/>
          </a:p>
          <a:p>
            <a:r>
              <a:rPr lang="sl-SI" dirty="0" smtClean="0"/>
              <a:t>smo sposobni plačati vse obveznosti (račune)</a:t>
            </a:r>
          </a:p>
          <a:p>
            <a:pPr marL="0" indent="0">
              <a:buNone/>
            </a:pPr>
            <a:endParaRPr lang="sl-SI" dirty="0" smtClean="0"/>
          </a:p>
          <a:p>
            <a:r>
              <a:rPr lang="sl-SI" dirty="0" smtClean="0"/>
              <a:t>Likvidnost je razmerje med razpoložljivimi denarnimi sredstvi in zapadlimi obveznostmi.</a:t>
            </a:r>
          </a:p>
          <a:p>
            <a:endParaRPr lang="sl-SI" dirty="0"/>
          </a:p>
        </p:txBody>
      </p:sp>
      <p:pic>
        <p:nvPicPr>
          <p:cNvPr id="5" name="Slika 4"/>
          <p:cNvPicPr>
            <a:picLocks noChangeAspect="1"/>
          </p:cNvPicPr>
          <p:nvPr/>
        </p:nvPicPr>
        <p:blipFill>
          <a:blip r:embed="rId2"/>
          <a:stretch>
            <a:fillRect/>
          </a:stretch>
        </p:blipFill>
        <p:spPr>
          <a:xfrm>
            <a:off x="378847" y="5157192"/>
            <a:ext cx="5574979" cy="1224136"/>
          </a:xfrm>
          <a:prstGeom prst="rect">
            <a:avLst/>
          </a:prstGeom>
        </p:spPr>
      </p:pic>
    </p:spTree>
    <p:extLst>
      <p:ext uri="{BB962C8B-B14F-4D97-AF65-F5344CB8AC3E}">
        <p14:creationId xmlns:p14="http://schemas.microsoft.com/office/powerpoint/2010/main" val="319067806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76672"/>
            <a:ext cx="6480720" cy="954107"/>
          </a:xfrm>
          <a:prstGeom prst="rect">
            <a:avLst/>
          </a:prstGeom>
          <a:noFill/>
        </p:spPr>
        <p:txBody>
          <a:bodyPr wrap="square" rtlCol="0">
            <a:spAutoFit/>
          </a:bodyPr>
          <a:lstStyle/>
          <a:p>
            <a:r>
              <a:rPr lang="sl-SI" sz="2800" b="1">
                <a:latin typeface="Verdana" pitchFamily="34" charset="0"/>
                <a:ea typeface="Verdana" pitchFamily="34" charset="0"/>
                <a:cs typeface="Verdana" pitchFamily="34" charset="0"/>
              </a:rPr>
              <a:t>LIKVIDNOST oz. PLAČILNA SPOSOBNOST</a:t>
            </a:r>
            <a:endParaRPr lang="sl-SI" sz="2800" b="1" dirty="0">
              <a:latin typeface="Verdana" pitchFamily="34" charset="0"/>
              <a:ea typeface="Verdana" pitchFamily="34" charset="0"/>
              <a:cs typeface="Verdana" pitchFamily="34" charset="0"/>
            </a:endParaRPr>
          </a:p>
        </p:txBody>
      </p:sp>
      <p:pic>
        <p:nvPicPr>
          <p:cNvPr id="4" name="Slika 3"/>
          <p:cNvPicPr>
            <a:picLocks noChangeAspect="1"/>
          </p:cNvPicPr>
          <p:nvPr/>
        </p:nvPicPr>
        <p:blipFill>
          <a:blip r:embed="rId2"/>
          <a:stretch>
            <a:fillRect/>
          </a:stretch>
        </p:blipFill>
        <p:spPr>
          <a:xfrm>
            <a:off x="467544" y="2106798"/>
            <a:ext cx="8083997" cy="4450466"/>
          </a:xfrm>
          <a:prstGeom prst="rect">
            <a:avLst/>
          </a:prstGeom>
        </p:spPr>
      </p:pic>
    </p:spTree>
    <p:extLst>
      <p:ext uri="{BB962C8B-B14F-4D97-AF65-F5344CB8AC3E}">
        <p14:creationId xmlns:p14="http://schemas.microsoft.com/office/powerpoint/2010/main" val="139533694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76672"/>
            <a:ext cx="6480720" cy="646331"/>
          </a:xfrm>
          <a:prstGeom prst="rect">
            <a:avLst/>
          </a:prstGeom>
          <a:noFill/>
        </p:spPr>
        <p:txBody>
          <a:bodyPr wrap="square" rtlCol="0">
            <a:spAutoFit/>
          </a:bodyPr>
          <a:lstStyle/>
          <a:p>
            <a:r>
              <a:rPr lang="sl-SI" sz="3600" b="1" dirty="0">
                <a:solidFill>
                  <a:srgbClr val="C00000"/>
                </a:solidFill>
                <a:latin typeface="Verdana" pitchFamily="34" charset="0"/>
                <a:ea typeface="Verdana" pitchFamily="34" charset="0"/>
                <a:cs typeface="Verdana" pitchFamily="34" charset="0"/>
              </a:rPr>
              <a:t>A</a:t>
            </a:r>
            <a:r>
              <a:rPr lang="sl-SI" sz="2800" b="1" dirty="0">
                <a:latin typeface="Verdana" pitchFamily="34" charset="0"/>
                <a:ea typeface="Verdana" pitchFamily="34" charset="0"/>
                <a:cs typeface="Verdana" pitchFamily="34" charset="0"/>
              </a:rPr>
              <a:t>KUMULATIVNOST</a:t>
            </a:r>
          </a:p>
        </p:txBody>
      </p:sp>
      <p:pic>
        <p:nvPicPr>
          <p:cNvPr id="4" name="Slika 3"/>
          <p:cNvPicPr>
            <a:picLocks noChangeAspect="1"/>
          </p:cNvPicPr>
          <p:nvPr/>
        </p:nvPicPr>
        <p:blipFill>
          <a:blip r:embed="rId2"/>
          <a:stretch>
            <a:fillRect/>
          </a:stretch>
        </p:blipFill>
        <p:spPr>
          <a:xfrm>
            <a:off x="488699" y="1628800"/>
            <a:ext cx="8163252" cy="4444369"/>
          </a:xfrm>
          <a:prstGeom prst="rect">
            <a:avLst/>
          </a:prstGeom>
        </p:spPr>
      </p:pic>
    </p:spTree>
    <p:extLst>
      <p:ext uri="{BB962C8B-B14F-4D97-AF65-F5344CB8AC3E}">
        <p14:creationId xmlns:p14="http://schemas.microsoft.com/office/powerpoint/2010/main" val="417862709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76672"/>
            <a:ext cx="6480720" cy="523220"/>
          </a:xfrm>
          <a:prstGeom prst="rect">
            <a:avLst/>
          </a:prstGeom>
          <a:noFill/>
        </p:spPr>
        <p:txBody>
          <a:bodyPr wrap="square" rtlCol="0">
            <a:spAutoFit/>
          </a:bodyPr>
          <a:lstStyle/>
          <a:p>
            <a:r>
              <a:rPr lang="sl-SI" sz="2800" b="1">
                <a:latin typeface="Verdana" pitchFamily="34" charset="0"/>
                <a:ea typeface="Verdana" pitchFamily="34" charset="0"/>
                <a:cs typeface="Verdana" pitchFamily="34" charset="0"/>
              </a:rPr>
              <a:t>AKUMULATIVNOST</a:t>
            </a:r>
            <a:endParaRPr lang="sl-SI" sz="2800" b="1" dirty="0">
              <a:latin typeface="Verdana" pitchFamily="34" charset="0"/>
              <a:ea typeface="Verdana" pitchFamily="34" charset="0"/>
              <a:cs typeface="Verdana" pitchFamily="34"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l="30008" t="44649" r="35457" b="34195"/>
          <a:stretch>
            <a:fillRect/>
          </a:stretch>
        </p:blipFill>
        <p:spPr>
          <a:xfrm>
            <a:off x="395288" y="1628775"/>
            <a:ext cx="8280400" cy="4321175"/>
          </a:xfrm>
          <a:prstGeom prst="rect">
            <a:avLst/>
          </a:prstGeom>
        </p:spPr>
      </p:pic>
      <p:pic>
        <p:nvPicPr>
          <p:cNvPr id="5" name="Slika 4"/>
          <p:cNvPicPr>
            <a:picLocks noChangeAspect="1"/>
          </p:cNvPicPr>
          <p:nvPr/>
        </p:nvPicPr>
        <p:blipFill>
          <a:blip r:embed="rId3"/>
          <a:stretch>
            <a:fillRect/>
          </a:stretch>
        </p:blipFill>
        <p:spPr>
          <a:xfrm>
            <a:off x="7740352" y="5490577"/>
            <a:ext cx="1179333" cy="1088256"/>
          </a:xfrm>
          <a:prstGeom prst="rect">
            <a:avLst/>
          </a:prstGeom>
        </p:spPr>
      </p:pic>
    </p:spTree>
    <p:extLst>
      <p:ext uri="{BB962C8B-B14F-4D97-AF65-F5344CB8AC3E}">
        <p14:creationId xmlns:p14="http://schemas.microsoft.com/office/powerpoint/2010/main" val="291787250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611188" y="3132138"/>
            <a:ext cx="8137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sl-SI" sz="3200" b="1" dirty="0" smtClean="0">
                <a:solidFill>
                  <a:prstClr val="black"/>
                </a:solidFill>
                <a:latin typeface="Verdana" pitchFamily="34" charset="0"/>
              </a:rPr>
              <a:t>Hvala. Želim vam lep dan.</a:t>
            </a:r>
          </a:p>
        </p:txBody>
      </p:sp>
      <p:sp>
        <p:nvSpPr>
          <p:cNvPr id="3" name="TextBox 2"/>
          <p:cNvSpPr txBox="1">
            <a:spLocks noChangeArrowheads="1"/>
          </p:cNvSpPr>
          <p:nvPr/>
        </p:nvSpPr>
        <p:spPr bwMode="auto">
          <a:xfrm>
            <a:off x="611188" y="4932363"/>
            <a:ext cx="3797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base" hangingPunct="1">
              <a:spcBef>
                <a:spcPct val="0"/>
              </a:spcBef>
              <a:spcAft>
                <a:spcPct val="0"/>
              </a:spcAft>
            </a:pPr>
            <a:r>
              <a:rPr lang="sl-SI" u="sng" dirty="0">
                <a:solidFill>
                  <a:prstClr val="black"/>
                </a:solidFill>
              </a:rPr>
              <a:t>v</a:t>
            </a:r>
            <a:r>
              <a:rPr lang="sl-SI" u="sng" dirty="0" smtClean="0">
                <a:solidFill>
                  <a:prstClr val="black"/>
                </a:solidFill>
              </a:rPr>
              <a:t>esna.loborec@bic-lj.si</a:t>
            </a:r>
          </a:p>
        </p:txBody>
      </p:sp>
    </p:spTree>
    <p:extLst>
      <p:ext uri="{BB962C8B-B14F-4D97-AF65-F5344CB8AC3E}">
        <p14:creationId xmlns:p14="http://schemas.microsoft.com/office/powerpoint/2010/main" val="890213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198463"/>
          </a:xfrm>
        </p:spPr>
        <p:txBody>
          <a:bodyPr/>
          <a:lstStyle/>
          <a:p>
            <a:pPr eaLnBrk="1" hangingPunct="1"/>
            <a:r>
              <a:rPr lang="sl-SI" altLang="sl-SI" sz="3600" b="1" dirty="0"/>
              <a:t>Stroški dela</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4365104"/>
            <a:ext cx="9142413"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1664" y="1531939"/>
            <a:ext cx="2244414" cy="2977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2420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Stroški dela</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416562"/>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814" y="2275525"/>
            <a:ext cx="7999413" cy="44862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057728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STROŠKI DELA </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3" name="Pravokotnik 2"/>
          <p:cNvSpPr/>
          <p:nvPr/>
        </p:nvSpPr>
        <p:spPr>
          <a:xfrm>
            <a:off x="2051720" y="2132856"/>
            <a:ext cx="6336630" cy="3477875"/>
          </a:xfrm>
          <a:prstGeom prst="rect">
            <a:avLst/>
          </a:prstGeom>
        </p:spPr>
        <p:txBody>
          <a:bodyPr wrap="square">
            <a:spAutoFit/>
          </a:bodyPr>
          <a:lstStyle/>
          <a:p>
            <a:r>
              <a:rPr lang="en-US" sz="2000" dirty="0" err="1" smtClean="0"/>
              <a:t>Za</a:t>
            </a:r>
            <a:r>
              <a:rPr lang="en-US" sz="2000" dirty="0" smtClean="0"/>
              <a:t> </a:t>
            </a:r>
            <a:r>
              <a:rPr lang="en-US" sz="2000" dirty="0" err="1" smtClean="0"/>
              <a:t>ugotavljanje</a:t>
            </a:r>
            <a:r>
              <a:rPr lang="en-US" sz="2000" dirty="0" smtClean="0"/>
              <a:t> </a:t>
            </a:r>
            <a:r>
              <a:rPr lang="en-US" sz="2000" dirty="0" err="1" smtClean="0"/>
              <a:t>stroškov</a:t>
            </a:r>
            <a:r>
              <a:rPr lang="en-US" sz="2000" dirty="0" smtClean="0"/>
              <a:t> </a:t>
            </a:r>
            <a:r>
              <a:rPr lang="en-US" sz="2000" dirty="0" err="1" smtClean="0"/>
              <a:t>dela</a:t>
            </a:r>
            <a:r>
              <a:rPr lang="en-US" sz="2000" dirty="0" smtClean="0"/>
              <a:t> je </a:t>
            </a:r>
            <a:r>
              <a:rPr lang="en-US" sz="2000" dirty="0" err="1" smtClean="0"/>
              <a:t>težko</a:t>
            </a:r>
            <a:r>
              <a:rPr lang="en-US" sz="2000" dirty="0" smtClean="0"/>
              <a:t> </a:t>
            </a:r>
            <a:r>
              <a:rPr lang="en-US" sz="2000" dirty="0" err="1" smtClean="0"/>
              <a:t>uporabiti</a:t>
            </a:r>
            <a:r>
              <a:rPr lang="en-US" sz="2000" dirty="0" smtClean="0"/>
              <a:t> </a:t>
            </a:r>
            <a:r>
              <a:rPr lang="en-US" sz="2000" dirty="0" err="1" smtClean="0"/>
              <a:t>opredelitev</a:t>
            </a:r>
            <a:r>
              <a:rPr lang="en-US" sz="2000" dirty="0" smtClean="0"/>
              <a:t>, da so </a:t>
            </a:r>
            <a:r>
              <a:rPr lang="en-US" sz="2000" dirty="0" err="1" smtClean="0"/>
              <a:t>stroški</a:t>
            </a:r>
            <a:r>
              <a:rPr lang="en-US" sz="2000" dirty="0" smtClean="0"/>
              <a:t> </a:t>
            </a:r>
            <a:r>
              <a:rPr lang="en-US" sz="2000" dirty="0" err="1" smtClean="0"/>
              <a:t>zmnožek</a:t>
            </a:r>
            <a:r>
              <a:rPr lang="en-US" sz="2000" dirty="0" smtClean="0"/>
              <a:t> </a:t>
            </a:r>
            <a:r>
              <a:rPr lang="en-US" sz="2000" dirty="0" err="1" smtClean="0"/>
              <a:t>potroškov</a:t>
            </a:r>
            <a:r>
              <a:rPr lang="en-US" sz="2000" dirty="0" smtClean="0"/>
              <a:t> in </a:t>
            </a:r>
            <a:r>
              <a:rPr lang="en-US" sz="2000" dirty="0" err="1" smtClean="0"/>
              <a:t>ustrezne</a:t>
            </a:r>
            <a:r>
              <a:rPr lang="en-US" sz="2000" dirty="0" smtClean="0"/>
              <a:t> </a:t>
            </a:r>
            <a:r>
              <a:rPr lang="en-US" sz="2000" dirty="0" err="1" smtClean="0"/>
              <a:t>cene</a:t>
            </a:r>
            <a:r>
              <a:rPr lang="en-US" sz="2000" dirty="0" smtClean="0"/>
              <a:t>. </a:t>
            </a:r>
            <a:r>
              <a:rPr lang="en-US" sz="2000" dirty="0" err="1" smtClean="0"/>
              <a:t>Plačilo</a:t>
            </a:r>
            <a:r>
              <a:rPr lang="en-US" sz="2000" dirty="0" smtClean="0"/>
              <a:t> </a:t>
            </a:r>
            <a:r>
              <a:rPr lang="en-US" sz="2000" dirty="0" err="1" smtClean="0"/>
              <a:t>dela</a:t>
            </a:r>
            <a:r>
              <a:rPr lang="en-US" sz="2000" dirty="0" smtClean="0"/>
              <a:t> je </a:t>
            </a:r>
            <a:r>
              <a:rPr lang="en-US" sz="2000" dirty="0" err="1" smtClean="0"/>
              <a:t>bolj</a:t>
            </a:r>
            <a:r>
              <a:rPr lang="en-US" sz="2000" dirty="0" smtClean="0"/>
              <a:t> </a:t>
            </a:r>
            <a:r>
              <a:rPr lang="en-US" sz="2000" dirty="0" err="1" smtClean="0"/>
              <a:t>vezano</a:t>
            </a:r>
            <a:r>
              <a:rPr lang="en-US" sz="2000" dirty="0" smtClean="0"/>
              <a:t> </a:t>
            </a:r>
            <a:r>
              <a:rPr lang="en-US" sz="2000" dirty="0" err="1" smtClean="0"/>
              <a:t>na</a:t>
            </a:r>
            <a:r>
              <a:rPr lang="en-US" sz="2000" dirty="0" smtClean="0"/>
              <a:t> </a:t>
            </a:r>
            <a:r>
              <a:rPr lang="en-US" sz="2000" dirty="0" err="1" smtClean="0"/>
              <a:t>rezultat</a:t>
            </a:r>
            <a:r>
              <a:rPr lang="en-US" sz="2000" dirty="0" smtClean="0"/>
              <a:t>, </a:t>
            </a:r>
            <a:r>
              <a:rPr lang="en-US" sz="2000" dirty="0" err="1" smtClean="0"/>
              <a:t>ki</a:t>
            </a:r>
            <a:r>
              <a:rPr lang="en-US" sz="2000" dirty="0" smtClean="0"/>
              <a:t> </a:t>
            </a:r>
            <a:r>
              <a:rPr lang="en-US" sz="2000" dirty="0" err="1" smtClean="0"/>
              <a:t>ga</a:t>
            </a:r>
            <a:r>
              <a:rPr lang="en-US" sz="2000" dirty="0" smtClean="0"/>
              <a:t> </a:t>
            </a:r>
            <a:r>
              <a:rPr lang="en-US" sz="2000" dirty="0" err="1" smtClean="0"/>
              <a:t>podjetje</a:t>
            </a:r>
            <a:r>
              <a:rPr lang="en-US" sz="2000" dirty="0" smtClean="0"/>
              <a:t> </a:t>
            </a:r>
            <a:r>
              <a:rPr lang="en-US" sz="2000" dirty="0" err="1" smtClean="0"/>
              <a:t>dobi</a:t>
            </a:r>
            <a:r>
              <a:rPr lang="en-US" sz="2000" dirty="0" smtClean="0"/>
              <a:t> s </a:t>
            </a:r>
            <a:r>
              <a:rPr lang="en-US" sz="2000" dirty="0" err="1" smtClean="0"/>
              <a:t>trošenjem</a:t>
            </a:r>
            <a:r>
              <a:rPr lang="en-US" sz="2000" dirty="0" smtClean="0"/>
              <a:t> </a:t>
            </a:r>
            <a:r>
              <a:rPr lang="en-US" sz="2000" dirty="0" err="1" smtClean="0"/>
              <a:t>delovne</a:t>
            </a:r>
            <a:r>
              <a:rPr lang="en-US" sz="2000" dirty="0" smtClean="0"/>
              <a:t> </a:t>
            </a:r>
            <a:r>
              <a:rPr lang="en-US" sz="2000" dirty="0" err="1" smtClean="0"/>
              <a:t>sile</a:t>
            </a:r>
            <a:r>
              <a:rPr lang="en-US" sz="2000" dirty="0" smtClean="0"/>
              <a:t>. </a:t>
            </a:r>
          </a:p>
          <a:p>
            <a:endParaRPr lang="en-US" sz="2000" dirty="0" smtClean="0"/>
          </a:p>
          <a:p>
            <a:r>
              <a:rPr lang="en-US" sz="2000" dirty="0" smtClean="0"/>
              <a:t>ZNAČILNOSTI </a:t>
            </a:r>
            <a:r>
              <a:rPr lang="en-US" sz="2000" dirty="0" err="1" smtClean="0"/>
              <a:t>sistema</a:t>
            </a:r>
            <a:r>
              <a:rPr lang="en-US" sz="2000" dirty="0" smtClean="0"/>
              <a:t> </a:t>
            </a:r>
            <a:r>
              <a:rPr lang="en-US" sz="2000" dirty="0" err="1" smtClean="0"/>
              <a:t>plačevanja</a:t>
            </a:r>
            <a:r>
              <a:rPr lang="en-US" sz="2000" dirty="0" smtClean="0"/>
              <a:t> z </a:t>
            </a:r>
            <a:r>
              <a:rPr lang="en-US" sz="2000" dirty="0" err="1" smtClean="0"/>
              <a:t>vidika</a:t>
            </a:r>
            <a:r>
              <a:rPr lang="en-US" sz="2000" dirty="0" smtClean="0"/>
              <a:t> </a:t>
            </a:r>
            <a:r>
              <a:rPr lang="en-US" sz="2000" dirty="0" err="1" smtClean="0"/>
              <a:t>podjetja</a:t>
            </a:r>
            <a:r>
              <a:rPr lang="en-US" sz="2000" dirty="0" smtClean="0"/>
              <a:t>:</a:t>
            </a:r>
          </a:p>
          <a:p>
            <a:r>
              <a:rPr lang="en-US" sz="2000" dirty="0" smtClean="0"/>
              <a:t>mora </a:t>
            </a:r>
            <a:r>
              <a:rPr lang="en-US" sz="2000" dirty="0" err="1" smtClean="0"/>
              <a:t>biti</a:t>
            </a:r>
            <a:r>
              <a:rPr lang="en-US" sz="2000" dirty="0" smtClean="0"/>
              <a:t> </a:t>
            </a:r>
            <a:r>
              <a:rPr lang="en-US" sz="2000" dirty="0" err="1" smtClean="0"/>
              <a:t>spodbuden</a:t>
            </a:r>
            <a:r>
              <a:rPr lang="en-US" sz="2000" dirty="0" smtClean="0"/>
              <a:t> </a:t>
            </a:r>
            <a:r>
              <a:rPr lang="en-US" sz="2000" dirty="0" err="1" smtClean="0"/>
              <a:t>za</a:t>
            </a:r>
            <a:r>
              <a:rPr lang="en-US" sz="2000" dirty="0" smtClean="0"/>
              <a:t> </a:t>
            </a:r>
            <a:r>
              <a:rPr lang="en-US" sz="2000" dirty="0" err="1" smtClean="0"/>
              <a:t>delavca</a:t>
            </a:r>
            <a:r>
              <a:rPr lang="en-US" sz="2000" dirty="0" smtClean="0"/>
              <a:t>; da </a:t>
            </a:r>
            <a:r>
              <a:rPr lang="en-US" sz="2000" dirty="0" err="1" smtClean="0"/>
              <a:t>spodbuja</a:t>
            </a:r>
            <a:r>
              <a:rPr lang="en-US" sz="2000" dirty="0" smtClean="0"/>
              <a:t> </a:t>
            </a:r>
            <a:r>
              <a:rPr lang="en-US" sz="2000" dirty="0" err="1" smtClean="0"/>
              <a:t>delavca</a:t>
            </a:r>
            <a:r>
              <a:rPr lang="en-US" sz="2000" dirty="0" smtClean="0"/>
              <a:t> k </a:t>
            </a:r>
            <a:r>
              <a:rPr lang="en-US" sz="2000" dirty="0" err="1" smtClean="0"/>
              <a:t>čim</a:t>
            </a:r>
            <a:r>
              <a:rPr lang="en-US" sz="2000" dirty="0" smtClean="0"/>
              <a:t> </a:t>
            </a:r>
            <a:r>
              <a:rPr lang="en-US" sz="2000" dirty="0" err="1" smtClean="0"/>
              <a:t>boljšemu</a:t>
            </a:r>
            <a:r>
              <a:rPr lang="en-US" sz="2000" dirty="0" smtClean="0"/>
              <a:t> </a:t>
            </a:r>
            <a:r>
              <a:rPr lang="en-US" sz="2000" dirty="0" err="1" smtClean="0"/>
              <a:t>delu</a:t>
            </a:r>
            <a:endParaRPr lang="en-US" sz="2000" dirty="0" smtClean="0"/>
          </a:p>
          <a:p>
            <a:endParaRPr lang="en-US" sz="2000" dirty="0" smtClean="0"/>
          </a:p>
          <a:p>
            <a:r>
              <a:rPr lang="en-US" sz="2000" dirty="0" smtClean="0"/>
              <a:t>mora </a:t>
            </a:r>
            <a:r>
              <a:rPr lang="en-US" sz="2000" dirty="0" err="1" smtClean="0"/>
              <a:t>omogočati</a:t>
            </a:r>
            <a:r>
              <a:rPr lang="en-US" sz="2000" dirty="0" smtClean="0"/>
              <a:t> </a:t>
            </a:r>
            <a:r>
              <a:rPr lang="en-US" sz="2000" dirty="0" err="1" smtClean="0"/>
              <a:t>podjetju</a:t>
            </a:r>
            <a:r>
              <a:rPr lang="en-US" sz="2000" dirty="0" smtClean="0"/>
              <a:t> </a:t>
            </a:r>
            <a:r>
              <a:rPr lang="en-US" sz="2000" dirty="0" err="1" smtClean="0"/>
              <a:t>poslovanje</a:t>
            </a:r>
            <a:r>
              <a:rPr lang="en-US" sz="2000" dirty="0" smtClean="0"/>
              <a:t> s </a:t>
            </a:r>
            <a:r>
              <a:rPr lang="en-US" sz="2000" dirty="0" err="1" smtClean="0"/>
              <a:t>kar</a:t>
            </a:r>
            <a:r>
              <a:rPr lang="en-US" sz="2000" dirty="0" smtClean="0"/>
              <a:t> </a:t>
            </a:r>
            <a:r>
              <a:rPr lang="en-US" sz="2000" dirty="0" err="1" smtClean="0"/>
              <a:t>največjim</a:t>
            </a:r>
            <a:r>
              <a:rPr lang="en-US" sz="2000" dirty="0" smtClean="0"/>
              <a:t> </a:t>
            </a:r>
            <a:r>
              <a:rPr lang="en-US" sz="2000" dirty="0" err="1" smtClean="0"/>
              <a:t>čistim</a:t>
            </a:r>
            <a:r>
              <a:rPr lang="en-US" sz="2000" dirty="0" smtClean="0"/>
              <a:t> </a:t>
            </a:r>
            <a:r>
              <a:rPr lang="en-US" sz="2000" dirty="0" err="1" smtClean="0"/>
              <a:t>ekonomskim</a:t>
            </a:r>
            <a:r>
              <a:rPr lang="en-US" sz="2000" dirty="0" smtClean="0"/>
              <a:t> </a:t>
            </a:r>
            <a:r>
              <a:rPr lang="en-US" sz="2000" dirty="0" err="1" smtClean="0"/>
              <a:t>rezultatom</a:t>
            </a:r>
            <a:r>
              <a:rPr lang="en-US" sz="2000" dirty="0" smtClean="0"/>
              <a:t> - </a:t>
            </a:r>
            <a:r>
              <a:rPr lang="en-US" sz="2000" dirty="0" err="1" smtClean="0"/>
              <a:t>dobičkom</a:t>
            </a:r>
            <a:r>
              <a:rPr lang="en-US" sz="2000" dirty="0" smtClean="0"/>
              <a:t>.</a:t>
            </a:r>
            <a:endParaRPr lang="en-US" sz="2000" dirty="0"/>
          </a:p>
        </p:txBody>
      </p:sp>
    </p:spTree>
    <p:extLst>
      <p:ext uri="{BB962C8B-B14F-4D97-AF65-F5344CB8AC3E}">
        <p14:creationId xmlns:p14="http://schemas.microsoft.com/office/powerpoint/2010/main" val="23516210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STROŠKI DELA </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768" y="1694656"/>
            <a:ext cx="705326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1767" y="3352800"/>
            <a:ext cx="7053263" cy="156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2175" y="5157192"/>
            <a:ext cx="7053263"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5582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051720" y="214313"/>
            <a:ext cx="6696744" cy="1462087"/>
          </a:xfrm>
        </p:spPr>
        <p:txBody>
          <a:bodyPr/>
          <a:lstStyle/>
          <a:p>
            <a:pPr eaLnBrk="1" hangingPunct="1"/>
            <a:r>
              <a:rPr lang="sl-SI" altLang="sl-SI" sz="3200" b="1" dirty="0"/>
              <a:t>KLASIFIKACIJA SISTEMOV PLAČEVANJA DELAVCEV</a:t>
            </a:r>
            <a:endParaRPr lang="sl-SI" altLang="sl-SI" sz="32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216364"/>
            <a:ext cx="7992814" cy="4481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2826" y="1844824"/>
            <a:ext cx="248761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75945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146590" y="232569"/>
            <a:ext cx="6675437" cy="1462087"/>
          </a:xfrm>
        </p:spPr>
        <p:txBody>
          <a:bodyPr/>
          <a:lstStyle/>
          <a:p>
            <a:pPr eaLnBrk="1" hangingPunct="1"/>
            <a:r>
              <a:rPr lang="sl-SI" altLang="sl-SI" sz="3600" b="1" dirty="0"/>
              <a:t>SISTEM PLAČEVANJA </a:t>
            </a:r>
            <a:r>
              <a:rPr lang="sl-SI" altLang="sl-SI" sz="3600" b="1" dirty="0" smtClean="0"/>
              <a:t/>
            </a:r>
            <a:br>
              <a:rPr lang="sl-SI" altLang="sl-SI" sz="3600" b="1" dirty="0" smtClean="0"/>
            </a:br>
            <a:r>
              <a:rPr lang="sl-SI" altLang="sl-SI" sz="3600" b="1" dirty="0" smtClean="0"/>
              <a:t>PO </a:t>
            </a:r>
            <a:r>
              <a:rPr lang="sl-SI" altLang="sl-SI" sz="3600" b="1" dirty="0"/>
              <a:t>ČASU </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51520" y="2642719"/>
            <a:ext cx="6318448" cy="2308324"/>
          </a:xfrm>
          <a:prstGeom prst="rect">
            <a:avLst/>
          </a:prstGeom>
        </p:spPr>
        <p:txBody>
          <a:bodyPr wrap="square">
            <a:spAutoFit/>
          </a:bodyPr>
          <a:lstStyle/>
          <a:p>
            <a:r>
              <a:rPr lang="en-US" sz="2400" dirty="0" err="1" smtClean="0"/>
              <a:t>Pri</a:t>
            </a:r>
            <a:r>
              <a:rPr lang="en-US" sz="2400" dirty="0" smtClean="0"/>
              <a:t> </a:t>
            </a:r>
            <a:r>
              <a:rPr lang="en-US" sz="2400" dirty="0" err="1" smtClean="0"/>
              <a:t>sistemu</a:t>
            </a:r>
            <a:r>
              <a:rPr lang="en-US" sz="2400" dirty="0" smtClean="0"/>
              <a:t> </a:t>
            </a:r>
            <a:r>
              <a:rPr lang="en-US" sz="2400" dirty="0" err="1" smtClean="0"/>
              <a:t>plačevanja</a:t>
            </a:r>
            <a:r>
              <a:rPr lang="en-US" sz="2400" dirty="0" smtClean="0"/>
              <a:t> </a:t>
            </a:r>
            <a:r>
              <a:rPr lang="en-US" sz="2400" dirty="0" err="1" smtClean="0"/>
              <a:t>delavca</a:t>
            </a:r>
            <a:r>
              <a:rPr lang="en-US" sz="2400" dirty="0" smtClean="0"/>
              <a:t> je </a:t>
            </a:r>
            <a:r>
              <a:rPr lang="en-US" sz="2400" dirty="0" err="1" smtClean="0"/>
              <a:t>glavno</a:t>
            </a:r>
            <a:r>
              <a:rPr lang="en-US" sz="2400" dirty="0" smtClean="0"/>
              <a:t> </a:t>
            </a:r>
            <a:r>
              <a:rPr lang="en-US" sz="2400" dirty="0" err="1" smtClean="0"/>
              <a:t>merilo</a:t>
            </a:r>
            <a:r>
              <a:rPr lang="en-US" sz="2400" dirty="0" smtClean="0"/>
              <a:t> </a:t>
            </a:r>
            <a:r>
              <a:rPr lang="en-US" sz="2400" dirty="0" err="1" smtClean="0"/>
              <a:t>za</a:t>
            </a:r>
            <a:r>
              <a:rPr lang="en-US" sz="2400" dirty="0" smtClean="0"/>
              <a:t> to, </a:t>
            </a:r>
            <a:r>
              <a:rPr lang="en-US" sz="2400" dirty="0" err="1" smtClean="0"/>
              <a:t>kakšna</a:t>
            </a:r>
            <a:r>
              <a:rPr lang="en-US" sz="2400" dirty="0" smtClean="0"/>
              <a:t> </a:t>
            </a:r>
            <a:r>
              <a:rPr lang="en-US" sz="2400" dirty="0" err="1" smtClean="0"/>
              <a:t>bo</a:t>
            </a:r>
            <a:r>
              <a:rPr lang="en-US" sz="2400" dirty="0" smtClean="0"/>
              <a:t> </a:t>
            </a:r>
            <a:r>
              <a:rPr lang="en-US" sz="2400" dirty="0" err="1" smtClean="0"/>
              <a:t>višina</a:t>
            </a:r>
            <a:r>
              <a:rPr lang="en-US" sz="2400" dirty="0" smtClean="0"/>
              <a:t> </a:t>
            </a:r>
            <a:endParaRPr lang="sl-SI" sz="2400" dirty="0" smtClean="0"/>
          </a:p>
          <a:p>
            <a:r>
              <a:rPr lang="en-US" sz="2400" dirty="0" err="1" smtClean="0"/>
              <a:t>plačila</a:t>
            </a:r>
            <a:r>
              <a:rPr lang="en-US" sz="2400" dirty="0" smtClean="0"/>
              <a:t> (</a:t>
            </a:r>
            <a:r>
              <a:rPr lang="en-US" sz="2400" dirty="0" err="1" smtClean="0"/>
              <a:t>zaslužka</a:t>
            </a:r>
            <a:r>
              <a:rPr lang="en-US" sz="2400" dirty="0" smtClean="0"/>
              <a:t>) </a:t>
            </a:r>
            <a:r>
              <a:rPr lang="en-US" sz="2400" dirty="0" err="1" smtClean="0"/>
              <a:t>delavca</a:t>
            </a:r>
            <a:r>
              <a:rPr lang="en-US" sz="2400" dirty="0" smtClean="0"/>
              <a:t>:</a:t>
            </a:r>
            <a:endParaRPr lang="sl-SI" sz="2400" dirty="0" smtClean="0"/>
          </a:p>
          <a:p>
            <a:endParaRPr lang="en-US" sz="2400" dirty="0" smtClean="0"/>
          </a:p>
          <a:p>
            <a:r>
              <a:rPr lang="en-US" sz="2400" b="1" dirty="0" err="1" smtClean="0">
                <a:solidFill>
                  <a:srgbClr val="7030A0"/>
                </a:solidFill>
              </a:rPr>
              <a:t>prisotnost</a:t>
            </a:r>
            <a:r>
              <a:rPr lang="en-US" sz="2400" b="1" dirty="0" smtClean="0">
                <a:solidFill>
                  <a:srgbClr val="7030A0"/>
                </a:solidFill>
              </a:rPr>
              <a:t> </a:t>
            </a:r>
            <a:r>
              <a:rPr lang="en-US" sz="2400" b="1" dirty="0" err="1" smtClean="0">
                <a:solidFill>
                  <a:srgbClr val="7030A0"/>
                </a:solidFill>
              </a:rPr>
              <a:t>delavca</a:t>
            </a:r>
            <a:r>
              <a:rPr lang="en-US" sz="2400" b="1" dirty="0" smtClean="0">
                <a:solidFill>
                  <a:srgbClr val="7030A0"/>
                </a:solidFill>
              </a:rPr>
              <a:t> </a:t>
            </a:r>
            <a:r>
              <a:rPr lang="en-US" sz="2400" b="1" dirty="0" err="1" smtClean="0">
                <a:solidFill>
                  <a:srgbClr val="7030A0"/>
                </a:solidFill>
              </a:rPr>
              <a:t>na</a:t>
            </a:r>
            <a:r>
              <a:rPr lang="en-US" sz="2400" b="1" dirty="0" smtClean="0">
                <a:solidFill>
                  <a:srgbClr val="7030A0"/>
                </a:solidFill>
              </a:rPr>
              <a:t> </a:t>
            </a:r>
            <a:r>
              <a:rPr lang="en-US" sz="2400" b="1" dirty="0" err="1" smtClean="0">
                <a:solidFill>
                  <a:srgbClr val="7030A0"/>
                </a:solidFill>
              </a:rPr>
              <a:t>delu</a:t>
            </a:r>
            <a:r>
              <a:rPr lang="en-US" sz="2400" b="1" dirty="0" smtClean="0">
                <a:solidFill>
                  <a:srgbClr val="7030A0"/>
                </a:solidFill>
              </a:rPr>
              <a:t> </a:t>
            </a:r>
            <a:r>
              <a:rPr lang="en-US" sz="2400" dirty="0" smtClean="0"/>
              <a:t>in</a:t>
            </a:r>
          </a:p>
          <a:p>
            <a:r>
              <a:rPr lang="en-US" sz="2400" dirty="0" err="1" smtClean="0"/>
              <a:t>sestavljenost</a:t>
            </a:r>
            <a:r>
              <a:rPr lang="en-US" sz="2400" dirty="0" smtClean="0"/>
              <a:t> </a:t>
            </a:r>
            <a:r>
              <a:rPr lang="en-US" sz="2400" dirty="0" err="1" smtClean="0"/>
              <a:t>njegovega</a:t>
            </a:r>
            <a:r>
              <a:rPr lang="en-US" sz="2400" dirty="0" smtClean="0"/>
              <a:t> </a:t>
            </a:r>
            <a:r>
              <a:rPr lang="en-US" sz="2400" dirty="0" err="1" smtClean="0"/>
              <a:t>dela</a:t>
            </a:r>
            <a:endParaRPr lang="en-US" sz="2400" dirty="0"/>
          </a:p>
        </p:txBody>
      </p:sp>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3042297"/>
            <a:ext cx="4353063" cy="3815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50585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146590" y="232569"/>
            <a:ext cx="6675437" cy="1462087"/>
          </a:xfrm>
        </p:spPr>
        <p:txBody>
          <a:bodyPr/>
          <a:lstStyle/>
          <a:p>
            <a:pPr eaLnBrk="1" hangingPunct="1"/>
            <a:r>
              <a:rPr lang="sl-SI" altLang="sl-SI" sz="3600" b="1" dirty="0"/>
              <a:t>SISTEM PLAČEVANJA </a:t>
            </a:r>
            <a:r>
              <a:rPr lang="sl-SI" altLang="sl-SI" sz="3600" b="1" dirty="0" smtClean="0"/>
              <a:t/>
            </a:r>
            <a:br>
              <a:rPr lang="sl-SI" altLang="sl-SI" sz="3600" b="1" dirty="0" smtClean="0"/>
            </a:br>
            <a:r>
              <a:rPr lang="sl-SI" altLang="sl-SI" sz="3600" b="1" dirty="0" smtClean="0"/>
              <a:t>PO </a:t>
            </a:r>
            <a:r>
              <a:rPr lang="sl-SI" altLang="sl-SI" sz="3600" b="1" dirty="0"/>
              <a:t>ČASU </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3" name="Pravokotnik 2"/>
          <p:cNvSpPr/>
          <p:nvPr/>
        </p:nvSpPr>
        <p:spPr>
          <a:xfrm>
            <a:off x="2286000" y="2690336"/>
            <a:ext cx="6102350" cy="2246769"/>
          </a:xfrm>
          <a:prstGeom prst="rect">
            <a:avLst/>
          </a:prstGeom>
        </p:spPr>
        <p:txBody>
          <a:bodyPr wrap="square">
            <a:spAutoFit/>
          </a:bodyPr>
          <a:lstStyle/>
          <a:p>
            <a:r>
              <a:rPr lang="en-US" sz="2800" dirty="0" smtClean="0"/>
              <a:t>ČAS PRISOTNOSTI NA DELU je </a:t>
            </a:r>
            <a:r>
              <a:rPr lang="en-US" sz="2800" dirty="0" err="1" smtClean="0"/>
              <a:t>mogoče</a:t>
            </a:r>
            <a:r>
              <a:rPr lang="en-US" sz="2800" dirty="0" smtClean="0"/>
              <a:t> </a:t>
            </a:r>
            <a:r>
              <a:rPr lang="en-US" sz="2800" dirty="0" err="1" smtClean="0"/>
              <a:t>izmeriti</a:t>
            </a:r>
            <a:r>
              <a:rPr lang="en-US" sz="2800" dirty="0" smtClean="0"/>
              <a:t> z </a:t>
            </a:r>
          </a:p>
          <a:p>
            <a:r>
              <a:rPr lang="en-US" sz="2800" dirty="0" err="1" smtClean="0"/>
              <a:t>urami</a:t>
            </a:r>
            <a:r>
              <a:rPr lang="en-US" sz="2800" dirty="0" smtClean="0"/>
              <a:t>, </a:t>
            </a:r>
            <a:r>
              <a:rPr lang="en-US" sz="2800" dirty="0" err="1" smtClean="0"/>
              <a:t>dnevi</a:t>
            </a:r>
            <a:r>
              <a:rPr lang="en-US" sz="2800" dirty="0" smtClean="0"/>
              <a:t> </a:t>
            </a:r>
            <a:r>
              <a:rPr lang="en-US" sz="2800" dirty="0" err="1" smtClean="0"/>
              <a:t>ali</a:t>
            </a:r>
            <a:r>
              <a:rPr lang="en-US" sz="2800" dirty="0" smtClean="0"/>
              <a:t> </a:t>
            </a:r>
            <a:r>
              <a:rPr lang="en-US" sz="2800" dirty="0" err="1" smtClean="0"/>
              <a:t>meseci</a:t>
            </a:r>
            <a:endParaRPr lang="en-US" sz="2800" dirty="0" smtClean="0"/>
          </a:p>
          <a:p>
            <a:r>
              <a:rPr lang="en-US" sz="2800" dirty="0" err="1" smtClean="0"/>
              <a:t>Za</a:t>
            </a:r>
            <a:r>
              <a:rPr lang="en-US" sz="2800" dirty="0" smtClean="0"/>
              <a:t> </a:t>
            </a:r>
            <a:r>
              <a:rPr lang="en-US" sz="2800" dirty="0" err="1" smtClean="0"/>
              <a:t>časovno</a:t>
            </a:r>
            <a:r>
              <a:rPr lang="en-US" sz="2800" dirty="0" smtClean="0"/>
              <a:t> </a:t>
            </a:r>
            <a:r>
              <a:rPr lang="en-US" sz="2800" dirty="0" err="1" smtClean="0"/>
              <a:t>enoto</a:t>
            </a:r>
            <a:r>
              <a:rPr lang="en-US" sz="2800" dirty="0" smtClean="0"/>
              <a:t> </a:t>
            </a:r>
            <a:r>
              <a:rPr lang="en-US" sz="2800" dirty="0" err="1" smtClean="0"/>
              <a:t>prisotnosti</a:t>
            </a:r>
            <a:r>
              <a:rPr lang="en-US" sz="2800" dirty="0" smtClean="0"/>
              <a:t> </a:t>
            </a:r>
            <a:r>
              <a:rPr lang="en-US" sz="2800" dirty="0" err="1" smtClean="0"/>
              <a:t>delavca</a:t>
            </a:r>
            <a:r>
              <a:rPr lang="en-US" sz="2800" dirty="0" smtClean="0"/>
              <a:t> </a:t>
            </a:r>
            <a:r>
              <a:rPr lang="en-US" sz="2800" dirty="0" err="1" smtClean="0"/>
              <a:t>na</a:t>
            </a:r>
            <a:r>
              <a:rPr lang="en-US" sz="2800" dirty="0" smtClean="0"/>
              <a:t> </a:t>
            </a:r>
            <a:r>
              <a:rPr lang="en-US" sz="2800" dirty="0" err="1" smtClean="0"/>
              <a:t>delu</a:t>
            </a:r>
            <a:r>
              <a:rPr lang="en-US" sz="2800" dirty="0" smtClean="0"/>
              <a:t> je </a:t>
            </a:r>
            <a:r>
              <a:rPr lang="en-US" sz="2800" dirty="0" err="1" smtClean="0"/>
              <a:t>določena</a:t>
            </a:r>
            <a:r>
              <a:rPr lang="en-US" sz="2800" dirty="0" smtClean="0"/>
              <a:t> </a:t>
            </a:r>
            <a:r>
              <a:rPr lang="en-US" sz="2800" b="1" dirty="0" smtClean="0">
                <a:solidFill>
                  <a:srgbClr val="7030A0"/>
                </a:solidFill>
              </a:rPr>
              <a:t>TARIFA</a:t>
            </a:r>
            <a:r>
              <a:rPr lang="en-US" sz="2800" dirty="0" smtClean="0"/>
              <a:t> (</a:t>
            </a:r>
            <a:r>
              <a:rPr lang="en-US" sz="2800" dirty="0" err="1" smtClean="0"/>
              <a:t>cena</a:t>
            </a:r>
            <a:r>
              <a:rPr lang="en-US" sz="2800" dirty="0" smtClean="0"/>
              <a:t>) </a:t>
            </a:r>
            <a:endParaRPr lang="en-US" sz="2800" dirty="0"/>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447407"/>
            <a:ext cx="2106488" cy="212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89738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146590" y="232569"/>
            <a:ext cx="6675437" cy="1462087"/>
          </a:xfrm>
        </p:spPr>
        <p:txBody>
          <a:bodyPr/>
          <a:lstStyle/>
          <a:p>
            <a:pPr eaLnBrk="1" hangingPunct="1"/>
            <a:r>
              <a:rPr lang="sl-SI" altLang="sl-SI" sz="3600" b="1" dirty="0"/>
              <a:t>SISTEM PLAČEVANJA </a:t>
            </a:r>
            <a:r>
              <a:rPr lang="sl-SI" altLang="sl-SI" sz="3600" b="1" dirty="0" smtClean="0"/>
              <a:t/>
            </a:r>
            <a:br>
              <a:rPr lang="sl-SI" altLang="sl-SI" sz="3600" b="1" dirty="0" smtClean="0"/>
            </a:br>
            <a:r>
              <a:rPr lang="sl-SI" altLang="sl-SI" sz="3600" b="1" dirty="0" smtClean="0"/>
              <a:t>PO </a:t>
            </a:r>
            <a:r>
              <a:rPr lang="sl-SI" altLang="sl-SI" sz="3600" b="1" dirty="0"/>
              <a:t>ČASU </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23370" y="5619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1760826" y="2339399"/>
            <a:ext cx="6669088" cy="4524315"/>
          </a:xfrm>
          <a:prstGeom prst="rect">
            <a:avLst/>
          </a:prstGeom>
        </p:spPr>
        <p:txBody>
          <a:bodyPr wrap="square">
            <a:spAutoFit/>
          </a:bodyPr>
          <a:lstStyle/>
          <a:p>
            <a:r>
              <a:rPr lang="en-US" sz="2400" b="1" dirty="0" smtClean="0">
                <a:solidFill>
                  <a:srgbClr val="7030A0"/>
                </a:solidFill>
              </a:rPr>
              <a:t>TARIFA</a:t>
            </a:r>
            <a:r>
              <a:rPr lang="en-US" sz="2400" dirty="0" smtClean="0"/>
              <a:t> je </a:t>
            </a:r>
            <a:r>
              <a:rPr lang="en-US" sz="2400" dirty="0" err="1" smtClean="0"/>
              <a:t>določen</a:t>
            </a:r>
            <a:r>
              <a:rPr lang="en-US" sz="2400" dirty="0" smtClean="0"/>
              <a:t> </a:t>
            </a:r>
            <a:r>
              <a:rPr lang="en-US" sz="2400" dirty="0" err="1" smtClean="0"/>
              <a:t>denarni</a:t>
            </a:r>
            <a:r>
              <a:rPr lang="en-US" sz="2400" dirty="0" smtClean="0"/>
              <a:t> </a:t>
            </a:r>
            <a:r>
              <a:rPr lang="en-US" sz="2400" dirty="0" err="1" smtClean="0"/>
              <a:t>znesek</a:t>
            </a:r>
            <a:r>
              <a:rPr lang="en-US" sz="2400" dirty="0" smtClean="0"/>
              <a:t>, </a:t>
            </a:r>
            <a:r>
              <a:rPr lang="en-US" sz="2400" dirty="0" err="1" smtClean="0"/>
              <a:t>ki</a:t>
            </a:r>
            <a:r>
              <a:rPr lang="en-US" sz="2400" dirty="0" smtClean="0"/>
              <a:t> je </a:t>
            </a:r>
            <a:r>
              <a:rPr lang="en-US" sz="2400" dirty="0" err="1" smtClean="0"/>
              <a:t>vnaprej</a:t>
            </a:r>
            <a:r>
              <a:rPr lang="en-US" sz="2400" dirty="0" smtClean="0"/>
              <a:t> </a:t>
            </a:r>
            <a:r>
              <a:rPr lang="en-US" sz="2400" dirty="0" err="1" smtClean="0"/>
              <a:t>določen</a:t>
            </a:r>
            <a:r>
              <a:rPr lang="en-US" sz="2400" dirty="0" smtClean="0"/>
              <a:t> </a:t>
            </a:r>
            <a:r>
              <a:rPr lang="en-US" sz="2400" dirty="0" err="1" smtClean="0"/>
              <a:t>za</a:t>
            </a:r>
            <a:r>
              <a:rPr lang="en-US" sz="2400" dirty="0" smtClean="0"/>
              <a:t> </a:t>
            </a:r>
            <a:r>
              <a:rPr lang="en-US" sz="2400" dirty="0" err="1" smtClean="0"/>
              <a:t>časovno</a:t>
            </a:r>
            <a:r>
              <a:rPr lang="en-US" sz="2400" dirty="0" smtClean="0"/>
              <a:t> </a:t>
            </a:r>
            <a:r>
              <a:rPr lang="en-US" sz="2400" dirty="0" err="1" smtClean="0"/>
              <a:t>enoto</a:t>
            </a:r>
            <a:r>
              <a:rPr lang="en-US" sz="2400" dirty="0" smtClean="0"/>
              <a:t> </a:t>
            </a:r>
            <a:r>
              <a:rPr lang="en-US" sz="2400" dirty="0" err="1" smtClean="0"/>
              <a:t>določene</a:t>
            </a:r>
            <a:r>
              <a:rPr lang="en-US" sz="2400" dirty="0" smtClean="0"/>
              <a:t> </a:t>
            </a:r>
            <a:r>
              <a:rPr lang="en-US" sz="2400" dirty="0" err="1" smtClean="0"/>
              <a:t>vrste</a:t>
            </a:r>
            <a:r>
              <a:rPr lang="en-US" sz="2400" dirty="0" smtClean="0"/>
              <a:t> (</a:t>
            </a:r>
            <a:r>
              <a:rPr lang="en-US" sz="2400" dirty="0" err="1" smtClean="0"/>
              <a:t>sestavljenosti</a:t>
            </a:r>
            <a:r>
              <a:rPr lang="en-US" sz="2400" dirty="0" smtClean="0"/>
              <a:t>) </a:t>
            </a:r>
            <a:r>
              <a:rPr lang="en-US" sz="2400" dirty="0" err="1" smtClean="0"/>
              <a:t>dela</a:t>
            </a:r>
            <a:r>
              <a:rPr lang="en-US" sz="2400" dirty="0" smtClean="0"/>
              <a:t>. </a:t>
            </a:r>
            <a:endParaRPr lang="sl-SI" sz="2400" dirty="0" smtClean="0"/>
          </a:p>
          <a:p>
            <a:endParaRPr lang="en-US" sz="2400" dirty="0" smtClean="0"/>
          </a:p>
          <a:p>
            <a:r>
              <a:rPr lang="en-US" sz="2400" dirty="0" err="1" smtClean="0"/>
              <a:t>Te</a:t>
            </a:r>
            <a:r>
              <a:rPr lang="en-US" sz="2400" dirty="0" smtClean="0"/>
              <a:t> </a:t>
            </a:r>
            <a:r>
              <a:rPr lang="en-US" sz="2400" dirty="0" err="1" smtClean="0"/>
              <a:t>vrste</a:t>
            </a:r>
            <a:r>
              <a:rPr lang="en-US" sz="2400" dirty="0" smtClean="0"/>
              <a:t> </a:t>
            </a:r>
            <a:r>
              <a:rPr lang="en-US" sz="2400" dirty="0" err="1" smtClean="0"/>
              <a:t>dela</a:t>
            </a:r>
            <a:r>
              <a:rPr lang="en-US" sz="2400" dirty="0" smtClean="0"/>
              <a:t> so </a:t>
            </a:r>
            <a:r>
              <a:rPr lang="en-US" sz="2400" dirty="0" err="1" smtClean="0"/>
              <a:t>včasih</a:t>
            </a:r>
            <a:r>
              <a:rPr lang="en-US" sz="2400" dirty="0" smtClean="0"/>
              <a:t> </a:t>
            </a:r>
            <a:r>
              <a:rPr lang="en-US" sz="2400" dirty="0" err="1" smtClean="0"/>
              <a:t>opredeljene</a:t>
            </a:r>
            <a:r>
              <a:rPr lang="en-US" sz="2400" dirty="0" smtClean="0"/>
              <a:t> </a:t>
            </a:r>
            <a:r>
              <a:rPr lang="en-US" sz="2400" dirty="0" err="1" smtClean="0"/>
              <a:t>kot</a:t>
            </a:r>
            <a:r>
              <a:rPr lang="en-US" sz="2400" dirty="0" smtClean="0"/>
              <a:t> KVALIFIKACIJSKI RAZREDI. </a:t>
            </a:r>
            <a:endParaRPr lang="sl-SI" sz="2400" dirty="0" smtClean="0"/>
          </a:p>
          <a:p>
            <a:endParaRPr lang="en-US" sz="2400" dirty="0" smtClean="0"/>
          </a:p>
          <a:p>
            <a:r>
              <a:rPr lang="en-US" sz="2400" dirty="0" err="1" smtClean="0"/>
              <a:t>Tarifa</a:t>
            </a:r>
            <a:r>
              <a:rPr lang="en-US" sz="2400" dirty="0" smtClean="0"/>
              <a:t> je </a:t>
            </a:r>
            <a:r>
              <a:rPr lang="en-US" sz="2400" dirty="0" err="1" smtClean="0"/>
              <a:t>odvisna</a:t>
            </a:r>
            <a:r>
              <a:rPr lang="en-US" sz="2400" dirty="0" smtClean="0"/>
              <a:t> </a:t>
            </a:r>
            <a:r>
              <a:rPr lang="en-US" sz="2400" dirty="0" err="1" smtClean="0"/>
              <a:t>tudi</a:t>
            </a:r>
            <a:r>
              <a:rPr lang="en-US" sz="2400" dirty="0" smtClean="0"/>
              <a:t> od </a:t>
            </a:r>
            <a:r>
              <a:rPr lang="en-US" sz="2400" dirty="0" err="1" smtClean="0"/>
              <a:t>stopnje</a:t>
            </a:r>
            <a:r>
              <a:rPr lang="en-US" sz="2400" dirty="0" smtClean="0"/>
              <a:t> </a:t>
            </a:r>
            <a:r>
              <a:rPr lang="en-US" sz="2400" dirty="0" err="1" smtClean="0"/>
              <a:t>odgovornosti</a:t>
            </a:r>
            <a:r>
              <a:rPr lang="en-US" sz="2400" dirty="0" smtClean="0"/>
              <a:t>, </a:t>
            </a:r>
            <a:r>
              <a:rPr lang="en-US" sz="2400" dirty="0" err="1" smtClean="0"/>
              <a:t>ki</a:t>
            </a:r>
            <a:r>
              <a:rPr lang="en-US" sz="2400" dirty="0" smtClean="0"/>
              <a:t> jo </a:t>
            </a:r>
            <a:r>
              <a:rPr lang="en-US" sz="2400" dirty="0" err="1" smtClean="0"/>
              <a:t>delavec</a:t>
            </a:r>
            <a:r>
              <a:rPr lang="en-US" sz="2400" dirty="0" smtClean="0"/>
              <a:t> </a:t>
            </a:r>
            <a:r>
              <a:rPr lang="en-US" sz="2400" dirty="0" err="1" smtClean="0"/>
              <a:t>pri</a:t>
            </a:r>
            <a:r>
              <a:rPr lang="en-US" sz="2400" dirty="0" smtClean="0"/>
              <a:t> </a:t>
            </a:r>
            <a:r>
              <a:rPr lang="en-US" sz="2400" dirty="0" err="1" smtClean="0"/>
              <a:t>svojem</a:t>
            </a:r>
            <a:r>
              <a:rPr lang="en-US" sz="2400" dirty="0" smtClean="0"/>
              <a:t> </a:t>
            </a:r>
            <a:r>
              <a:rPr lang="en-US" sz="2400" dirty="0" err="1" smtClean="0"/>
              <a:t>delu</a:t>
            </a:r>
            <a:r>
              <a:rPr lang="en-US" sz="2400" dirty="0" smtClean="0"/>
              <a:t> </a:t>
            </a:r>
            <a:r>
              <a:rPr lang="en-US" sz="2400" dirty="0" err="1" smtClean="0"/>
              <a:t>nosi</a:t>
            </a:r>
            <a:r>
              <a:rPr lang="en-US" sz="2400" dirty="0" smtClean="0"/>
              <a:t>, od </a:t>
            </a:r>
            <a:r>
              <a:rPr lang="en-US" sz="2400" dirty="0" err="1" smtClean="0"/>
              <a:t>napora</a:t>
            </a:r>
            <a:r>
              <a:rPr lang="en-US" sz="2400" dirty="0" smtClean="0"/>
              <a:t>, </a:t>
            </a:r>
            <a:r>
              <a:rPr lang="en-US" sz="2400" dirty="0" err="1" smtClean="0"/>
              <a:t>ki</a:t>
            </a:r>
            <a:r>
              <a:rPr lang="en-US" sz="2400" dirty="0" smtClean="0"/>
              <a:t> </a:t>
            </a:r>
            <a:r>
              <a:rPr lang="en-US" sz="2400" dirty="0" err="1" smtClean="0"/>
              <a:t>ga</a:t>
            </a:r>
            <a:r>
              <a:rPr lang="en-US" sz="2400" dirty="0" smtClean="0"/>
              <a:t> </a:t>
            </a:r>
            <a:r>
              <a:rPr lang="en-US" sz="2400" dirty="0" err="1" smtClean="0"/>
              <a:t>delo</a:t>
            </a:r>
            <a:r>
              <a:rPr lang="en-US" sz="2400" dirty="0" smtClean="0"/>
              <a:t> </a:t>
            </a:r>
            <a:r>
              <a:rPr lang="en-US" sz="2400" dirty="0" err="1" smtClean="0"/>
              <a:t>zahteva</a:t>
            </a:r>
            <a:r>
              <a:rPr lang="en-US" sz="2400" dirty="0" smtClean="0"/>
              <a:t>, pa </a:t>
            </a:r>
            <a:r>
              <a:rPr lang="en-US" sz="2400" dirty="0" err="1" smtClean="0"/>
              <a:t>tudi</a:t>
            </a:r>
            <a:r>
              <a:rPr lang="en-US" sz="2400" dirty="0" smtClean="0"/>
              <a:t> od </a:t>
            </a:r>
            <a:r>
              <a:rPr lang="en-US" sz="2400" dirty="0" err="1" smtClean="0"/>
              <a:t>pogojev</a:t>
            </a:r>
            <a:r>
              <a:rPr lang="en-US" sz="2400" dirty="0" smtClean="0"/>
              <a:t>, v </a:t>
            </a:r>
            <a:r>
              <a:rPr lang="en-US" sz="2400" dirty="0" err="1" smtClean="0"/>
              <a:t>katerih</a:t>
            </a:r>
            <a:r>
              <a:rPr lang="en-US" sz="2400" dirty="0" smtClean="0"/>
              <a:t> </a:t>
            </a:r>
            <a:r>
              <a:rPr lang="en-US" sz="2400" dirty="0" err="1" smtClean="0"/>
              <a:t>delo</a:t>
            </a:r>
            <a:r>
              <a:rPr lang="en-US" sz="2400" dirty="0" smtClean="0"/>
              <a:t> </a:t>
            </a:r>
            <a:r>
              <a:rPr lang="en-US" sz="2400" dirty="0" err="1" smtClean="0"/>
              <a:t>opravlja</a:t>
            </a:r>
            <a:r>
              <a:rPr lang="en-US" sz="2400" dirty="0" smtClean="0"/>
              <a:t> (</a:t>
            </a:r>
            <a:r>
              <a:rPr lang="en-US" sz="2400" dirty="0" err="1" smtClean="0"/>
              <a:t>temperatura</a:t>
            </a:r>
            <a:r>
              <a:rPr lang="en-US" sz="2400" dirty="0" smtClean="0"/>
              <a:t>, </a:t>
            </a:r>
            <a:r>
              <a:rPr lang="en-US" sz="2400" dirty="0" err="1" smtClean="0"/>
              <a:t>vlaga</a:t>
            </a:r>
            <a:r>
              <a:rPr lang="en-US" sz="2400" dirty="0" smtClean="0"/>
              <a:t>, </a:t>
            </a:r>
            <a:r>
              <a:rPr lang="en-US" sz="2400" dirty="0" err="1" smtClean="0"/>
              <a:t>umazanost</a:t>
            </a:r>
            <a:r>
              <a:rPr lang="en-US" sz="2400" dirty="0" smtClean="0"/>
              <a:t>, </a:t>
            </a:r>
            <a:r>
              <a:rPr lang="en-US" sz="2400" dirty="0" err="1" smtClean="0"/>
              <a:t>prah</a:t>
            </a:r>
            <a:r>
              <a:rPr lang="en-US" sz="2400" dirty="0" smtClean="0"/>
              <a:t>, </a:t>
            </a:r>
            <a:r>
              <a:rPr lang="en-US" sz="2400" dirty="0" err="1" smtClean="0"/>
              <a:t>ropot</a:t>
            </a:r>
            <a:r>
              <a:rPr lang="en-US" sz="2400" dirty="0" smtClean="0"/>
              <a:t>, </a:t>
            </a:r>
            <a:r>
              <a:rPr lang="en-US" sz="2400" dirty="0" err="1" smtClean="0"/>
              <a:t>tresljaji</a:t>
            </a:r>
            <a:r>
              <a:rPr lang="en-US" sz="2400" dirty="0" smtClean="0"/>
              <a:t>, </a:t>
            </a:r>
            <a:r>
              <a:rPr lang="en-US" sz="2400" dirty="0" err="1" smtClean="0"/>
              <a:t>svetloba</a:t>
            </a:r>
            <a:r>
              <a:rPr lang="en-US" sz="2400" dirty="0" smtClean="0"/>
              <a:t>, </a:t>
            </a:r>
            <a:r>
              <a:rPr lang="en-US" sz="2400" dirty="0" err="1" smtClean="0"/>
              <a:t>nevarnost</a:t>
            </a:r>
            <a:r>
              <a:rPr lang="en-US" sz="2400" dirty="0" smtClean="0"/>
              <a:t>...)</a:t>
            </a:r>
            <a:endParaRPr lang="en-US" sz="2400" dirty="0"/>
          </a:p>
        </p:txBody>
      </p:sp>
    </p:spTree>
    <p:extLst>
      <p:ext uri="{BB962C8B-B14F-4D97-AF65-F5344CB8AC3E}">
        <p14:creationId xmlns:p14="http://schemas.microsoft.com/office/powerpoint/2010/main" val="23565175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146590" y="232569"/>
            <a:ext cx="6675437" cy="1462087"/>
          </a:xfrm>
        </p:spPr>
        <p:txBody>
          <a:bodyPr/>
          <a:lstStyle/>
          <a:p>
            <a:pPr eaLnBrk="1" hangingPunct="1"/>
            <a:r>
              <a:rPr lang="sl-SI" altLang="sl-SI" sz="3600" b="1" dirty="0"/>
              <a:t>SISTEM PLAČEVANJA </a:t>
            </a:r>
            <a:r>
              <a:rPr lang="sl-SI" altLang="sl-SI" sz="3600" b="1" dirty="0" smtClean="0"/>
              <a:t/>
            </a:r>
            <a:br>
              <a:rPr lang="sl-SI" altLang="sl-SI" sz="3600" b="1" dirty="0" smtClean="0"/>
            </a:br>
            <a:r>
              <a:rPr lang="sl-SI" altLang="sl-SI" sz="3600" b="1" dirty="0" smtClean="0"/>
              <a:t>PO </a:t>
            </a:r>
            <a:r>
              <a:rPr lang="sl-SI" altLang="sl-SI" sz="3600" b="1" dirty="0"/>
              <a:t>ČASU </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074403" y="2136338"/>
            <a:ext cx="6903368" cy="830997"/>
          </a:xfrm>
          <a:prstGeom prst="rect">
            <a:avLst/>
          </a:prstGeom>
        </p:spPr>
        <p:txBody>
          <a:bodyPr wrap="square">
            <a:spAutoFit/>
          </a:bodyPr>
          <a:lstStyle/>
          <a:p>
            <a:r>
              <a:rPr lang="en-US" sz="2400" dirty="0" smtClean="0"/>
              <a:t>VIŠINA PLAČILA (ZASLUŽKA) DELAVCU = </a:t>
            </a:r>
            <a:r>
              <a:rPr lang="en-US" sz="2400" dirty="0" err="1" smtClean="0"/>
              <a:t>čas</a:t>
            </a:r>
            <a:r>
              <a:rPr lang="en-US" sz="2400" dirty="0" smtClean="0"/>
              <a:t> </a:t>
            </a:r>
            <a:r>
              <a:rPr lang="en-US" sz="2400" dirty="0" err="1" smtClean="0"/>
              <a:t>prisotnosti</a:t>
            </a:r>
            <a:r>
              <a:rPr lang="en-US" sz="2400" dirty="0" smtClean="0"/>
              <a:t> </a:t>
            </a:r>
            <a:r>
              <a:rPr lang="en-US" sz="2400" dirty="0" err="1" smtClean="0"/>
              <a:t>na</a:t>
            </a:r>
            <a:r>
              <a:rPr lang="en-US" sz="2400" dirty="0" smtClean="0"/>
              <a:t> </a:t>
            </a:r>
            <a:r>
              <a:rPr lang="en-US" sz="2400" dirty="0" err="1" smtClean="0"/>
              <a:t>delu</a:t>
            </a:r>
            <a:r>
              <a:rPr lang="en-US" sz="2400" dirty="0" smtClean="0"/>
              <a:t> * </a:t>
            </a:r>
            <a:r>
              <a:rPr lang="en-US" sz="2400" dirty="0" err="1" smtClean="0"/>
              <a:t>tarifa</a:t>
            </a:r>
            <a:r>
              <a:rPr lang="en-US" sz="2400" dirty="0" smtClean="0"/>
              <a:t> </a:t>
            </a:r>
            <a:r>
              <a:rPr lang="en-US" sz="2400" dirty="0" err="1" smtClean="0"/>
              <a:t>za</a:t>
            </a:r>
            <a:r>
              <a:rPr lang="en-US" sz="2400" dirty="0" smtClean="0"/>
              <a:t> </a:t>
            </a:r>
            <a:r>
              <a:rPr lang="en-US" sz="2400" dirty="0" err="1" smtClean="0"/>
              <a:t>ustrezno</a:t>
            </a:r>
            <a:r>
              <a:rPr lang="en-US" sz="2400" dirty="0" smtClean="0"/>
              <a:t> </a:t>
            </a:r>
            <a:r>
              <a:rPr lang="en-US" sz="2400" dirty="0" err="1" smtClean="0"/>
              <a:t>vrsto</a:t>
            </a:r>
            <a:r>
              <a:rPr lang="en-US" sz="2400" dirty="0" smtClean="0"/>
              <a:t> </a:t>
            </a:r>
            <a:r>
              <a:rPr lang="en-US" sz="2400" dirty="0" err="1" smtClean="0"/>
              <a:t>dela</a:t>
            </a:r>
            <a:endParaRPr lang="en-US" sz="2400" dirty="0"/>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600" y="3284984"/>
            <a:ext cx="6907213" cy="302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6627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9271"/>
            <a:ext cx="6516905" cy="6547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61777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SISTEM PLAČEVANJA </a:t>
            </a:r>
            <a:r>
              <a:rPr lang="sl-SI" altLang="sl-SI" sz="3600" b="1" dirty="0" smtClean="0"/>
              <a:t/>
            </a:r>
            <a:br>
              <a:rPr lang="sl-SI" altLang="sl-SI" sz="3600" b="1" dirty="0" smtClean="0"/>
            </a:br>
            <a:r>
              <a:rPr lang="sl-SI" altLang="sl-SI" sz="3600" b="1" dirty="0" smtClean="0"/>
              <a:t>PO </a:t>
            </a:r>
            <a:r>
              <a:rPr lang="sl-SI" altLang="sl-SI" sz="3600" b="1" dirty="0"/>
              <a:t>UČINKU </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2136339"/>
            <a:ext cx="5814392" cy="3416320"/>
          </a:xfrm>
          <a:prstGeom prst="rect">
            <a:avLst/>
          </a:prstGeom>
        </p:spPr>
        <p:txBody>
          <a:bodyPr wrap="square">
            <a:spAutoFit/>
          </a:bodyPr>
          <a:lstStyle/>
          <a:p>
            <a:r>
              <a:rPr lang="en-US" sz="2400" dirty="0" err="1" smtClean="0"/>
              <a:t>Delavčevo</a:t>
            </a:r>
            <a:r>
              <a:rPr lang="en-US" sz="2400" dirty="0" smtClean="0"/>
              <a:t> </a:t>
            </a:r>
            <a:r>
              <a:rPr lang="en-US" sz="2400" dirty="0" err="1" smtClean="0"/>
              <a:t>plačilo</a:t>
            </a:r>
            <a:r>
              <a:rPr lang="en-US" sz="2400" dirty="0" smtClean="0"/>
              <a:t> (</a:t>
            </a:r>
            <a:r>
              <a:rPr lang="en-US" sz="2400" dirty="0" err="1" smtClean="0"/>
              <a:t>zaslužek</a:t>
            </a:r>
            <a:r>
              <a:rPr lang="en-US" sz="2400" dirty="0" smtClean="0"/>
              <a:t>) je </a:t>
            </a:r>
            <a:r>
              <a:rPr lang="en-US" sz="2400" dirty="0" err="1" smtClean="0"/>
              <a:t>vezan</a:t>
            </a:r>
            <a:r>
              <a:rPr lang="en-US" sz="2400" dirty="0" smtClean="0"/>
              <a:t> </a:t>
            </a:r>
            <a:r>
              <a:rPr lang="en-US" sz="2400" dirty="0" err="1" smtClean="0"/>
              <a:t>na</a:t>
            </a:r>
            <a:endParaRPr lang="en-US" sz="2400" dirty="0" smtClean="0"/>
          </a:p>
          <a:p>
            <a:endParaRPr lang="en-US" sz="2400" dirty="0" smtClean="0"/>
          </a:p>
          <a:p>
            <a:r>
              <a:rPr lang="en-US" sz="2400" dirty="0" err="1" smtClean="0"/>
              <a:t>dosežene</a:t>
            </a:r>
            <a:r>
              <a:rPr lang="en-US" sz="2400" dirty="0" smtClean="0"/>
              <a:t> KOLIČINSKE </a:t>
            </a:r>
            <a:r>
              <a:rPr lang="en-US" sz="2400" dirty="0" err="1" smtClean="0"/>
              <a:t>učinke</a:t>
            </a:r>
            <a:r>
              <a:rPr lang="en-US" sz="2400" dirty="0" smtClean="0"/>
              <a:t> </a:t>
            </a:r>
            <a:r>
              <a:rPr lang="en-US" sz="2400" dirty="0" err="1" smtClean="0"/>
              <a:t>dela</a:t>
            </a:r>
            <a:r>
              <a:rPr lang="en-US" sz="2400" dirty="0" smtClean="0"/>
              <a:t>; </a:t>
            </a:r>
            <a:r>
              <a:rPr lang="en-US" sz="2400" dirty="0" err="1" smtClean="0"/>
              <a:t>pomenijo</a:t>
            </a:r>
            <a:r>
              <a:rPr lang="en-US" sz="2400" dirty="0" smtClean="0"/>
              <a:t> </a:t>
            </a:r>
            <a:r>
              <a:rPr lang="en-US" sz="2400" dirty="0" err="1" smtClean="0"/>
              <a:t>fizično</a:t>
            </a:r>
            <a:r>
              <a:rPr lang="en-US" sz="2400" dirty="0" smtClean="0"/>
              <a:t>, </a:t>
            </a:r>
            <a:r>
              <a:rPr lang="en-US" sz="2400" dirty="0" err="1" smtClean="0"/>
              <a:t>naturalno</a:t>
            </a:r>
            <a:r>
              <a:rPr lang="en-US" sz="2400" dirty="0" smtClean="0"/>
              <a:t> </a:t>
            </a:r>
            <a:r>
              <a:rPr lang="en-US" sz="2400" dirty="0" err="1" smtClean="0"/>
              <a:t>izmerjene</a:t>
            </a:r>
            <a:r>
              <a:rPr lang="en-US" sz="2400" dirty="0" smtClean="0"/>
              <a:t> </a:t>
            </a:r>
            <a:r>
              <a:rPr lang="en-US" sz="2400" dirty="0" err="1" smtClean="0"/>
              <a:t>učinke</a:t>
            </a:r>
            <a:r>
              <a:rPr lang="en-US" sz="2400" dirty="0" smtClean="0"/>
              <a:t> </a:t>
            </a:r>
            <a:r>
              <a:rPr lang="en-US" sz="2400" dirty="0" err="1" smtClean="0"/>
              <a:t>dela</a:t>
            </a:r>
            <a:r>
              <a:rPr lang="en-US" sz="2400" dirty="0" smtClean="0"/>
              <a:t> (v </a:t>
            </a:r>
            <a:r>
              <a:rPr lang="en-US" sz="2400" dirty="0" err="1" smtClean="0"/>
              <a:t>smislu</a:t>
            </a:r>
            <a:r>
              <a:rPr lang="en-US" sz="2400" dirty="0" smtClean="0"/>
              <a:t> </a:t>
            </a:r>
            <a:r>
              <a:rPr lang="en-US" sz="2400" dirty="0" err="1" smtClean="0"/>
              <a:t>števila</a:t>
            </a:r>
            <a:r>
              <a:rPr lang="en-US" sz="2400" dirty="0" smtClean="0"/>
              <a:t> </a:t>
            </a:r>
            <a:r>
              <a:rPr lang="en-US" sz="2400" dirty="0" err="1" smtClean="0"/>
              <a:t>izdelanih</a:t>
            </a:r>
            <a:r>
              <a:rPr lang="en-US" sz="2400" dirty="0" smtClean="0"/>
              <a:t> </a:t>
            </a:r>
            <a:r>
              <a:rPr lang="en-US" sz="2400" dirty="0" err="1" smtClean="0"/>
              <a:t>poslovnih</a:t>
            </a:r>
            <a:r>
              <a:rPr lang="en-US" sz="2400" dirty="0" smtClean="0"/>
              <a:t> </a:t>
            </a:r>
            <a:r>
              <a:rPr lang="en-US" sz="2400" dirty="0" err="1" smtClean="0"/>
              <a:t>učinkov</a:t>
            </a:r>
            <a:r>
              <a:rPr lang="en-US" sz="2400" dirty="0" smtClean="0"/>
              <a:t>)</a:t>
            </a:r>
          </a:p>
          <a:p>
            <a:endParaRPr lang="en-US" sz="2400" dirty="0" smtClean="0"/>
          </a:p>
          <a:p>
            <a:r>
              <a:rPr lang="en-US" sz="2400" dirty="0" smtClean="0"/>
              <a:t>EKONOMSKE </a:t>
            </a:r>
            <a:r>
              <a:rPr lang="en-US" sz="2400" dirty="0" err="1" smtClean="0"/>
              <a:t>učinke</a:t>
            </a:r>
            <a:r>
              <a:rPr lang="en-US" sz="2400" dirty="0" smtClean="0"/>
              <a:t>, </a:t>
            </a:r>
            <a:r>
              <a:rPr lang="en-US" sz="2400" dirty="0" err="1" smtClean="0"/>
              <a:t>ki</a:t>
            </a:r>
            <a:r>
              <a:rPr lang="en-US" sz="2400" dirty="0" smtClean="0"/>
              <a:t> </a:t>
            </a:r>
            <a:r>
              <a:rPr lang="en-US" sz="2400" dirty="0" err="1" smtClean="0"/>
              <a:t>jih</a:t>
            </a:r>
            <a:r>
              <a:rPr lang="en-US" sz="2400" dirty="0" smtClean="0"/>
              <a:t> </a:t>
            </a:r>
            <a:r>
              <a:rPr lang="en-US" sz="2400" dirty="0" err="1" smtClean="0"/>
              <a:t>izražamo</a:t>
            </a:r>
            <a:r>
              <a:rPr lang="en-US" sz="2400" dirty="0" smtClean="0"/>
              <a:t> </a:t>
            </a:r>
            <a:r>
              <a:rPr lang="en-US" sz="2400" dirty="0" err="1" smtClean="0"/>
              <a:t>vrednostno</a:t>
            </a:r>
            <a:r>
              <a:rPr lang="en-US" sz="2400" dirty="0" smtClean="0"/>
              <a:t> </a:t>
            </a:r>
            <a:r>
              <a:rPr lang="en-US" sz="2400" dirty="0" err="1" smtClean="0"/>
              <a:t>na</a:t>
            </a:r>
            <a:r>
              <a:rPr lang="en-US" sz="2400" dirty="0" smtClean="0"/>
              <a:t> </a:t>
            </a:r>
            <a:r>
              <a:rPr lang="en-US" sz="2400" dirty="0" err="1" smtClean="0"/>
              <a:t>različne</a:t>
            </a:r>
            <a:r>
              <a:rPr lang="en-US" sz="2400" dirty="0" smtClean="0"/>
              <a:t> </a:t>
            </a:r>
            <a:r>
              <a:rPr lang="en-US" sz="2400" dirty="0" err="1" smtClean="0"/>
              <a:t>načine</a:t>
            </a:r>
            <a:endParaRPr lang="en-US" sz="2400" dirty="0"/>
          </a:p>
        </p:txBody>
      </p:sp>
    </p:spTree>
    <p:extLst>
      <p:ext uri="{BB962C8B-B14F-4D97-AF65-F5344CB8AC3E}">
        <p14:creationId xmlns:p14="http://schemas.microsoft.com/office/powerpoint/2010/main" val="6042872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200" b="1" dirty="0"/>
              <a:t>SISTEM PLAČEVANJA </a:t>
            </a:r>
            <a:r>
              <a:rPr lang="sl-SI" altLang="sl-SI" sz="3200" b="1" dirty="0" smtClean="0"/>
              <a:t/>
            </a:r>
            <a:br>
              <a:rPr lang="sl-SI" altLang="sl-SI" sz="3200" b="1" dirty="0" smtClean="0"/>
            </a:br>
            <a:r>
              <a:rPr lang="sl-SI" altLang="sl-SI" sz="3200" b="1" dirty="0" smtClean="0"/>
              <a:t>PO </a:t>
            </a:r>
            <a:r>
              <a:rPr lang="sl-SI" altLang="sl-SI" sz="3200" b="1" dirty="0"/>
              <a:t>KOLIČINSKEM UČINKU</a:t>
            </a:r>
            <a:endParaRPr lang="sl-SI" altLang="sl-SI" sz="32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560315" y="1904308"/>
            <a:ext cx="6174432" cy="1200329"/>
          </a:xfrm>
          <a:prstGeom prst="rect">
            <a:avLst/>
          </a:prstGeom>
        </p:spPr>
        <p:txBody>
          <a:bodyPr wrap="square">
            <a:spAutoFit/>
          </a:bodyPr>
          <a:lstStyle/>
          <a:p>
            <a:r>
              <a:rPr lang="en-US" sz="2400" dirty="0" err="1" smtClean="0"/>
              <a:t>Koliko</a:t>
            </a:r>
            <a:r>
              <a:rPr lang="en-US" sz="2400" dirty="0" smtClean="0"/>
              <a:t> </a:t>
            </a:r>
            <a:r>
              <a:rPr lang="en-US" sz="2400" dirty="0" err="1" smtClean="0"/>
              <a:t>proizvodov</a:t>
            </a:r>
            <a:r>
              <a:rPr lang="en-US" sz="2400" dirty="0" smtClean="0"/>
              <a:t> je </a:t>
            </a:r>
            <a:r>
              <a:rPr lang="en-US" sz="2400" dirty="0" err="1" smtClean="0"/>
              <a:t>delavec</a:t>
            </a:r>
            <a:r>
              <a:rPr lang="en-US" sz="2400" dirty="0" smtClean="0"/>
              <a:t> </a:t>
            </a:r>
            <a:r>
              <a:rPr lang="en-US" sz="2400" dirty="0" err="1" smtClean="0"/>
              <a:t>ali</a:t>
            </a:r>
            <a:r>
              <a:rPr lang="en-US" sz="2400" dirty="0" smtClean="0"/>
              <a:t> </a:t>
            </a:r>
            <a:r>
              <a:rPr lang="en-US" sz="2400" dirty="0" err="1" smtClean="0"/>
              <a:t>skupina</a:t>
            </a:r>
            <a:r>
              <a:rPr lang="en-US" sz="2400" dirty="0" smtClean="0"/>
              <a:t> </a:t>
            </a:r>
            <a:r>
              <a:rPr lang="en-US" sz="2400" dirty="0" err="1" smtClean="0"/>
              <a:t>delavcev</a:t>
            </a:r>
            <a:r>
              <a:rPr lang="en-US" sz="2400" dirty="0" smtClean="0"/>
              <a:t> </a:t>
            </a:r>
            <a:r>
              <a:rPr lang="en-US" sz="2400" dirty="0" err="1" smtClean="0"/>
              <a:t>izdelala</a:t>
            </a:r>
            <a:r>
              <a:rPr lang="en-US" sz="2400" dirty="0" smtClean="0"/>
              <a:t> in </a:t>
            </a:r>
            <a:r>
              <a:rPr lang="en-US" sz="2400" dirty="0" err="1" smtClean="0"/>
              <a:t>za</a:t>
            </a:r>
            <a:r>
              <a:rPr lang="en-US" sz="2400" dirty="0" smtClean="0"/>
              <a:t> </a:t>
            </a:r>
            <a:r>
              <a:rPr lang="en-US" sz="2400" dirty="0" err="1" smtClean="0"/>
              <a:t>izračunavanje</a:t>
            </a:r>
            <a:r>
              <a:rPr lang="en-US" sz="2400" dirty="0" smtClean="0"/>
              <a:t> </a:t>
            </a:r>
            <a:r>
              <a:rPr lang="en-US" sz="2400" dirty="0" err="1" smtClean="0"/>
              <a:t>višine</a:t>
            </a:r>
            <a:r>
              <a:rPr lang="en-US" sz="2400" dirty="0" smtClean="0"/>
              <a:t> </a:t>
            </a:r>
            <a:r>
              <a:rPr lang="en-US" sz="2400" dirty="0" err="1" smtClean="0"/>
              <a:t>plačila</a:t>
            </a:r>
            <a:r>
              <a:rPr lang="en-US" sz="2400" dirty="0" smtClean="0"/>
              <a:t> </a:t>
            </a:r>
            <a:r>
              <a:rPr lang="en-US" sz="2400" dirty="0" err="1" smtClean="0"/>
              <a:t>na</a:t>
            </a:r>
            <a:r>
              <a:rPr lang="en-US" sz="2400" dirty="0" smtClean="0"/>
              <a:t> tem </a:t>
            </a:r>
            <a:r>
              <a:rPr lang="en-US" sz="2400" dirty="0" err="1" smtClean="0"/>
              <a:t>temelju</a:t>
            </a:r>
            <a:r>
              <a:rPr lang="en-US" sz="2400" dirty="0" smtClean="0"/>
              <a:t>. </a:t>
            </a:r>
            <a:endParaRPr lang="en-US" sz="2400" dirty="0"/>
          </a:p>
        </p:txBody>
      </p:sp>
      <p:pic>
        <p:nvPicPr>
          <p:cNvPr id="11" name="Picture 7" descr="grin312l"/>
          <p:cNvPicPr>
            <a:picLocks noChangeAspect="1" noChangeArrowheads="1"/>
          </p:cNvPicPr>
          <p:nvPr/>
        </p:nvPicPr>
        <p:blipFill>
          <a:blip r:embed="rId5">
            <a:extLst>
              <a:ext uri="{28A0092B-C50C-407E-A947-70E740481C1C}">
                <a14:useLocalDpi xmlns:a14="http://schemas.microsoft.com/office/drawing/2010/main" val="0"/>
              </a:ext>
            </a:extLst>
          </a:blip>
          <a:srcRect t="13292"/>
          <a:stretch>
            <a:fillRect/>
          </a:stretch>
        </p:blipFill>
        <p:spPr bwMode="auto">
          <a:xfrm>
            <a:off x="107951" y="3104637"/>
            <a:ext cx="4968106" cy="3737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5027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Plačevanje po normi </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315001" y="1766789"/>
            <a:ext cx="6678613" cy="2308324"/>
          </a:xfrm>
          <a:prstGeom prst="rect">
            <a:avLst/>
          </a:prstGeom>
        </p:spPr>
        <p:txBody>
          <a:bodyPr wrap="square">
            <a:spAutoFit/>
          </a:bodyPr>
          <a:lstStyle/>
          <a:p>
            <a:r>
              <a:rPr lang="en-US" sz="2400" b="1" dirty="0" smtClean="0">
                <a:solidFill>
                  <a:srgbClr val="7030A0"/>
                </a:solidFill>
              </a:rPr>
              <a:t>Norma</a:t>
            </a:r>
            <a:r>
              <a:rPr lang="en-US" sz="2400" dirty="0" smtClean="0"/>
              <a:t> je </a:t>
            </a:r>
            <a:r>
              <a:rPr lang="en-US" sz="2400" dirty="0" err="1" smtClean="0"/>
              <a:t>vnaprej</a:t>
            </a:r>
            <a:r>
              <a:rPr lang="en-US" sz="2400" dirty="0" smtClean="0"/>
              <a:t> </a:t>
            </a:r>
            <a:r>
              <a:rPr lang="en-US" sz="2400" dirty="0" err="1" smtClean="0"/>
              <a:t>predpisan</a:t>
            </a:r>
            <a:r>
              <a:rPr lang="en-US" sz="2400" dirty="0" smtClean="0"/>
              <a:t> </a:t>
            </a:r>
            <a:r>
              <a:rPr lang="en-US" sz="2400" dirty="0" err="1" smtClean="0"/>
              <a:t>količinski</a:t>
            </a:r>
            <a:r>
              <a:rPr lang="en-US" sz="2400" dirty="0" smtClean="0"/>
              <a:t> </a:t>
            </a:r>
            <a:r>
              <a:rPr lang="en-US" sz="2400" dirty="0" err="1" smtClean="0"/>
              <a:t>učinek</a:t>
            </a:r>
            <a:r>
              <a:rPr lang="en-US" sz="2400" dirty="0" smtClean="0"/>
              <a:t> </a:t>
            </a:r>
            <a:r>
              <a:rPr lang="en-US" sz="2400" dirty="0" err="1" smtClean="0"/>
              <a:t>dela</a:t>
            </a:r>
            <a:r>
              <a:rPr lang="en-US" sz="2400" dirty="0" smtClean="0"/>
              <a:t> v </a:t>
            </a:r>
            <a:r>
              <a:rPr lang="en-US" sz="2400" dirty="0" err="1" smtClean="0"/>
              <a:t>enoti</a:t>
            </a:r>
            <a:r>
              <a:rPr lang="en-US" sz="2400" dirty="0" smtClean="0"/>
              <a:t> </a:t>
            </a:r>
            <a:r>
              <a:rPr lang="en-US" sz="2400" dirty="0" err="1" smtClean="0"/>
              <a:t>časa</a:t>
            </a:r>
            <a:r>
              <a:rPr lang="en-US" sz="2400" dirty="0" smtClean="0"/>
              <a:t> </a:t>
            </a:r>
            <a:r>
              <a:rPr lang="en-US" sz="2400" dirty="0" err="1" smtClean="0"/>
              <a:t>pri</a:t>
            </a:r>
            <a:r>
              <a:rPr lang="en-US" sz="2400" dirty="0" smtClean="0"/>
              <a:t> </a:t>
            </a:r>
            <a:r>
              <a:rPr lang="en-US" sz="2400" dirty="0" err="1" smtClean="0"/>
              <a:t>določenih</a:t>
            </a:r>
            <a:r>
              <a:rPr lang="en-US" sz="2400" dirty="0" smtClean="0"/>
              <a:t> </a:t>
            </a:r>
            <a:r>
              <a:rPr lang="en-US" sz="2400" dirty="0" err="1" smtClean="0"/>
              <a:t>tehničnih</a:t>
            </a:r>
            <a:r>
              <a:rPr lang="en-US" sz="2400" dirty="0" smtClean="0"/>
              <a:t> in </a:t>
            </a:r>
            <a:r>
              <a:rPr lang="en-US" sz="2400" dirty="0" err="1" smtClean="0"/>
              <a:t>organizacijskih</a:t>
            </a:r>
            <a:r>
              <a:rPr lang="en-US" sz="2400" dirty="0" smtClean="0"/>
              <a:t> </a:t>
            </a:r>
            <a:r>
              <a:rPr lang="en-US" sz="2400" dirty="0" err="1" smtClean="0"/>
              <a:t>pogojih</a:t>
            </a:r>
            <a:r>
              <a:rPr lang="en-US" sz="2400" dirty="0" smtClean="0"/>
              <a:t> </a:t>
            </a:r>
            <a:r>
              <a:rPr lang="en-US" sz="2400" dirty="0" err="1" smtClean="0"/>
              <a:t>dela</a:t>
            </a:r>
            <a:r>
              <a:rPr lang="en-US" sz="2400" dirty="0" smtClean="0"/>
              <a:t> v </a:t>
            </a:r>
            <a:r>
              <a:rPr lang="en-US" sz="2400" dirty="0" err="1" smtClean="0"/>
              <a:t>podjetju</a:t>
            </a:r>
            <a:r>
              <a:rPr lang="en-US" sz="2400" dirty="0" smtClean="0"/>
              <a:t>. </a:t>
            </a:r>
          </a:p>
          <a:p>
            <a:endParaRPr lang="en-US" sz="2400" dirty="0" smtClean="0"/>
          </a:p>
          <a:p>
            <a:r>
              <a:rPr lang="en-US" sz="2400" dirty="0" smtClean="0"/>
              <a:t>Na </a:t>
            </a:r>
            <a:r>
              <a:rPr lang="en-US" sz="2400" dirty="0" err="1" smtClean="0"/>
              <a:t>izpolnitev</a:t>
            </a:r>
            <a:r>
              <a:rPr lang="en-US" sz="2400" dirty="0" smtClean="0"/>
              <a:t> </a:t>
            </a:r>
            <a:r>
              <a:rPr lang="en-US" sz="2400" dirty="0" err="1" smtClean="0"/>
              <a:t>norme</a:t>
            </a:r>
            <a:r>
              <a:rPr lang="en-US" sz="2400" dirty="0" smtClean="0"/>
              <a:t> se </a:t>
            </a:r>
            <a:r>
              <a:rPr lang="en-US" sz="2400" dirty="0" err="1" smtClean="0"/>
              <a:t>veže</a:t>
            </a:r>
            <a:r>
              <a:rPr lang="en-US" sz="2400" dirty="0" smtClean="0"/>
              <a:t> </a:t>
            </a:r>
            <a:r>
              <a:rPr lang="en-US" sz="2400" dirty="0" err="1" smtClean="0"/>
              <a:t>izplačilo</a:t>
            </a:r>
            <a:r>
              <a:rPr lang="en-US" sz="2400" dirty="0" smtClean="0"/>
              <a:t> </a:t>
            </a:r>
            <a:r>
              <a:rPr lang="en-US" sz="2400" dirty="0" err="1" smtClean="0"/>
              <a:t>zaslužka</a:t>
            </a:r>
            <a:r>
              <a:rPr lang="en-US" sz="2400" dirty="0" smtClean="0"/>
              <a:t> </a:t>
            </a:r>
          </a:p>
          <a:p>
            <a:r>
              <a:rPr lang="en-US" sz="2400" dirty="0" err="1" smtClean="0"/>
              <a:t>delavca</a:t>
            </a:r>
            <a:r>
              <a:rPr lang="en-US" sz="2400" dirty="0" smtClean="0"/>
              <a:t>. </a:t>
            </a:r>
            <a:endParaRPr lang="en-US" sz="2400" dirty="0"/>
          </a:p>
        </p:txBody>
      </p:sp>
      <p:pic>
        <p:nvPicPr>
          <p:cNvPr id="225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39" y="3695302"/>
            <a:ext cx="4101647" cy="3146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85458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Plačevanje po normi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3" name="Pravokotnik 2"/>
          <p:cNvSpPr/>
          <p:nvPr/>
        </p:nvSpPr>
        <p:spPr>
          <a:xfrm>
            <a:off x="2285999" y="1997839"/>
            <a:ext cx="6678613" cy="4524315"/>
          </a:xfrm>
          <a:prstGeom prst="rect">
            <a:avLst/>
          </a:prstGeom>
        </p:spPr>
        <p:txBody>
          <a:bodyPr wrap="square">
            <a:spAutoFit/>
          </a:bodyPr>
          <a:lstStyle/>
          <a:p>
            <a:r>
              <a:rPr lang="en-US" sz="2400" b="1" dirty="0" err="1" smtClean="0">
                <a:solidFill>
                  <a:srgbClr val="7030A0"/>
                </a:solidFill>
              </a:rPr>
              <a:t>Izkustvene</a:t>
            </a:r>
            <a:r>
              <a:rPr lang="en-US" sz="2400" b="1" dirty="0" smtClean="0">
                <a:solidFill>
                  <a:srgbClr val="7030A0"/>
                </a:solidFill>
              </a:rPr>
              <a:t> </a:t>
            </a:r>
            <a:r>
              <a:rPr lang="en-US" sz="2400" b="1" dirty="0" err="1" smtClean="0">
                <a:solidFill>
                  <a:srgbClr val="7030A0"/>
                </a:solidFill>
              </a:rPr>
              <a:t>norme</a:t>
            </a:r>
            <a:r>
              <a:rPr lang="en-US" sz="2400" b="1" dirty="0" smtClean="0">
                <a:solidFill>
                  <a:srgbClr val="7030A0"/>
                </a:solidFill>
              </a:rPr>
              <a:t>:</a:t>
            </a:r>
            <a:endParaRPr lang="sl-SI" sz="2400" b="1" dirty="0" smtClean="0">
              <a:solidFill>
                <a:srgbClr val="7030A0"/>
              </a:solidFill>
            </a:endParaRPr>
          </a:p>
          <a:p>
            <a:endParaRPr lang="en-US" sz="2400" b="1" dirty="0" smtClean="0">
              <a:solidFill>
                <a:srgbClr val="7030A0"/>
              </a:solidFill>
            </a:endParaRPr>
          </a:p>
          <a:p>
            <a:pPr marL="342900" indent="-342900">
              <a:buFont typeface="Arial" panose="020B0604020202020204" pitchFamily="34" charset="0"/>
              <a:buChar char="•"/>
            </a:pPr>
            <a:r>
              <a:rPr lang="en-US" sz="2400" dirty="0" err="1" smtClean="0"/>
              <a:t>določi</a:t>
            </a:r>
            <a:r>
              <a:rPr lang="en-US" sz="2400" dirty="0" smtClean="0"/>
              <a:t> </a:t>
            </a:r>
            <a:r>
              <a:rPr lang="en-US" sz="2400" dirty="0" err="1" smtClean="0"/>
              <a:t>podjetje</a:t>
            </a:r>
            <a:r>
              <a:rPr lang="en-US" sz="2400" dirty="0" smtClean="0"/>
              <a:t> </a:t>
            </a:r>
            <a:r>
              <a:rPr lang="en-US" sz="2400" dirty="0" err="1" smtClean="0"/>
              <a:t>na</a:t>
            </a:r>
            <a:r>
              <a:rPr lang="en-US" sz="2400" dirty="0" smtClean="0"/>
              <a:t> </a:t>
            </a:r>
            <a:r>
              <a:rPr lang="en-US" sz="2400" dirty="0" err="1" smtClean="0"/>
              <a:t>podlagi</a:t>
            </a:r>
            <a:r>
              <a:rPr lang="en-US" sz="2400" dirty="0" smtClean="0"/>
              <a:t> </a:t>
            </a:r>
            <a:r>
              <a:rPr lang="en-US" sz="2400" dirty="0" err="1" smtClean="0"/>
              <a:t>izkušenj</a:t>
            </a:r>
            <a:endParaRPr lang="en-US" sz="2400" dirty="0" smtClean="0"/>
          </a:p>
          <a:p>
            <a:r>
              <a:rPr lang="en-US" sz="2400" dirty="0" err="1" smtClean="0"/>
              <a:t>doseženi</a:t>
            </a:r>
            <a:r>
              <a:rPr lang="en-US" sz="2400" dirty="0" smtClean="0"/>
              <a:t> </a:t>
            </a:r>
            <a:r>
              <a:rPr lang="en-US" sz="2400" dirty="0" err="1" smtClean="0"/>
              <a:t>rezultati</a:t>
            </a:r>
            <a:r>
              <a:rPr lang="en-US" sz="2400" dirty="0" smtClean="0"/>
              <a:t> v </a:t>
            </a:r>
            <a:r>
              <a:rPr lang="en-US" sz="2400" dirty="0" err="1" smtClean="0"/>
              <a:t>preteklosti</a:t>
            </a:r>
            <a:r>
              <a:rPr lang="en-US" sz="2400" dirty="0" smtClean="0"/>
              <a:t> v </a:t>
            </a:r>
            <a:r>
              <a:rPr lang="en-US" sz="2400" dirty="0" err="1" smtClean="0"/>
              <a:t>podjetju</a:t>
            </a:r>
            <a:r>
              <a:rPr lang="en-US" sz="2400" dirty="0" smtClean="0"/>
              <a:t> so </a:t>
            </a:r>
            <a:r>
              <a:rPr lang="en-US" sz="2400" dirty="0" err="1" smtClean="0"/>
              <a:t>osnova</a:t>
            </a:r>
            <a:r>
              <a:rPr lang="en-US" sz="2400" dirty="0" smtClean="0"/>
              <a:t> </a:t>
            </a:r>
            <a:r>
              <a:rPr lang="en-US" sz="2400" dirty="0" err="1" smtClean="0"/>
              <a:t>za</a:t>
            </a:r>
            <a:r>
              <a:rPr lang="en-US" sz="2400" dirty="0" smtClean="0"/>
              <a:t> </a:t>
            </a:r>
            <a:r>
              <a:rPr lang="en-US" sz="2400" dirty="0" err="1" smtClean="0"/>
              <a:t>opredelitev</a:t>
            </a:r>
            <a:r>
              <a:rPr lang="en-US" sz="2400" dirty="0" smtClean="0"/>
              <a:t> the norm.</a:t>
            </a:r>
          </a:p>
          <a:p>
            <a:endParaRPr lang="sl-SI" sz="2400" b="1" dirty="0" smtClean="0">
              <a:solidFill>
                <a:srgbClr val="7030A0"/>
              </a:solidFill>
            </a:endParaRPr>
          </a:p>
          <a:p>
            <a:r>
              <a:rPr lang="en-US" sz="2400" b="1" dirty="0" err="1" smtClean="0">
                <a:solidFill>
                  <a:srgbClr val="7030A0"/>
                </a:solidFill>
              </a:rPr>
              <a:t>Statistične</a:t>
            </a:r>
            <a:r>
              <a:rPr lang="en-US" sz="2400" b="1" dirty="0" smtClean="0">
                <a:solidFill>
                  <a:srgbClr val="7030A0"/>
                </a:solidFill>
              </a:rPr>
              <a:t> </a:t>
            </a:r>
            <a:r>
              <a:rPr lang="en-US" sz="2400" b="1" dirty="0" err="1" smtClean="0">
                <a:solidFill>
                  <a:srgbClr val="7030A0"/>
                </a:solidFill>
              </a:rPr>
              <a:t>norme</a:t>
            </a:r>
            <a:r>
              <a:rPr lang="en-US" sz="2400" b="1" dirty="0" smtClean="0">
                <a:solidFill>
                  <a:srgbClr val="7030A0"/>
                </a:solidFill>
              </a:rPr>
              <a:t>:</a:t>
            </a:r>
          </a:p>
          <a:p>
            <a:pPr marL="342900" indent="-342900">
              <a:buFont typeface="Arial" panose="020B0604020202020204" pitchFamily="34" charset="0"/>
              <a:buChar char="•"/>
            </a:pPr>
            <a:r>
              <a:rPr lang="en-US" sz="2400" dirty="0" smtClean="0"/>
              <a:t>se </a:t>
            </a:r>
            <a:r>
              <a:rPr lang="en-US" sz="2400" dirty="0" err="1" smtClean="0"/>
              <a:t>razlikuejejo</a:t>
            </a:r>
            <a:r>
              <a:rPr lang="en-US" sz="2400" dirty="0" smtClean="0"/>
              <a:t> od </a:t>
            </a:r>
            <a:r>
              <a:rPr lang="en-US" sz="2400" dirty="0" err="1" smtClean="0"/>
              <a:t>izkustvenih</a:t>
            </a:r>
            <a:r>
              <a:rPr lang="en-US" sz="2400" dirty="0" smtClean="0"/>
              <a:t> </a:t>
            </a:r>
            <a:r>
              <a:rPr lang="en-US" sz="2400" dirty="0" err="1" smtClean="0"/>
              <a:t>po</a:t>
            </a:r>
            <a:r>
              <a:rPr lang="en-US" sz="2400" dirty="0" smtClean="0"/>
              <a:t> tem, da so </a:t>
            </a:r>
            <a:r>
              <a:rPr lang="en-US" sz="2400" dirty="0" err="1" smtClean="0"/>
              <a:t>dobljene</a:t>
            </a:r>
            <a:r>
              <a:rPr lang="en-US" sz="2400" dirty="0" smtClean="0"/>
              <a:t> s </a:t>
            </a:r>
            <a:r>
              <a:rPr lang="en-US" sz="2400" dirty="0" err="1" smtClean="0"/>
              <a:t>pomočjo</a:t>
            </a:r>
            <a:r>
              <a:rPr lang="en-US" sz="2400" dirty="0" smtClean="0"/>
              <a:t> </a:t>
            </a:r>
            <a:r>
              <a:rPr lang="en-US" sz="2400" dirty="0" err="1" smtClean="0"/>
              <a:t>statističnih</a:t>
            </a:r>
            <a:r>
              <a:rPr lang="en-US" sz="2400" dirty="0" smtClean="0"/>
              <a:t> </a:t>
            </a:r>
            <a:r>
              <a:rPr lang="en-US" sz="2400" dirty="0" err="1" smtClean="0"/>
              <a:t>povprečij</a:t>
            </a:r>
            <a:endParaRPr lang="sl-SI" sz="2400" dirty="0"/>
          </a:p>
          <a:p>
            <a:pPr marL="342900" indent="-342900">
              <a:buFont typeface="Arial" panose="020B0604020202020204" pitchFamily="34" charset="0"/>
              <a:buChar char="•"/>
            </a:pPr>
            <a:endParaRPr lang="en-US" sz="2400" b="1" dirty="0" smtClean="0">
              <a:solidFill>
                <a:srgbClr val="7030A0"/>
              </a:solidFill>
            </a:endParaRPr>
          </a:p>
          <a:p>
            <a:r>
              <a:rPr lang="en-US" sz="2400" b="1" dirty="0" err="1" smtClean="0">
                <a:solidFill>
                  <a:srgbClr val="7030A0"/>
                </a:solidFill>
              </a:rPr>
              <a:t>Tehnične</a:t>
            </a:r>
            <a:r>
              <a:rPr lang="en-US" sz="2400" b="1" dirty="0" smtClean="0">
                <a:solidFill>
                  <a:srgbClr val="7030A0"/>
                </a:solidFill>
              </a:rPr>
              <a:t> </a:t>
            </a:r>
            <a:r>
              <a:rPr lang="en-US" sz="2400" b="1" dirty="0" err="1" smtClean="0">
                <a:solidFill>
                  <a:srgbClr val="7030A0"/>
                </a:solidFill>
              </a:rPr>
              <a:t>norme</a:t>
            </a:r>
            <a:r>
              <a:rPr lang="en-US" sz="2400" b="1" dirty="0" smtClean="0">
                <a:solidFill>
                  <a:srgbClr val="7030A0"/>
                </a:solidFill>
              </a:rPr>
              <a:t>:</a:t>
            </a:r>
          </a:p>
          <a:p>
            <a:pPr marL="342900" indent="-342900">
              <a:buFont typeface="Arial" panose="020B0604020202020204" pitchFamily="34" charset="0"/>
              <a:buChar char="•"/>
            </a:pPr>
            <a:r>
              <a:rPr lang="en-US" sz="2400" dirty="0" smtClean="0"/>
              <a:t>so </a:t>
            </a:r>
            <a:r>
              <a:rPr lang="en-US" sz="2400" dirty="0" err="1" smtClean="0"/>
              <a:t>rezultat</a:t>
            </a:r>
            <a:r>
              <a:rPr lang="en-US" sz="2400" dirty="0" smtClean="0"/>
              <a:t> </a:t>
            </a:r>
            <a:r>
              <a:rPr lang="en-US" sz="2400" dirty="0" err="1" smtClean="0"/>
              <a:t>študije</a:t>
            </a:r>
            <a:r>
              <a:rPr lang="en-US" sz="2400" dirty="0" smtClean="0"/>
              <a:t> </a:t>
            </a:r>
            <a:r>
              <a:rPr lang="en-US" sz="2400" dirty="0" err="1" smtClean="0"/>
              <a:t>dela</a:t>
            </a:r>
            <a:r>
              <a:rPr lang="en-US" sz="2400" dirty="0" smtClean="0"/>
              <a:t> (</a:t>
            </a:r>
            <a:r>
              <a:rPr lang="en-US" sz="2400" dirty="0" err="1" smtClean="0"/>
              <a:t>metod</a:t>
            </a:r>
            <a:r>
              <a:rPr lang="en-US" sz="2400" dirty="0" smtClean="0"/>
              <a:t>, </a:t>
            </a:r>
            <a:r>
              <a:rPr lang="en-US" sz="2400" dirty="0" err="1" smtClean="0"/>
              <a:t>časa</a:t>
            </a:r>
            <a:endParaRPr lang="en-US" sz="2400" dirty="0"/>
          </a:p>
        </p:txBody>
      </p:sp>
    </p:spTree>
    <p:extLst>
      <p:ext uri="{BB962C8B-B14F-4D97-AF65-F5344CB8AC3E}">
        <p14:creationId xmlns:p14="http://schemas.microsoft.com/office/powerpoint/2010/main" val="20253435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Plačevanje po </a:t>
            </a:r>
            <a:br>
              <a:rPr lang="sl-SI" altLang="sl-SI" sz="3600" b="1" dirty="0"/>
            </a:br>
            <a:r>
              <a:rPr lang="sl-SI" altLang="sl-SI" sz="3600" b="1" dirty="0"/>
              <a:t>akordu </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3347864" y="1725058"/>
            <a:ext cx="5423074" cy="3785652"/>
          </a:xfrm>
          <a:prstGeom prst="rect">
            <a:avLst/>
          </a:prstGeom>
        </p:spPr>
        <p:txBody>
          <a:bodyPr wrap="square">
            <a:spAutoFit/>
          </a:bodyPr>
          <a:lstStyle/>
          <a:p>
            <a:r>
              <a:rPr lang="en-US" sz="2400" b="1" dirty="0" err="1" smtClean="0">
                <a:solidFill>
                  <a:srgbClr val="7030A0"/>
                </a:solidFill>
              </a:rPr>
              <a:t>Akord</a:t>
            </a:r>
            <a:r>
              <a:rPr lang="en-US" sz="2400" dirty="0" smtClean="0"/>
              <a:t> – </a:t>
            </a:r>
          </a:p>
          <a:p>
            <a:r>
              <a:rPr lang="en-US" sz="2400" dirty="0" err="1" smtClean="0"/>
              <a:t>gre</a:t>
            </a:r>
            <a:r>
              <a:rPr lang="en-US" sz="2400" dirty="0" smtClean="0"/>
              <a:t> </a:t>
            </a:r>
            <a:r>
              <a:rPr lang="en-US" sz="2400" dirty="0" err="1" smtClean="0"/>
              <a:t>za</a:t>
            </a:r>
            <a:r>
              <a:rPr lang="en-US" sz="2400" dirty="0" smtClean="0"/>
              <a:t> </a:t>
            </a:r>
            <a:r>
              <a:rPr lang="en-US" sz="2400" dirty="0" err="1" smtClean="0"/>
              <a:t>plačevanje</a:t>
            </a:r>
            <a:r>
              <a:rPr lang="en-US" sz="2400" dirty="0" smtClean="0"/>
              <a:t> </a:t>
            </a:r>
            <a:r>
              <a:rPr lang="en-US" sz="2400" dirty="0" err="1" smtClean="0"/>
              <a:t>delavcev</a:t>
            </a:r>
            <a:r>
              <a:rPr lang="en-US" sz="2400" dirty="0" smtClean="0"/>
              <a:t> </a:t>
            </a:r>
            <a:r>
              <a:rPr lang="en-US" sz="2400" dirty="0" err="1" smtClean="0"/>
              <a:t>po</a:t>
            </a:r>
            <a:r>
              <a:rPr lang="en-US" sz="2400" dirty="0" smtClean="0"/>
              <a:t> </a:t>
            </a:r>
            <a:r>
              <a:rPr lang="en-US" sz="2400" dirty="0" err="1" smtClean="0"/>
              <a:t>količinskem</a:t>
            </a:r>
            <a:r>
              <a:rPr lang="en-US" sz="2400" dirty="0" smtClean="0"/>
              <a:t> </a:t>
            </a:r>
            <a:r>
              <a:rPr lang="en-US" sz="2400" dirty="0" err="1" smtClean="0"/>
              <a:t>učinku</a:t>
            </a:r>
            <a:r>
              <a:rPr lang="en-US" sz="2400" dirty="0" smtClean="0"/>
              <a:t> </a:t>
            </a:r>
            <a:r>
              <a:rPr lang="en-US" sz="2400" dirty="0" err="1" smtClean="0"/>
              <a:t>dela</a:t>
            </a:r>
            <a:r>
              <a:rPr lang="en-US" sz="2400" dirty="0" smtClean="0"/>
              <a:t>, </a:t>
            </a:r>
            <a:r>
              <a:rPr lang="en-US" sz="2400" dirty="0" err="1" smtClean="0"/>
              <a:t>ki</a:t>
            </a:r>
            <a:r>
              <a:rPr lang="en-US" sz="2400" dirty="0" smtClean="0"/>
              <a:t> </a:t>
            </a:r>
            <a:r>
              <a:rPr lang="en-US" sz="2400" dirty="0" err="1" smtClean="0"/>
              <a:t>ni</a:t>
            </a:r>
            <a:r>
              <a:rPr lang="en-US" sz="2400" dirty="0" smtClean="0"/>
              <a:t> </a:t>
            </a:r>
            <a:r>
              <a:rPr lang="en-US" sz="2400" dirty="0" err="1" smtClean="0"/>
              <a:t>vezan</a:t>
            </a:r>
            <a:r>
              <a:rPr lang="en-US" sz="2400" dirty="0" smtClean="0"/>
              <a:t> </a:t>
            </a:r>
            <a:r>
              <a:rPr lang="en-US" sz="2400" dirty="0" err="1" smtClean="0"/>
              <a:t>na</a:t>
            </a:r>
            <a:r>
              <a:rPr lang="en-US" sz="2400" dirty="0" smtClean="0"/>
              <a:t> </a:t>
            </a:r>
            <a:r>
              <a:rPr lang="en-US" sz="2400" dirty="0" err="1" smtClean="0"/>
              <a:t>čas</a:t>
            </a:r>
            <a:r>
              <a:rPr lang="en-US" sz="2400" dirty="0" smtClean="0"/>
              <a:t> </a:t>
            </a:r>
          </a:p>
          <a:p>
            <a:r>
              <a:rPr lang="en-US" sz="2400" dirty="0" smtClean="0"/>
              <a:t>accord = </a:t>
            </a:r>
            <a:r>
              <a:rPr lang="en-US" sz="2400" dirty="0" err="1" smtClean="0"/>
              <a:t>soglašati</a:t>
            </a:r>
            <a:r>
              <a:rPr lang="en-US" sz="2400" dirty="0" smtClean="0"/>
              <a:t>, </a:t>
            </a:r>
            <a:r>
              <a:rPr lang="en-US" sz="2400" dirty="0" err="1" smtClean="0"/>
              <a:t>strinjati</a:t>
            </a:r>
            <a:r>
              <a:rPr lang="en-US" sz="2400" dirty="0" smtClean="0"/>
              <a:t> se</a:t>
            </a:r>
            <a:endParaRPr lang="sl-SI" sz="2400" dirty="0" smtClean="0"/>
          </a:p>
          <a:p>
            <a:endParaRPr lang="en-US" sz="2400" dirty="0" smtClean="0"/>
          </a:p>
          <a:p>
            <a:r>
              <a:rPr lang="en-US" sz="2400" dirty="0" err="1" smtClean="0"/>
              <a:t>Gre</a:t>
            </a:r>
            <a:r>
              <a:rPr lang="en-US" sz="2400" dirty="0" smtClean="0"/>
              <a:t> </a:t>
            </a:r>
            <a:r>
              <a:rPr lang="en-US" sz="2400" dirty="0" err="1" smtClean="0"/>
              <a:t>za</a:t>
            </a:r>
            <a:r>
              <a:rPr lang="en-US" sz="2400" dirty="0" smtClean="0"/>
              <a:t> to, da se </a:t>
            </a:r>
            <a:r>
              <a:rPr lang="en-US" sz="2400" dirty="0" err="1" smtClean="0"/>
              <a:t>delavec</a:t>
            </a:r>
            <a:r>
              <a:rPr lang="en-US" sz="2400" dirty="0" smtClean="0"/>
              <a:t> in </a:t>
            </a:r>
            <a:r>
              <a:rPr lang="en-US" sz="2400" dirty="0" err="1" smtClean="0"/>
              <a:t>delodajalec</a:t>
            </a:r>
            <a:r>
              <a:rPr lang="en-US" sz="2400" dirty="0" smtClean="0"/>
              <a:t> (</a:t>
            </a:r>
            <a:r>
              <a:rPr lang="en-US" sz="2400" dirty="0" err="1" smtClean="0"/>
              <a:t>podjetje</a:t>
            </a:r>
            <a:r>
              <a:rPr lang="en-US" sz="2400" dirty="0" smtClean="0"/>
              <a:t>) </a:t>
            </a:r>
            <a:r>
              <a:rPr lang="en-US" sz="2400" dirty="0" err="1" smtClean="0"/>
              <a:t>dogovorita</a:t>
            </a:r>
            <a:r>
              <a:rPr lang="en-US" sz="2400" dirty="0" smtClean="0"/>
              <a:t>, </a:t>
            </a:r>
            <a:r>
              <a:rPr lang="en-US" sz="2400" dirty="0" err="1" smtClean="0"/>
              <a:t>kakšen</a:t>
            </a:r>
            <a:r>
              <a:rPr lang="en-US" sz="2400" dirty="0" smtClean="0"/>
              <a:t> mora </a:t>
            </a:r>
            <a:r>
              <a:rPr lang="en-US" sz="2400" dirty="0" err="1" smtClean="0"/>
              <a:t>biti</a:t>
            </a:r>
            <a:r>
              <a:rPr lang="en-US" sz="2400" dirty="0" smtClean="0"/>
              <a:t> </a:t>
            </a:r>
            <a:r>
              <a:rPr lang="en-US" sz="2400" dirty="0" err="1" smtClean="0"/>
              <a:t>učinek</a:t>
            </a:r>
            <a:r>
              <a:rPr lang="en-US" sz="2400" dirty="0" smtClean="0"/>
              <a:t> </a:t>
            </a:r>
            <a:r>
              <a:rPr lang="en-US" sz="2400" dirty="0" err="1" smtClean="0"/>
              <a:t>dela</a:t>
            </a:r>
            <a:r>
              <a:rPr lang="en-US" sz="2400" dirty="0" smtClean="0"/>
              <a:t> in </a:t>
            </a:r>
            <a:r>
              <a:rPr lang="en-US" sz="2400" dirty="0" err="1" smtClean="0"/>
              <a:t>kakšno</a:t>
            </a:r>
            <a:r>
              <a:rPr lang="en-US" sz="2400" dirty="0" smtClean="0"/>
              <a:t> </a:t>
            </a:r>
            <a:r>
              <a:rPr lang="en-US" sz="2400" dirty="0" err="1" smtClean="0"/>
              <a:t>bo</a:t>
            </a:r>
            <a:r>
              <a:rPr lang="en-US" sz="2400" dirty="0" smtClean="0"/>
              <a:t> </a:t>
            </a:r>
            <a:r>
              <a:rPr lang="en-US" sz="2400" dirty="0" err="1" smtClean="0"/>
              <a:t>plačilo</a:t>
            </a:r>
            <a:r>
              <a:rPr lang="en-US" sz="2400" dirty="0" smtClean="0"/>
              <a:t> </a:t>
            </a:r>
            <a:r>
              <a:rPr lang="en-US" sz="2400" dirty="0" err="1" smtClean="0"/>
              <a:t>za</a:t>
            </a:r>
            <a:r>
              <a:rPr lang="en-US" sz="2400" dirty="0" smtClean="0"/>
              <a:t> ta </a:t>
            </a:r>
            <a:r>
              <a:rPr lang="en-US" sz="2400" dirty="0" err="1" smtClean="0"/>
              <a:t>učinek</a:t>
            </a:r>
            <a:r>
              <a:rPr lang="en-US" sz="2400" dirty="0" smtClean="0"/>
              <a:t>. </a:t>
            </a:r>
            <a:endParaRPr lang="en-US" sz="2400" dirty="0"/>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5" y="4581128"/>
            <a:ext cx="3387681" cy="21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56977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Plačevanje po </a:t>
            </a:r>
            <a:br>
              <a:rPr lang="sl-SI" altLang="sl-SI" sz="3600" b="1" dirty="0"/>
            </a:br>
            <a:r>
              <a:rPr lang="sl-SI" altLang="sl-SI" sz="3600" b="1" dirty="0"/>
              <a:t>akordu </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3" name="Pravokotnik 2"/>
          <p:cNvSpPr/>
          <p:nvPr/>
        </p:nvSpPr>
        <p:spPr>
          <a:xfrm>
            <a:off x="2286000" y="2413338"/>
            <a:ext cx="5958408" cy="3539430"/>
          </a:xfrm>
          <a:prstGeom prst="rect">
            <a:avLst/>
          </a:prstGeom>
        </p:spPr>
        <p:txBody>
          <a:bodyPr wrap="square">
            <a:spAutoFit/>
          </a:bodyPr>
          <a:lstStyle/>
          <a:p>
            <a:r>
              <a:rPr lang="en-US" sz="2800" dirty="0" smtClean="0"/>
              <a:t>Ta </a:t>
            </a:r>
            <a:r>
              <a:rPr lang="en-US" sz="2800" dirty="0" err="1" smtClean="0"/>
              <a:t>način</a:t>
            </a:r>
            <a:r>
              <a:rPr lang="en-US" sz="2800" dirty="0" smtClean="0"/>
              <a:t> </a:t>
            </a:r>
            <a:r>
              <a:rPr lang="en-US" sz="2800" dirty="0" err="1" smtClean="0"/>
              <a:t>plačevanja</a:t>
            </a:r>
            <a:r>
              <a:rPr lang="en-US" sz="2800" dirty="0" smtClean="0"/>
              <a:t> </a:t>
            </a:r>
            <a:r>
              <a:rPr lang="en-US" sz="2800" dirty="0" err="1" smtClean="0"/>
              <a:t>delavcev</a:t>
            </a:r>
            <a:r>
              <a:rPr lang="en-US" sz="2800" dirty="0" smtClean="0"/>
              <a:t> je </a:t>
            </a:r>
            <a:r>
              <a:rPr lang="en-US" sz="2800" dirty="0" err="1" smtClean="0"/>
              <a:t>primeren</a:t>
            </a:r>
            <a:r>
              <a:rPr lang="en-US" sz="2800" dirty="0" smtClean="0"/>
              <a:t> tam, </a:t>
            </a:r>
            <a:r>
              <a:rPr lang="en-US" sz="2800" dirty="0" err="1" smtClean="0"/>
              <a:t>kjer</a:t>
            </a:r>
            <a:r>
              <a:rPr lang="en-US" sz="2800" dirty="0" smtClean="0"/>
              <a:t> </a:t>
            </a:r>
            <a:r>
              <a:rPr lang="en-US" sz="2800" dirty="0" err="1" smtClean="0"/>
              <a:t>ni</a:t>
            </a:r>
            <a:r>
              <a:rPr lang="en-US" sz="2800" dirty="0" smtClean="0"/>
              <a:t> </a:t>
            </a:r>
            <a:r>
              <a:rPr lang="en-US" sz="2800" dirty="0" err="1" smtClean="0"/>
              <a:t>posebej</a:t>
            </a:r>
            <a:r>
              <a:rPr lang="en-US" sz="2800" dirty="0" smtClean="0"/>
              <a:t> </a:t>
            </a:r>
            <a:r>
              <a:rPr lang="en-US" sz="2800" dirty="0" err="1" smtClean="0"/>
              <a:t>pomembno</a:t>
            </a:r>
            <a:r>
              <a:rPr lang="en-US" sz="2800" dirty="0" smtClean="0"/>
              <a:t> </a:t>
            </a:r>
            <a:r>
              <a:rPr lang="en-US" sz="2800" dirty="0" err="1" smtClean="0"/>
              <a:t>neprekinjeno</a:t>
            </a:r>
            <a:r>
              <a:rPr lang="en-US" sz="2800" dirty="0" smtClean="0"/>
              <a:t> </a:t>
            </a:r>
            <a:r>
              <a:rPr lang="en-US" sz="2800" dirty="0" err="1" smtClean="0"/>
              <a:t>delo</a:t>
            </a:r>
            <a:r>
              <a:rPr lang="en-US" sz="2800" dirty="0" smtClean="0"/>
              <a:t> (</a:t>
            </a:r>
            <a:r>
              <a:rPr lang="en-US" sz="2800" dirty="0" err="1" smtClean="0"/>
              <a:t>gradbeništvo</a:t>
            </a:r>
            <a:r>
              <a:rPr lang="en-US" sz="2800" dirty="0" smtClean="0"/>
              <a:t>, </a:t>
            </a:r>
            <a:r>
              <a:rPr lang="en-US" sz="2800" dirty="0" err="1" smtClean="0"/>
              <a:t>gozdarstvo</a:t>
            </a:r>
            <a:r>
              <a:rPr lang="en-US" sz="2800" dirty="0" smtClean="0"/>
              <a:t>...</a:t>
            </a:r>
            <a:endParaRPr lang="sl-SI" sz="2800" dirty="0" smtClean="0"/>
          </a:p>
          <a:p>
            <a:endParaRPr lang="en-US" sz="2800" dirty="0" smtClean="0"/>
          </a:p>
          <a:p>
            <a:r>
              <a:rPr lang="en-US" sz="2800" dirty="0" err="1" smtClean="0"/>
              <a:t>Predmet</a:t>
            </a:r>
            <a:r>
              <a:rPr lang="en-US" sz="2800" dirty="0" smtClean="0"/>
              <a:t> </a:t>
            </a:r>
            <a:r>
              <a:rPr lang="en-US" sz="2800" dirty="0" err="1" smtClean="0"/>
              <a:t>dogovora</a:t>
            </a:r>
            <a:r>
              <a:rPr lang="en-US" sz="2800" dirty="0" smtClean="0"/>
              <a:t> je </a:t>
            </a:r>
            <a:r>
              <a:rPr lang="en-US" sz="2800" dirty="0" err="1" smtClean="0"/>
              <a:t>plačilo</a:t>
            </a:r>
            <a:r>
              <a:rPr lang="en-US" sz="2800" dirty="0" smtClean="0"/>
              <a:t>, </a:t>
            </a:r>
            <a:r>
              <a:rPr lang="en-US" sz="2800" dirty="0" err="1" smtClean="0"/>
              <a:t>ki</a:t>
            </a:r>
            <a:r>
              <a:rPr lang="en-US" sz="2800" dirty="0" smtClean="0"/>
              <a:t> </a:t>
            </a:r>
            <a:r>
              <a:rPr lang="en-US" sz="2800" dirty="0" err="1" smtClean="0"/>
              <a:t>ga</a:t>
            </a:r>
            <a:r>
              <a:rPr lang="en-US" sz="2800" dirty="0" smtClean="0"/>
              <a:t> </a:t>
            </a:r>
            <a:r>
              <a:rPr lang="en-US" sz="2800" dirty="0" err="1" smtClean="0"/>
              <a:t>bo</a:t>
            </a:r>
            <a:r>
              <a:rPr lang="en-US" sz="2800" dirty="0" smtClean="0"/>
              <a:t> </a:t>
            </a:r>
            <a:r>
              <a:rPr lang="en-US" sz="2800" dirty="0" err="1" smtClean="0"/>
              <a:t>delavec</a:t>
            </a:r>
            <a:r>
              <a:rPr lang="en-US" sz="2800" dirty="0" smtClean="0"/>
              <a:t> </a:t>
            </a:r>
            <a:r>
              <a:rPr lang="en-US" sz="2800" dirty="0" err="1" smtClean="0"/>
              <a:t>dobil</a:t>
            </a:r>
            <a:r>
              <a:rPr lang="en-US" sz="2800" dirty="0" smtClean="0"/>
              <a:t>, </a:t>
            </a:r>
            <a:r>
              <a:rPr lang="en-US" sz="2800" dirty="0" err="1" smtClean="0"/>
              <a:t>ko</a:t>
            </a:r>
            <a:r>
              <a:rPr lang="en-US" sz="2800" dirty="0" smtClean="0"/>
              <a:t> </a:t>
            </a:r>
            <a:r>
              <a:rPr lang="en-US" sz="2800" dirty="0" err="1" smtClean="0"/>
              <a:t>bo</a:t>
            </a:r>
            <a:r>
              <a:rPr lang="en-US" sz="2800" dirty="0" smtClean="0"/>
              <a:t> v </a:t>
            </a:r>
            <a:r>
              <a:rPr lang="en-US" sz="2800" dirty="0" err="1" smtClean="0"/>
              <a:t>celoti</a:t>
            </a:r>
            <a:r>
              <a:rPr lang="en-US" sz="2800" dirty="0" smtClean="0"/>
              <a:t> </a:t>
            </a:r>
            <a:r>
              <a:rPr lang="en-US" sz="2800" dirty="0" err="1" smtClean="0"/>
              <a:t>dosegel</a:t>
            </a:r>
            <a:r>
              <a:rPr lang="en-US" sz="2800" dirty="0" smtClean="0"/>
              <a:t> </a:t>
            </a:r>
            <a:r>
              <a:rPr lang="en-US" sz="2800" dirty="0" err="1" smtClean="0"/>
              <a:t>predviden</a:t>
            </a:r>
            <a:r>
              <a:rPr lang="en-US" sz="2800" dirty="0" smtClean="0"/>
              <a:t> </a:t>
            </a:r>
            <a:r>
              <a:rPr lang="en-US" sz="2800" dirty="0" err="1" smtClean="0"/>
              <a:t>učinek</a:t>
            </a:r>
            <a:r>
              <a:rPr lang="en-US" sz="2800" dirty="0" smtClean="0"/>
              <a:t> </a:t>
            </a:r>
            <a:r>
              <a:rPr lang="en-US" sz="2800" dirty="0" err="1" smtClean="0"/>
              <a:t>dela</a:t>
            </a:r>
            <a:endParaRPr lang="en-US" sz="2800" dirty="0"/>
          </a:p>
        </p:txBody>
      </p:sp>
    </p:spTree>
    <p:extLst>
      <p:ext uri="{BB962C8B-B14F-4D97-AF65-F5344CB8AC3E}">
        <p14:creationId xmlns:p14="http://schemas.microsoft.com/office/powerpoint/2010/main" val="36912489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Plačevanje po enoti proizvoda </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3284712" y="1860564"/>
            <a:ext cx="5670376" cy="3108543"/>
          </a:xfrm>
          <a:prstGeom prst="rect">
            <a:avLst/>
          </a:prstGeom>
        </p:spPr>
        <p:txBody>
          <a:bodyPr wrap="square">
            <a:spAutoFit/>
          </a:bodyPr>
          <a:lstStyle/>
          <a:p>
            <a:r>
              <a:rPr lang="en-US" sz="2800" dirty="0" smtClean="0"/>
              <a:t>Se </a:t>
            </a:r>
            <a:r>
              <a:rPr lang="en-US" sz="2800" dirty="0" err="1" smtClean="0"/>
              <a:t>nanaša</a:t>
            </a:r>
            <a:r>
              <a:rPr lang="en-US" sz="2800" dirty="0" smtClean="0"/>
              <a:t> </a:t>
            </a:r>
            <a:r>
              <a:rPr lang="en-US" sz="2800" dirty="0" err="1" smtClean="0"/>
              <a:t>samo</a:t>
            </a:r>
            <a:r>
              <a:rPr lang="en-US" sz="2800" dirty="0" smtClean="0"/>
              <a:t> </a:t>
            </a:r>
            <a:r>
              <a:rPr lang="en-US" sz="2800" dirty="0" err="1" smtClean="0"/>
              <a:t>na</a:t>
            </a:r>
            <a:r>
              <a:rPr lang="en-US" sz="2800" dirty="0" smtClean="0"/>
              <a:t> </a:t>
            </a:r>
            <a:r>
              <a:rPr lang="en-US" sz="2800" dirty="0" err="1" smtClean="0"/>
              <a:t>plačevanje</a:t>
            </a:r>
            <a:r>
              <a:rPr lang="en-US" sz="2800" dirty="0" smtClean="0"/>
              <a:t> </a:t>
            </a:r>
            <a:r>
              <a:rPr lang="en-US" sz="2800" dirty="0" err="1" smtClean="0"/>
              <a:t>dela</a:t>
            </a:r>
            <a:r>
              <a:rPr lang="en-US" sz="2800" dirty="0" smtClean="0"/>
              <a:t> </a:t>
            </a:r>
            <a:r>
              <a:rPr lang="en-US" sz="2800" dirty="0" err="1" smtClean="0"/>
              <a:t>skupine</a:t>
            </a:r>
            <a:r>
              <a:rPr lang="en-US" sz="2800" dirty="0" smtClean="0"/>
              <a:t> </a:t>
            </a:r>
            <a:r>
              <a:rPr lang="en-US" sz="2800" dirty="0" err="1" smtClean="0"/>
              <a:t>delavcev</a:t>
            </a:r>
            <a:r>
              <a:rPr lang="en-US" sz="2800" dirty="0" smtClean="0"/>
              <a:t>. </a:t>
            </a:r>
          </a:p>
          <a:p>
            <a:endParaRPr lang="en-US" sz="2800" dirty="0" smtClean="0"/>
          </a:p>
          <a:p>
            <a:r>
              <a:rPr lang="en-US" sz="2800" dirty="0" err="1" smtClean="0"/>
              <a:t>Skupini</a:t>
            </a:r>
            <a:r>
              <a:rPr lang="en-US" sz="2800" dirty="0" smtClean="0"/>
              <a:t> </a:t>
            </a:r>
            <a:r>
              <a:rPr lang="en-US" sz="2800" dirty="0" err="1" smtClean="0"/>
              <a:t>delavcev</a:t>
            </a:r>
            <a:r>
              <a:rPr lang="en-US" sz="2800" dirty="0" smtClean="0"/>
              <a:t> </a:t>
            </a:r>
            <a:r>
              <a:rPr lang="en-US" sz="2800" dirty="0" err="1" smtClean="0"/>
              <a:t>podjetje</a:t>
            </a:r>
            <a:r>
              <a:rPr lang="en-US" sz="2800" dirty="0" smtClean="0"/>
              <a:t> </a:t>
            </a:r>
            <a:r>
              <a:rPr lang="en-US" sz="2800" dirty="0" err="1" smtClean="0"/>
              <a:t>plačuje</a:t>
            </a:r>
            <a:r>
              <a:rPr lang="en-US" sz="2800" dirty="0" smtClean="0"/>
              <a:t> </a:t>
            </a:r>
            <a:r>
              <a:rPr lang="en-US" sz="2800" dirty="0" err="1" smtClean="0"/>
              <a:t>določene</a:t>
            </a:r>
            <a:r>
              <a:rPr lang="en-US" sz="2800" dirty="0" smtClean="0"/>
              <a:t> </a:t>
            </a:r>
            <a:r>
              <a:rPr lang="en-US" sz="2800" dirty="0" err="1" smtClean="0"/>
              <a:t>količinske</a:t>
            </a:r>
            <a:r>
              <a:rPr lang="en-US" sz="2800" dirty="0" smtClean="0"/>
              <a:t> </a:t>
            </a:r>
            <a:r>
              <a:rPr lang="en-US" sz="2800" dirty="0" err="1" smtClean="0"/>
              <a:t>učinke</a:t>
            </a:r>
            <a:r>
              <a:rPr lang="en-US" sz="2800" dirty="0" smtClean="0"/>
              <a:t> </a:t>
            </a:r>
            <a:r>
              <a:rPr lang="en-US" sz="2800" dirty="0" err="1" smtClean="0"/>
              <a:t>dela</a:t>
            </a:r>
            <a:r>
              <a:rPr lang="en-US" sz="2800" dirty="0" smtClean="0"/>
              <a:t>, </a:t>
            </a:r>
            <a:r>
              <a:rPr lang="en-US" sz="2800" dirty="0" err="1" smtClean="0"/>
              <a:t>ki</a:t>
            </a:r>
            <a:r>
              <a:rPr lang="en-US" sz="2800" dirty="0" smtClean="0"/>
              <a:t> se </a:t>
            </a:r>
            <a:r>
              <a:rPr lang="en-US" sz="2800" dirty="0" err="1" smtClean="0"/>
              <a:t>izmerijo</a:t>
            </a:r>
            <a:r>
              <a:rPr lang="en-US" sz="2800" dirty="0" smtClean="0"/>
              <a:t> z </a:t>
            </a:r>
            <a:r>
              <a:rPr lang="en-US" sz="2800" dirty="0" err="1" smtClean="0"/>
              <a:t>izdelanimi</a:t>
            </a:r>
            <a:r>
              <a:rPr lang="en-US" sz="2800" dirty="0" smtClean="0"/>
              <a:t> </a:t>
            </a:r>
            <a:r>
              <a:rPr lang="en-US" sz="2800" dirty="0" err="1" smtClean="0"/>
              <a:t>enotami</a:t>
            </a:r>
            <a:r>
              <a:rPr lang="en-US" sz="2800" dirty="0" smtClean="0"/>
              <a:t> </a:t>
            </a:r>
            <a:r>
              <a:rPr lang="en-US" sz="2800" dirty="0" err="1" smtClean="0"/>
              <a:t>proizvodov</a:t>
            </a:r>
            <a:endParaRPr lang="en-US" sz="2800" dirty="0"/>
          </a:p>
        </p:txBody>
      </p:sp>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0" y="3284984"/>
            <a:ext cx="3298825" cy="333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23732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Sistem plačevanja po ekonomskem učinku </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312987" y="1613277"/>
            <a:ext cx="6669088" cy="5262979"/>
          </a:xfrm>
          <a:prstGeom prst="rect">
            <a:avLst/>
          </a:prstGeom>
        </p:spPr>
        <p:txBody>
          <a:bodyPr wrap="square">
            <a:spAutoFit/>
          </a:bodyPr>
          <a:lstStyle/>
          <a:p>
            <a:r>
              <a:rPr lang="en-US" sz="2800" dirty="0" err="1" smtClean="0">
                <a:solidFill>
                  <a:srgbClr val="7030A0"/>
                </a:solidFill>
              </a:rPr>
              <a:t>Učinke</a:t>
            </a:r>
            <a:r>
              <a:rPr lang="en-US" sz="2800" dirty="0" smtClean="0">
                <a:solidFill>
                  <a:srgbClr val="7030A0"/>
                </a:solidFill>
              </a:rPr>
              <a:t> </a:t>
            </a:r>
            <a:r>
              <a:rPr lang="en-US" sz="2800" dirty="0" err="1" smtClean="0">
                <a:solidFill>
                  <a:srgbClr val="7030A0"/>
                </a:solidFill>
              </a:rPr>
              <a:t>dela</a:t>
            </a:r>
            <a:r>
              <a:rPr lang="en-US" sz="2800" dirty="0" smtClean="0">
                <a:solidFill>
                  <a:srgbClr val="7030A0"/>
                </a:solidFill>
              </a:rPr>
              <a:t> </a:t>
            </a:r>
            <a:r>
              <a:rPr lang="en-US" sz="2800" dirty="0" err="1" smtClean="0">
                <a:solidFill>
                  <a:srgbClr val="7030A0"/>
                </a:solidFill>
              </a:rPr>
              <a:t>lahko</a:t>
            </a:r>
            <a:r>
              <a:rPr lang="en-US" sz="2800" dirty="0" smtClean="0">
                <a:solidFill>
                  <a:srgbClr val="7030A0"/>
                </a:solidFill>
              </a:rPr>
              <a:t> </a:t>
            </a:r>
            <a:r>
              <a:rPr lang="en-US" sz="2800" dirty="0" err="1" smtClean="0">
                <a:solidFill>
                  <a:srgbClr val="7030A0"/>
                </a:solidFill>
              </a:rPr>
              <a:t>izražamo</a:t>
            </a:r>
            <a:r>
              <a:rPr lang="en-US" sz="2800" dirty="0" smtClean="0">
                <a:solidFill>
                  <a:srgbClr val="7030A0"/>
                </a:solidFill>
              </a:rPr>
              <a:t> </a:t>
            </a:r>
            <a:r>
              <a:rPr lang="en-US" sz="2800" dirty="0" err="1" smtClean="0">
                <a:solidFill>
                  <a:srgbClr val="7030A0"/>
                </a:solidFill>
              </a:rPr>
              <a:t>tudi</a:t>
            </a:r>
            <a:r>
              <a:rPr lang="en-US" sz="2800" dirty="0" smtClean="0">
                <a:solidFill>
                  <a:srgbClr val="7030A0"/>
                </a:solidFill>
              </a:rPr>
              <a:t> </a:t>
            </a:r>
            <a:r>
              <a:rPr lang="en-US" sz="2800" dirty="0" err="1" smtClean="0">
                <a:solidFill>
                  <a:srgbClr val="7030A0"/>
                </a:solidFill>
              </a:rPr>
              <a:t>ekonomsko</a:t>
            </a:r>
            <a:r>
              <a:rPr lang="en-US" sz="2800" dirty="0" smtClean="0">
                <a:solidFill>
                  <a:srgbClr val="7030A0"/>
                </a:solidFill>
              </a:rPr>
              <a:t>; </a:t>
            </a:r>
          </a:p>
          <a:p>
            <a:endParaRPr lang="en-US" sz="2800" dirty="0" smtClean="0">
              <a:solidFill>
                <a:srgbClr val="7030A0"/>
              </a:solidFill>
            </a:endParaRPr>
          </a:p>
          <a:p>
            <a:r>
              <a:rPr lang="en-US" sz="2800" dirty="0" smtClean="0">
                <a:solidFill>
                  <a:srgbClr val="7030A0"/>
                </a:solidFill>
              </a:rPr>
              <a:t>to </a:t>
            </a:r>
            <a:r>
              <a:rPr lang="en-US" sz="2800" dirty="0" err="1" smtClean="0">
                <a:solidFill>
                  <a:srgbClr val="7030A0"/>
                </a:solidFill>
              </a:rPr>
              <a:t>pomeni</a:t>
            </a:r>
            <a:r>
              <a:rPr lang="en-US" sz="2800" dirty="0" smtClean="0">
                <a:solidFill>
                  <a:srgbClr val="7030A0"/>
                </a:solidFill>
              </a:rPr>
              <a:t> </a:t>
            </a:r>
            <a:r>
              <a:rPr lang="en-US" sz="2800" dirty="0" err="1" smtClean="0">
                <a:solidFill>
                  <a:srgbClr val="7030A0"/>
                </a:solidFill>
              </a:rPr>
              <a:t>izražati</a:t>
            </a:r>
            <a:r>
              <a:rPr lang="en-US" sz="2800" dirty="0" smtClean="0">
                <a:solidFill>
                  <a:srgbClr val="7030A0"/>
                </a:solidFill>
              </a:rPr>
              <a:t> </a:t>
            </a:r>
            <a:r>
              <a:rPr lang="en-US" sz="2800" dirty="0" err="1" smtClean="0">
                <a:solidFill>
                  <a:srgbClr val="7030A0"/>
                </a:solidFill>
              </a:rPr>
              <a:t>učinke</a:t>
            </a:r>
            <a:r>
              <a:rPr lang="en-US" sz="2800" dirty="0" smtClean="0">
                <a:solidFill>
                  <a:srgbClr val="7030A0"/>
                </a:solidFill>
              </a:rPr>
              <a:t> v </a:t>
            </a:r>
            <a:r>
              <a:rPr lang="en-US" sz="2800" dirty="0" err="1" smtClean="0">
                <a:solidFill>
                  <a:srgbClr val="7030A0"/>
                </a:solidFill>
              </a:rPr>
              <a:t>vrednostni</a:t>
            </a:r>
            <a:r>
              <a:rPr lang="en-US" sz="2800" dirty="0" smtClean="0">
                <a:solidFill>
                  <a:srgbClr val="7030A0"/>
                </a:solidFill>
              </a:rPr>
              <a:t> </a:t>
            </a:r>
            <a:r>
              <a:rPr lang="en-US" sz="2800" dirty="0" err="1" smtClean="0">
                <a:solidFill>
                  <a:srgbClr val="7030A0"/>
                </a:solidFill>
              </a:rPr>
              <a:t>obliki</a:t>
            </a:r>
            <a:endParaRPr lang="en-US" sz="2800" dirty="0" smtClean="0">
              <a:solidFill>
                <a:srgbClr val="7030A0"/>
              </a:solidFill>
            </a:endParaRPr>
          </a:p>
          <a:p>
            <a:endParaRPr lang="en-US" sz="2800" dirty="0" smtClean="0">
              <a:solidFill>
                <a:srgbClr val="7030A0"/>
              </a:solidFill>
            </a:endParaRPr>
          </a:p>
          <a:p>
            <a:r>
              <a:rPr lang="en-US" sz="2800" dirty="0" err="1" smtClean="0">
                <a:solidFill>
                  <a:srgbClr val="7030A0"/>
                </a:solidFill>
              </a:rPr>
              <a:t>Namen</a:t>
            </a:r>
            <a:r>
              <a:rPr lang="en-US" sz="2800" dirty="0" smtClean="0">
                <a:solidFill>
                  <a:srgbClr val="7030A0"/>
                </a:solidFill>
              </a:rPr>
              <a:t> </a:t>
            </a:r>
            <a:r>
              <a:rPr lang="en-US" sz="2800" dirty="0" err="1" smtClean="0">
                <a:solidFill>
                  <a:srgbClr val="7030A0"/>
                </a:solidFill>
              </a:rPr>
              <a:t>podjetja</a:t>
            </a:r>
            <a:r>
              <a:rPr lang="en-US" sz="2800" dirty="0" smtClean="0">
                <a:solidFill>
                  <a:srgbClr val="7030A0"/>
                </a:solidFill>
              </a:rPr>
              <a:t> je </a:t>
            </a:r>
            <a:r>
              <a:rPr lang="en-US" sz="2800" dirty="0" err="1" smtClean="0">
                <a:solidFill>
                  <a:srgbClr val="7030A0"/>
                </a:solidFill>
              </a:rPr>
              <a:t>ustvariti</a:t>
            </a:r>
            <a:r>
              <a:rPr lang="en-US" sz="2800" dirty="0" smtClean="0">
                <a:solidFill>
                  <a:srgbClr val="7030A0"/>
                </a:solidFill>
              </a:rPr>
              <a:t> </a:t>
            </a:r>
            <a:r>
              <a:rPr lang="en-US" sz="2800" dirty="0" err="1" smtClean="0">
                <a:solidFill>
                  <a:srgbClr val="7030A0"/>
                </a:solidFill>
              </a:rPr>
              <a:t>čisti</a:t>
            </a:r>
            <a:r>
              <a:rPr lang="en-US" sz="2800" dirty="0" smtClean="0">
                <a:solidFill>
                  <a:srgbClr val="7030A0"/>
                </a:solidFill>
              </a:rPr>
              <a:t> </a:t>
            </a:r>
            <a:r>
              <a:rPr lang="en-US" sz="2800" dirty="0" err="1" smtClean="0">
                <a:solidFill>
                  <a:srgbClr val="7030A0"/>
                </a:solidFill>
              </a:rPr>
              <a:t>ekonomski</a:t>
            </a:r>
            <a:r>
              <a:rPr lang="en-US" sz="2800" dirty="0" smtClean="0">
                <a:solidFill>
                  <a:srgbClr val="7030A0"/>
                </a:solidFill>
              </a:rPr>
              <a:t> </a:t>
            </a:r>
            <a:r>
              <a:rPr lang="en-US" sz="2800" dirty="0" err="1" smtClean="0">
                <a:solidFill>
                  <a:srgbClr val="7030A0"/>
                </a:solidFill>
              </a:rPr>
              <a:t>rezultat</a:t>
            </a:r>
            <a:r>
              <a:rPr lang="en-US" sz="2800" dirty="0" smtClean="0">
                <a:solidFill>
                  <a:srgbClr val="7030A0"/>
                </a:solidFill>
              </a:rPr>
              <a:t> </a:t>
            </a:r>
            <a:r>
              <a:rPr lang="en-US" sz="2800" dirty="0" err="1" smtClean="0">
                <a:solidFill>
                  <a:srgbClr val="7030A0"/>
                </a:solidFill>
              </a:rPr>
              <a:t>tj</a:t>
            </a:r>
            <a:r>
              <a:rPr lang="en-US" sz="2800" dirty="0" smtClean="0">
                <a:solidFill>
                  <a:srgbClr val="7030A0"/>
                </a:solidFill>
              </a:rPr>
              <a:t>. </a:t>
            </a:r>
            <a:r>
              <a:rPr lang="en-US" sz="2800" dirty="0" err="1" smtClean="0">
                <a:solidFill>
                  <a:srgbClr val="7030A0"/>
                </a:solidFill>
              </a:rPr>
              <a:t>dobiček</a:t>
            </a:r>
            <a:r>
              <a:rPr lang="en-US" sz="2800" dirty="0" smtClean="0">
                <a:solidFill>
                  <a:srgbClr val="7030A0"/>
                </a:solidFill>
              </a:rPr>
              <a:t>. </a:t>
            </a:r>
          </a:p>
          <a:p>
            <a:endParaRPr lang="en-US" sz="2800" dirty="0" smtClean="0">
              <a:solidFill>
                <a:srgbClr val="7030A0"/>
              </a:solidFill>
            </a:endParaRPr>
          </a:p>
          <a:p>
            <a:r>
              <a:rPr lang="en-US" sz="2800" dirty="0" err="1" smtClean="0">
                <a:solidFill>
                  <a:srgbClr val="7030A0"/>
                </a:solidFill>
              </a:rPr>
              <a:t>Zato</a:t>
            </a:r>
            <a:r>
              <a:rPr lang="en-US" sz="2800" dirty="0" smtClean="0">
                <a:solidFill>
                  <a:srgbClr val="7030A0"/>
                </a:solidFill>
              </a:rPr>
              <a:t> bi </a:t>
            </a:r>
            <a:r>
              <a:rPr lang="en-US" sz="2800" dirty="0" err="1" smtClean="0">
                <a:solidFill>
                  <a:srgbClr val="7030A0"/>
                </a:solidFill>
              </a:rPr>
              <a:t>morali</a:t>
            </a:r>
            <a:r>
              <a:rPr lang="en-US" sz="2800" dirty="0" smtClean="0">
                <a:solidFill>
                  <a:srgbClr val="7030A0"/>
                </a:solidFill>
              </a:rPr>
              <a:t> </a:t>
            </a:r>
            <a:r>
              <a:rPr lang="en-US" sz="2800" dirty="0" err="1" smtClean="0">
                <a:solidFill>
                  <a:srgbClr val="7030A0"/>
                </a:solidFill>
              </a:rPr>
              <a:t>učinki</a:t>
            </a:r>
            <a:r>
              <a:rPr lang="en-US" sz="2800" dirty="0" smtClean="0">
                <a:solidFill>
                  <a:srgbClr val="7030A0"/>
                </a:solidFill>
              </a:rPr>
              <a:t> </a:t>
            </a:r>
            <a:r>
              <a:rPr lang="en-US" sz="2800" dirty="0" err="1" smtClean="0">
                <a:solidFill>
                  <a:srgbClr val="7030A0"/>
                </a:solidFill>
              </a:rPr>
              <a:t>dela</a:t>
            </a:r>
            <a:r>
              <a:rPr lang="en-US" sz="2800" dirty="0" smtClean="0">
                <a:solidFill>
                  <a:srgbClr val="7030A0"/>
                </a:solidFill>
              </a:rPr>
              <a:t> </a:t>
            </a:r>
            <a:r>
              <a:rPr lang="en-US" sz="2800" dirty="0" err="1" smtClean="0">
                <a:solidFill>
                  <a:srgbClr val="7030A0"/>
                </a:solidFill>
              </a:rPr>
              <a:t>biti</a:t>
            </a:r>
            <a:r>
              <a:rPr lang="en-US" sz="2800" dirty="0" smtClean="0">
                <a:solidFill>
                  <a:srgbClr val="7030A0"/>
                </a:solidFill>
              </a:rPr>
              <a:t> </a:t>
            </a:r>
            <a:r>
              <a:rPr lang="en-US" sz="2800" dirty="0" err="1" smtClean="0">
                <a:solidFill>
                  <a:srgbClr val="7030A0"/>
                </a:solidFill>
              </a:rPr>
              <a:t>merjeni</a:t>
            </a:r>
            <a:r>
              <a:rPr lang="en-US" sz="2800" dirty="0" smtClean="0">
                <a:solidFill>
                  <a:srgbClr val="7030A0"/>
                </a:solidFill>
              </a:rPr>
              <a:t> </a:t>
            </a:r>
            <a:r>
              <a:rPr lang="en-US" sz="2800" dirty="0" err="1" smtClean="0">
                <a:solidFill>
                  <a:srgbClr val="7030A0"/>
                </a:solidFill>
              </a:rPr>
              <a:t>predvsem</a:t>
            </a:r>
            <a:r>
              <a:rPr lang="en-US" sz="2800" dirty="0" smtClean="0">
                <a:solidFill>
                  <a:srgbClr val="7030A0"/>
                </a:solidFill>
              </a:rPr>
              <a:t> v </a:t>
            </a:r>
            <a:r>
              <a:rPr lang="en-US" sz="2800" dirty="0" err="1" smtClean="0">
                <a:solidFill>
                  <a:srgbClr val="7030A0"/>
                </a:solidFill>
              </a:rPr>
              <a:t>smislu</a:t>
            </a:r>
            <a:r>
              <a:rPr lang="en-US" sz="2800" dirty="0" smtClean="0">
                <a:solidFill>
                  <a:srgbClr val="7030A0"/>
                </a:solidFill>
              </a:rPr>
              <a:t>, </a:t>
            </a:r>
            <a:r>
              <a:rPr lang="en-US" sz="2800" dirty="0" err="1" smtClean="0">
                <a:solidFill>
                  <a:srgbClr val="7030A0"/>
                </a:solidFill>
              </a:rPr>
              <a:t>koliko</a:t>
            </a:r>
            <a:r>
              <a:rPr lang="en-US" sz="2800" dirty="0" smtClean="0">
                <a:solidFill>
                  <a:srgbClr val="7030A0"/>
                </a:solidFill>
              </a:rPr>
              <a:t> </a:t>
            </a:r>
            <a:r>
              <a:rPr lang="en-US" sz="2800" dirty="0" err="1" smtClean="0">
                <a:solidFill>
                  <a:srgbClr val="7030A0"/>
                </a:solidFill>
              </a:rPr>
              <a:t>dobička</a:t>
            </a:r>
            <a:r>
              <a:rPr lang="en-US" sz="2800" dirty="0" smtClean="0">
                <a:solidFill>
                  <a:srgbClr val="7030A0"/>
                </a:solidFill>
              </a:rPr>
              <a:t> </a:t>
            </a:r>
            <a:r>
              <a:rPr lang="en-US" sz="2800" dirty="0" err="1" smtClean="0">
                <a:solidFill>
                  <a:srgbClr val="7030A0"/>
                </a:solidFill>
              </a:rPr>
              <a:t>podjetja</a:t>
            </a:r>
            <a:r>
              <a:rPr lang="en-US" sz="2800" dirty="0" smtClean="0">
                <a:solidFill>
                  <a:srgbClr val="7030A0"/>
                </a:solidFill>
              </a:rPr>
              <a:t> </a:t>
            </a:r>
            <a:r>
              <a:rPr lang="en-US" sz="2800" dirty="0" err="1" smtClean="0">
                <a:solidFill>
                  <a:srgbClr val="7030A0"/>
                </a:solidFill>
              </a:rPr>
              <a:t>ustvarijo</a:t>
            </a:r>
            <a:endParaRPr lang="en-US" sz="2800" dirty="0">
              <a:solidFill>
                <a:srgbClr val="7030A0"/>
              </a:solidFill>
            </a:endParaRPr>
          </a:p>
        </p:txBody>
      </p:sp>
    </p:spTree>
    <p:extLst>
      <p:ext uri="{BB962C8B-B14F-4D97-AF65-F5344CB8AC3E}">
        <p14:creationId xmlns:p14="http://schemas.microsoft.com/office/powerpoint/2010/main" val="26885389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Vrednotenje dela</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862138"/>
            <a:ext cx="7559675"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6269" y="3773487"/>
            <a:ext cx="4718050"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16384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KOLEKTIVNA POGODBA </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2690336"/>
            <a:ext cx="6102350" cy="1938992"/>
          </a:xfrm>
          <a:prstGeom prst="rect">
            <a:avLst/>
          </a:prstGeom>
        </p:spPr>
        <p:txBody>
          <a:bodyPr wrap="square">
            <a:spAutoFit/>
          </a:bodyPr>
          <a:lstStyle/>
          <a:p>
            <a:r>
              <a:rPr lang="en-US" sz="2400" dirty="0" err="1" smtClean="0"/>
              <a:t>Kot</a:t>
            </a:r>
            <a:r>
              <a:rPr lang="en-US" sz="2400" dirty="0" smtClean="0"/>
              <a:t> </a:t>
            </a:r>
            <a:r>
              <a:rPr lang="en-US" sz="2400" dirty="0" err="1" smtClean="0"/>
              <a:t>rezultat</a:t>
            </a:r>
            <a:r>
              <a:rPr lang="en-US" sz="2400" dirty="0" smtClean="0"/>
              <a:t> </a:t>
            </a:r>
            <a:r>
              <a:rPr lang="en-US" sz="2400" dirty="0" err="1" smtClean="0"/>
              <a:t>sindikalnega</a:t>
            </a:r>
            <a:r>
              <a:rPr lang="en-US" sz="2400" dirty="0" smtClean="0"/>
              <a:t> </a:t>
            </a:r>
            <a:r>
              <a:rPr lang="en-US" sz="2400" dirty="0" err="1" smtClean="0"/>
              <a:t>organiziranja</a:t>
            </a:r>
            <a:r>
              <a:rPr lang="en-US" sz="2400" dirty="0" smtClean="0"/>
              <a:t> </a:t>
            </a:r>
            <a:r>
              <a:rPr lang="en-US" sz="2400" dirty="0" err="1" smtClean="0"/>
              <a:t>delavcev</a:t>
            </a:r>
            <a:r>
              <a:rPr lang="en-US" sz="2400" dirty="0" smtClean="0"/>
              <a:t> so </a:t>
            </a:r>
            <a:r>
              <a:rPr lang="en-US" sz="2400" dirty="0" err="1" smtClean="0"/>
              <a:t>nastale</a:t>
            </a:r>
            <a:r>
              <a:rPr lang="en-US" sz="2400" dirty="0" smtClean="0"/>
              <a:t> </a:t>
            </a:r>
            <a:r>
              <a:rPr lang="en-US" sz="2400" dirty="0" err="1" smtClean="0"/>
              <a:t>kolektivne</a:t>
            </a:r>
            <a:r>
              <a:rPr lang="en-US" sz="2400" dirty="0" smtClean="0"/>
              <a:t> </a:t>
            </a:r>
            <a:r>
              <a:rPr lang="en-US" sz="2400" dirty="0" err="1" smtClean="0"/>
              <a:t>pogodbe</a:t>
            </a:r>
            <a:r>
              <a:rPr lang="en-US" sz="2400" dirty="0" smtClean="0"/>
              <a:t>, </a:t>
            </a:r>
            <a:r>
              <a:rPr lang="en-US" sz="2400" dirty="0" err="1" smtClean="0"/>
              <a:t>ki</a:t>
            </a:r>
            <a:r>
              <a:rPr lang="en-US" sz="2400" dirty="0" smtClean="0"/>
              <a:t> </a:t>
            </a:r>
            <a:r>
              <a:rPr lang="en-US" sz="2400" dirty="0" err="1" smtClean="0"/>
              <a:t>jih</a:t>
            </a:r>
            <a:r>
              <a:rPr lang="en-US" sz="2400" dirty="0" smtClean="0"/>
              <a:t> </a:t>
            </a:r>
            <a:r>
              <a:rPr lang="en-US" sz="2400" dirty="0" err="1" smtClean="0"/>
              <a:t>sklepajo</a:t>
            </a:r>
            <a:r>
              <a:rPr lang="en-US" sz="2400" dirty="0" smtClean="0"/>
              <a:t> </a:t>
            </a:r>
            <a:r>
              <a:rPr lang="en-US" sz="2400" dirty="0" err="1" smtClean="0"/>
              <a:t>delodajalci</a:t>
            </a:r>
            <a:r>
              <a:rPr lang="en-US" sz="2400" dirty="0" smtClean="0"/>
              <a:t> </a:t>
            </a:r>
            <a:r>
              <a:rPr lang="en-US" sz="2400" dirty="0" err="1" smtClean="0"/>
              <a:t>ali</a:t>
            </a:r>
            <a:r>
              <a:rPr lang="en-US" sz="2400" dirty="0" smtClean="0"/>
              <a:t> </a:t>
            </a:r>
            <a:r>
              <a:rPr lang="en-US" sz="2400" dirty="0" err="1" smtClean="0"/>
              <a:t>njihovi</a:t>
            </a:r>
            <a:r>
              <a:rPr lang="en-US" sz="2400" dirty="0" smtClean="0"/>
              <a:t> </a:t>
            </a:r>
            <a:r>
              <a:rPr lang="en-US" sz="2400" dirty="0" err="1" smtClean="0"/>
              <a:t>predstavniki</a:t>
            </a:r>
            <a:r>
              <a:rPr lang="en-US" sz="2400" dirty="0" smtClean="0"/>
              <a:t> in </a:t>
            </a:r>
            <a:r>
              <a:rPr lang="en-US" sz="2400" dirty="0" err="1" smtClean="0"/>
              <a:t>sindikalisti</a:t>
            </a:r>
            <a:r>
              <a:rPr lang="en-US" sz="2400" dirty="0" smtClean="0"/>
              <a:t> </a:t>
            </a:r>
            <a:r>
              <a:rPr lang="en-US" sz="2400" dirty="0" err="1" smtClean="0"/>
              <a:t>kot</a:t>
            </a:r>
            <a:r>
              <a:rPr lang="en-US" sz="2400" dirty="0" smtClean="0"/>
              <a:t> </a:t>
            </a:r>
            <a:r>
              <a:rPr lang="en-US" sz="2400" dirty="0" err="1" smtClean="0"/>
              <a:t>predstavniki</a:t>
            </a:r>
            <a:r>
              <a:rPr lang="en-US" sz="2400" dirty="0" smtClean="0"/>
              <a:t> </a:t>
            </a:r>
            <a:r>
              <a:rPr lang="en-US" sz="2400" dirty="0" err="1" smtClean="0"/>
              <a:t>organiziranih</a:t>
            </a:r>
            <a:r>
              <a:rPr lang="en-US" sz="2400" dirty="0" smtClean="0"/>
              <a:t> </a:t>
            </a:r>
            <a:r>
              <a:rPr lang="en-US" sz="2400" dirty="0" err="1" smtClean="0"/>
              <a:t>delavcev</a:t>
            </a:r>
            <a:endParaRPr lang="en-US" sz="2400" dirty="0"/>
          </a:p>
        </p:txBody>
      </p:sp>
      <p:pic>
        <p:nvPicPr>
          <p:cNvPr id="266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531" y="4407400"/>
            <a:ext cx="3170237"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96484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68760"/>
            <a:ext cx="8578319" cy="5401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70184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Pregled pojmov</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044119" y="2690336"/>
            <a:ext cx="4572000" cy="2585323"/>
          </a:xfrm>
          <a:prstGeom prst="rect">
            <a:avLst/>
          </a:prstGeom>
        </p:spPr>
        <p:txBody>
          <a:bodyPr>
            <a:spAutoFit/>
          </a:bodyPr>
          <a:lstStyle/>
          <a:p>
            <a:pPr marL="285750" indent="-285750">
              <a:buFont typeface="Arial" panose="020B0604020202020204" pitchFamily="34" charset="0"/>
              <a:buChar char="•"/>
            </a:pPr>
            <a:r>
              <a:rPr lang="en-US" dirty="0" err="1">
                <a:solidFill>
                  <a:srgbClr val="000000"/>
                </a:solidFill>
              </a:rPr>
              <a:t>Potrebe</a:t>
            </a:r>
            <a:r>
              <a:rPr lang="en-US" dirty="0">
                <a:solidFill>
                  <a:srgbClr val="000000"/>
                </a:solidFill>
              </a:rPr>
              <a:t>   </a:t>
            </a:r>
            <a:r>
              <a:rPr lang="sl-SI" dirty="0">
                <a:solidFill>
                  <a:srgbClr val="000000"/>
                </a:solidFill>
              </a:rPr>
              <a:t>-</a:t>
            </a:r>
            <a:r>
              <a:rPr lang="en-US" dirty="0">
                <a:solidFill>
                  <a:srgbClr val="000000"/>
                </a:solidFill>
              </a:rPr>
              <a:t>    </a:t>
            </a:r>
            <a:r>
              <a:rPr lang="en-US" dirty="0" err="1">
                <a:solidFill>
                  <a:srgbClr val="000000"/>
                </a:solidFill>
              </a:rPr>
              <a:t>dobrine</a:t>
            </a:r>
            <a:r>
              <a:rPr lang="en-US" dirty="0">
                <a:solidFill>
                  <a:srgbClr val="000000"/>
                </a:solidFill>
              </a:rPr>
              <a:t>   </a:t>
            </a:r>
            <a:r>
              <a:rPr lang="sl-SI" dirty="0">
                <a:solidFill>
                  <a:srgbClr val="000000"/>
                </a:solidFill>
              </a:rPr>
              <a:t>-</a:t>
            </a:r>
            <a:r>
              <a:rPr lang="en-US" dirty="0">
                <a:solidFill>
                  <a:srgbClr val="000000"/>
                </a:solidFill>
              </a:rPr>
              <a:t>     </a:t>
            </a:r>
            <a:r>
              <a:rPr lang="en-US" dirty="0" err="1">
                <a:solidFill>
                  <a:srgbClr val="000000"/>
                </a:solidFill>
              </a:rPr>
              <a:t>gospodarske</a:t>
            </a:r>
            <a:endParaRPr lang="en-US" dirty="0">
              <a:solidFill>
                <a:srgbClr val="000000"/>
              </a:solidFill>
            </a:endParaRPr>
          </a:p>
          <a:p>
            <a:pPr marL="285750" indent="-285750">
              <a:buFont typeface="Arial" panose="020B0604020202020204" pitchFamily="34" charset="0"/>
              <a:buChar char="•"/>
            </a:pPr>
            <a:endParaRPr lang="sl-SI" dirty="0">
              <a:solidFill>
                <a:srgbClr val="000000"/>
              </a:solidFill>
            </a:endParaRPr>
          </a:p>
          <a:p>
            <a:pPr marL="285750" indent="-285750">
              <a:buFont typeface="Arial" panose="020B0604020202020204" pitchFamily="34" charset="0"/>
              <a:buChar char="•"/>
            </a:pPr>
            <a:r>
              <a:rPr lang="en-US" dirty="0" err="1">
                <a:solidFill>
                  <a:srgbClr val="000000"/>
                </a:solidFill>
              </a:rPr>
              <a:t>Gospodarstvo</a:t>
            </a:r>
            <a:r>
              <a:rPr lang="en-US" dirty="0">
                <a:solidFill>
                  <a:srgbClr val="000000"/>
                </a:solidFill>
              </a:rPr>
              <a:t> (</a:t>
            </a:r>
            <a:r>
              <a:rPr lang="en-US" dirty="0" err="1">
                <a:solidFill>
                  <a:srgbClr val="000000"/>
                </a:solidFill>
              </a:rPr>
              <a:t>proizvodni</a:t>
            </a:r>
            <a:r>
              <a:rPr lang="en-US" dirty="0">
                <a:solidFill>
                  <a:srgbClr val="000000"/>
                </a:solidFill>
              </a:rPr>
              <a:t> </a:t>
            </a:r>
            <a:r>
              <a:rPr lang="en-US" dirty="0" err="1">
                <a:solidFill>
                  <a:srgbClr val="000000"/>
                </a:solidFill>
              </a:rPr>
              <a:t>proces</a:t>
            </a:r>
            <a:r>
              <a:rPr lang="en-US" dirty="0">
                <a:solidFill>
                  <a:srgbClr val="000000"/>
                </a:solidFill>
              </a:rPr>
              <a:t>)</a:t>
            </a:r>
            <a:r>
              <a:rPr lang="sl-SI" dirty="0">
                <a:solidFill>
                  <a:srgbClr val="000000"/>
                </a:solidFill>
              </a:rPr>
              <a:t> </a:t>
            </a:r>
            <a:r>
              <a:rPr lang="en-US" dirty="0">
                <a:solidFill>
                  <a:srgbClr val="000000"/>
                </a:solidFill>
              </a:rPr>
              <a:t>BDP</a:t>
            </a:r>
          </a:p>
          <a:p>
            <a:pPr marL="285750" indent="-285750">
              <a:buFont typeface="Arial" panose="020B0604020202020204" pitchFamily="34" charset="0"/>
              <a:buChar char="•"/>
            </a:pPr>
            <a:endParaRPr lang="sl-SI" dirty="0">
              <a:solidFill>
                <a:srgbClr val="000000"/>
              </a:solidFill>
            </a:endParaRPr>
          </a:p>
          <a:p>
            <a:pPr marL="285750" indent="-285750">
              <a:buFont typeface="Arial" panose="020B0604020202020204" pitchFamily="34" charset="0"/>
              <a:buChar char="•"/>
            </a:pPr>
            <a:r>
              <a:rPr lang="en-US" dirty="0" err="1">
                <a:solidFill>
                  <a:srgbClr val="000000"/>
                </a:solidFill>
              </a:rPr>
              <a:t>Gospodarsnost</a:t>
            </a:r>
            <a:r>
              <a:rPr lang="en-US" dirty="0">
                <a:solidFill>
                  <a:srgbClr val="000000"/>
                </a:solidFill>
              </a:rPr>
              <a:t> - </a:t>
            </a:r>
            <a:r>
              <a:rPr lang="en-US" dirty="0" err="1">
                <a:solidFill>
                  <a:srgbClr val="000000"/>
                </a:solidFill>
              </a:rPr>
              <a:t>podjetje</a:t>
            </a:r>
            <a:endParaRPr lang="en-US" dirty="0">
              <a:solidFill>
                <a:srgbClr val="000000"/>
              </a:solidFill>
            </a:endParaRPr>
          </a:p>
          <a:p>
            <a:pPr marL="285750" indent="-285750">
              <a:buFont typeface="Arial" panose="020B0604020202020204" pitchFamily="34" charset="0"/>
              <a:buChar char="•"/>
            </a:pPr>
            <a:r>
              <a:rPr lang="en-US" dirty="0" err="1">
                <a:solidFill>
                  <a:srgbClr val="000000"/>
                </a:solidFill>
              </a:rPr>
              <a:t>Sredstva</a:t>
            </a:r>
            <a:r>
              <a:rPr lang="en-US" dirty="0">
                <a:solidFill>
                  <a:srgbClr val="000000"/>
                </a:solidFill>
              </a:rPr>
              <a:t>     </a:t>
            </a:r>
            <a:r>
              <a:rPr lang="sl-SI" dirty="0">
                <a:solidFill>
                  <a:srgbClr val="000000"/>
                </a:solidFill>
              </a:rPr>
              <a:t>- </a:t>
            </a:r>
            <a:r>
              <a:rPr lang="en-US" dirty="0">
                <a:solidFill>
                  <a:srgbClr val="000000"/>
                </a:solidFill>
              </a:rPr>
              <a:t>  </a:t>
            </a:r>
            <a:r>
              <a:rPr lang="en-US" dirty="0" err="1">
                <a:solidFill>
                  <a:srgbClr val="000000"/>
                </a:solidFill>
              </a:rPr>
              <a:t>viri</a:t>
            </a:r>
            <a:r>
              <a:rPr lang="en-US" dirty="0">
                <a:solidFill>
                  <a:srgbClr val="000000"/>
                </a:solidFill>
              </a:rPr>
              <a:t> </a:t>
            </a:r>
            <a:r>
              <a:rPr lang="en-US" dirty="0" err="1">
                <a:solidFill>
                  <a:srgbClr val="000000"/>
                </a:solidFill>
              </a:rPr>
              <a:t>sredstev</a:t>
            </a:r>
            <a:endParaRPr lang="en-US" dirty="0">
              <a:solidFill>
                <a:srgbClr val="000000"/>
              </a:solidFill>
            </a:endParaRPr>
          </a:p>
          <a:p>
            <a:pPr marL="285750" indent="-285750">
              <a:buFont typeface="Arial" panose="020B0604020202020204" pitchFamily="34" charset="0"/>
              <a:buChar char="•"/>
            </a:pPr>
            <a:endParaRPr lang="sl-SI" dirty="0">
              <a:solidFill>
                <a:srgbClr val="000000"/>
              </a:solidFill>
            </a:endParaRPr>
          </a:p>
          <a:p>
            <a:pPr marL="285750" indent="-285750">
              <a:buFont typeface="Arial" panose="020B0604020202020204" pitchFamily="34" charset="0"/>
              <a:buChar char="•"/>
            </a:pPr>
            <a:r>
              <a:rPr lang="en-US" b="1" dirty="0" err="1" smtClean="0">
                <a:solidFill>
                  <a:srgbClr val="7030A0"/>
                </a:solidFill>
              </a:rPr>
              <a:t>Stroški</a:t>
            </a:r>
            <a:r>
              <a:rPr lang="sl-SI" b="1" dirty="0" smtClean="0">
                <a:solidFill>
                  <a:srgbClr val="7030A0"/>
                </a:solidFill>
              </a:rPr>
              <a:t> – v denarju izraženi </a:t>
            </a:r>
            <a:r>
              <a:rPr lang="sl-SI" b="1" dirty="0" err="1" smtClean="0">
                <a:solidFill>
                  <a:srgbClr val="7030A0"/>
                </a:solidFill>
              </a:rPr>
              <a:t>potroški</a:t>
            </a:r>
            <a:endParaRPr lang="en-US" b="1" dirty="0">
              <a:solidFill>
                <a:srgbClr val="7030A0"/>
              </a:solidFill>
            </a:endParaRPr>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7970" y="3212976"/>
            <a:ext cx="2494162" cy="3495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78747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smtClean="0"/>
              <a:t>Stroški</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4" name="Pravokotnik 3"/>
          <p:cNvSpPr/>
          <p:nvPr/>
        </p:nvSpPr>
        <p:spPr>
          <a:xfrm>
            <a:off x="2286000" y="2136339"/>
            <a:ext cx="5526088" cy="2492990"/>
          </a:xfrm>
          <a:prstGeom prst="rect">
            <a:avLst/>
          </a:prstGeom>
        </p:spPr>
        <p:txBody>
          <a:bodyPr wrap="square">
            <a:spAutoFit/>
          </a:bodyPr>
          <a:lstStyle/>
          <a:p>
            <a:r>
              <a:rPr lang="en-US" sz="2000" dirty="0" smtClean="0"/>
              <a:t>V </a:t>
            </a:r>
            <a:r>
              <a:rPr lang="en-US" sz="2000" dirty="0" err="1" smtClean="0"/>
              <a:t>delovnem</a:t>
            </a:r>
            <a:r>
              <a:rPr lang="en-US" sz="2000" dirty="0" smtClean="0"/>
              <a:t> </a:t>
            </a:r>
            <a:r>
              <a:rPr lang="en-US" sz="2000" dirty="0" err="1" smtClean="0"/>
              <a:t>procesu</a:t>
            </a:r>
            <a:r>
              <a:rPr lang="en-US" sz="2000" dirty="0" smtClean="0"/>
              <a:t> je </a:t>
            </a:r>
            <a:r>
              <a:rPr lang="en-US" sz="2000" dirty="0" err="1" smtClean="0"/>
              <a:t>pojem</a:t>
            </a:r>
            <a:r>
              <a:rPr lang="en-US" sz="2000" dirty="0" smtClean="0"/>
              <a:t> </a:t>
            </a:r>
            <a:r>
              <a:rPr lang="en-US" sz="2000" dirty="0" err="1" smtClean="0"/>
              <a:t>stroškov</a:t>
            </a:r>
            <a:r>
              <a:rPr lang="en-US" sz="2000" dirty="0" smtClean="0"/>
              <a:t> </a:t>
            </a:r>
            <a:r>
              <a:rPr lang="en-US" sz="2000" dirty="0" err="1" smtClean="0"/>
              <a:t>tesno</a:t>
            </a:r>
            <a:r>
              <a:rPr lang="en-US" sz="2000" dirty="0" smtClean="0"/>
              <a:t> </a:t>
            </a:r>
            <a:r>
              <a:rPr lang="en-US" sz="2000" dirty="0" err="1" smtClean="0"/>
              <a:t>povezan</a:t>
            </a:r>
            <a:r>
              <a:rPr lang="en-US" sz="2000" dirty="0" smtClean="0"/>
              <a:t> s </a:t>
            </a:r>
            <a:r>
              <a:rPr lang="en-US" sz="2000" dirty="0" err="1" smtClean="0"/>
              <a:t>potroški</a:t>
            </a:r>
            <a:r>
              <a:rPr lang="en-US" sz="2000" dirty="0" smtClean="0"/>
              <a:t> </a:t>
            </a:r>
            <a:r>
              <a:rPr lang="en-US" sz="2000" dirty="0" err="1" smtClean="0"/>
              <a:t>prvin</a:t>
            </a:r>
            <a:r>
              <a:rPr lang="en-US" sz="2000" dirty="0" smtClean="0"/>
              <a:t> </a:t>
            </a:r>
            <a:r>
              <a:rPr lang="en-US" sz="2000" dirty="0" err="1" smtClean="0"/>
              <a:t>poslovnega</a:t>
            </a:r>
            <a:r>
              <a:rPr lang="en-US" sz="2000" dirty="0" smtClean="0"/>
              <a:t> </a:t>
            </a:r>
            <a:r>
              <a:rPr lang="en-US" sz="2000" dirty="0" err="1" smtClean="0"/>
              <a:t>procesa</a:t>
            </a:r>
            <a:r>
              <a:rPr lang="en-US" sz="2000" dirty="0" smtClean="0"/>
              <a:t>.</a:t>
            </a:r>
          </a:p>
          <a:p>
            <a:endParaRPr lang="en-US" sz="2000" dirty="0" smtClean="0"/>
          </a:p>
          <a:p>
            <a:r>
              <a:rPr lang="en-US" sz="2000" dirty="0" err="1" smtClean="0"/>
              <a:t>Stroški</a:t>
            </a:r>
            <a:r>
              <a:rPr lang="en-US" sz="2000" dirty="0" smtClean="0"/>
              <a:t> so v </a:t>
            </a:r>
            <a:r>
              <a:rPr lang="en-US" sz="2000" dirty="0" err="1" smtClean="0"/>
              <a:t>denarju</a:t>
            </a:r>
            <a:r>
              <a:rPr lang="en-US" sz="2000" dirty="0" smtClean="0"/>
              <a:t> </a:t>
            </a:r>
            <a:r>
              <a:rPr lang="en-US" sz="2000" dirty="0" err="1" smtClean="0"/>
              <a:t>izražena</a:t>
            </a:r>
            <a:r>
              <a:rPr lang="en-US" sz="2000" dirty="0" smtClean="0"/>
              <a:t> </a:t>
            </a:r>
            <a:r>
              <a:rPr lang="en-US" sz="2000" dirty="0" err="1" smtClean="0"/>
              <a:t>poraba</a:t>
            </a:r>
            <a:r>
              <a:rPr lang="en-US" sz="2000" dirty="0" smtClean="0"/>
              <a:t> </a:t>
            </a:r>
            <a:r>
              <a:rPr lang="en-US" sz="2000" dirty="0" err="1" smtClean="0"/>
              <a:t>ali</a:t>
            </a:r>
            <a:r>
              <a:rPr lang="en-US" sz="2000" dirty="0" smtClean="0"/>
              <a:t> </a:t>
            </a:r>
            <a:r>
              <a:rPr lang="en-US" sz="2000" dirty="0" err="1" smtClean="0"/>
              <a:t>obraba</a:t>
            </a:r>
            <a:r>
              <a:rPr lang="en-US" sz="2000" dirty="0" smtClean="0"/>
              <a:t> </a:t>
            </a:r>
            <a:r>
              <a:rPr lang="en-US" sz="2000" dirty="0" err="1" smtClean="0"/>
              <a:t>posamezne</a:t>
            </a:r>
            <a:r>
              <a:rPr lang="en-US" sz="2000" dirty="0" smtClean="0"/>
              <a:t> </a:t>
            </a:r>
            <a:r>
              <a:rPr lang="en-US" sz="2000" dirty="0" err="1" smtClean="0"/>
              <a:t>prvine</a:t>
            </a:r>
            <a:r>
              <a:rPr lang="en-US" sz="2000" dirty="0" smtClean="0"/>
              <a:t> </a:t>
            </a:r>
            <a:r>
              <a:rPr lang="en-US" sz="2000" dirty="0" err="1" smtClean="0"/>
              <a:t>poslovnega</a:t>
            </a:r>
            <a:r>
              <a:rPr lang="en-US" sz="2000" dirty="0" smtClean="0"/>
              <a:t> </a:t>
            </a:r>
            <a:r>
              <a:rPr lang="en-US" sz="2000" dirty="0" err="1" smtClean="0"/>
              <a:t>procesa</a:t>
            </a:r>
            <a:r>
              <a:rPr lang="en-US" sz="2000" dirty="0" smtClean="0"/>
              <a:t> </a:t>
            </a:r>
            <a:r>
              <a:rPr lang="en-US" sz="2000" dirty="0" err="1" smtClean="0"/>
              <a:t>pri</a:t>
            </a:r>
            <a:r>
              <a:rPr lang="en-US" sz="2000" dirty="0" smtClean="0"/>
              <a:t> </a:t>
            </a:r>
            <a:r>
              <a:rPr lang="en-US" sz="2000" dirty="0" err="1" smtClean="0"/>
              <a:t>nastajanju</a:t>
            </a:r>
            <a:r>
              <a:rPr lang="en-US" sz="2000" dirty="0" smtClean="0"/>
              <a:t> </a:t>
            </a:r>
            <a:r>
              <a:rPr lang="en-US" sz="2000" dirty="0" err="1" smtClean="0"/>
              <a:t>ali</a:t>
            </a:r>
            <a:r>
              <a:rPr lang="en-US" sz="2000" dirty="0" smtClean="0"/>
              <a:t> </a:t>
            </a:r>
            <a:r>
              <a:rPr lang="en-US" sz="2000" dirty="0" err="1" smtClean="0"/>
              <a:t>razpečevanju</a:t>
            </a:r>
            <a:r>
              <a:rPr lang="en-US" sz="2000" dirty="0" smtClean="0"/>
              <a:t> </a:t>
            </a:r>
            <a:r>
              <a:rPr lang="en-US" sz="2000" dirty="0" err="1" smtClean="0"/>
              <a:t>poslovnih</a:t>
            </a:r>
            <a:r>
              <a:rPr lang="en-US" sz="2000" dirty="0" smtClean="0"/>
              <a:t> </a:t>
            </a:r>
            <a:r>
              <a:rPr lang="en-US" sz="2000" dirty="0" err="1" smtClean="0"/>
              <a:t>učinkov</a:t>
            </a:r>
            <a:r>
              <a:rPr lang="en-US" sz="2000" dirty="0" smtClean="0"/>
              <a:t>.</a:t>
            </a:r>
          </a:p>
          <a:p>
            <a:endParaRPr lang="sl-SI" dirty="0" smtClean="0"/>
          </a:p>
          <a:p>
            <a:endParaRPr 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5229200"/>
            <a:ext cx="8347527"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20467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Delitev stroškov</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4" name="Pravokotnik 3"/>
          <p:cNvSpPr/>
          <p:nvPr/>
        </p:nvSpPr>
        <p:spPr>
          <a:xfrm>
            <a:off x="2286000" y="2136339"/>
            <a:ext cx="4572000" cy="1938992"/>
          </a:xfrm>
          <a:prstGeom prst="rect">
            <a:avLst/>
          </a:prstGeom>
        </p:spPr>
        <p:txBody>
          <a:bodyPr>
            <a:spAutoFit/>
          </a:bodyPr>
          <a:lstStyle/>
          <a:p>
            <a:pPr marL="285750" indent="-285750">
              <a:buFont typeface="Arial" panose="020B0604020202020204" pitchFamily="34" charset="0"/>
              <a:buChar char="•"/>
            </a:pPr>
            <a:r>
              <a:rPr lang="en-US" sz="2000" b="1" dirty="0" err="1" smtClean="0">
                <a:solidFill>
                  <a:srgbClr val="7030A0"/>
                </a:solidFill>
              </a:rPr>
              <a:t>naravne</a:t>
            </a:r>
            <a:r>
              <a:rPr lang="en-US" sz="2000" b="1" dirty="0" smtClean="0">
                <a:solidFill>
                  <a:srgbClr val="7030A0"/>
                </a:solidFill>
              </a:rPr>
              <a:t> </a:t>
            </a:r>
            <a:r>
              <a:rPr lang="en-US" sz="2000" b="1" dirty="0" err="1" smtClean="0">
                <a:solidFill>
                  <a:srgbClr val="7030A0"/>
                </a:solidFill>
              </a:rPr>
              <a:t>vrste</a:t>
            </a:r>
            <a:r>
              <a:rPr lang="en-US" sz="2000" b="1" dirty="0" smtClean="0">
                <a:solidFill>
                  <a:srgbClr val="7030A0"/>
                </a:solidFill>
              </a:rPr>
              <a:t> </a:t>
            </a:r>
            <a:r>
              <a:rPr lang="en-US" sz="2000" b="1" dirty="0" err="1" smtClean="0">
                <a:solidFill>
                  <a:srgbClr val="7030A0"/>
                </a:solidFill>
              </a:rPr>
              <a:t>stroškov</a:t>
            </a:r>
            <a:endParaRPr lang="sl-SI" sz="2000" b="1" dirty="0" smtClean="0">
              <a:solidFill>
                <a:srgbClr val="7030A0"/>
              </a:solidFill>
            </a:endParaRPr>
          </a:p>
          <a:p>
            <a:pPr marL="285750" indent="-285750">
              <a:buFont typeface="Arial" panose="020B0604020202020204" pitchFamily="34" charset="0"/>
              <a:buChar char="•"/>
            </a:pPr>
            <a:endParaRPr lang="sl-SI" sz="2000" b="1" dirty="0">
              <a:solidFill>
                <a:srgbClr val="7030A0"/>
              </a:solidFill>
            </a:endParaRPr>
          </a:p>
          <a:p>
            <a:pPr marL="285750" indent="-285750">
              <a:buFont typeface="Arial" panose="020B0604020202020204" pitchFamily="34" charset="0"/>
              <a:buChar char="•"/>
            </a:pPr>
            <a:r>
              <a:rPr lang="en-US" sz="2000" dirty="0" err="1" smtClean="0"/>
              <a:t>strošk</a:t>
            </a:r>
            <a:r>
              <a:rPr lang="sl-SI" sz="2000" dirty="0" smtClean="0"/>
              <a:t>i</a:t>
            </a:r>
            <a:r>
              <a:rPr lang="en-US" sz="2000" dirty="0" smtClean="0"/>
              <a:t> </a:t>
            </a:r>
            <a:r>
              <a:rPr lang="en-US" sz="2000" dirty="0" err="1" smtClean="0"/>
              <a:t>delovnih</a:t>
            </a:r>
            <a:r>
              <a:rPr lang="en-US" sz="2000" dirty="0" smtClean="0"/>
              <a:t> </a:t>
            </a:r>
            <a:r>
              <a:rPr lang="en-US" sz="2000" dirty="0" err="1" smtClean="0"/>
              <a:t>sredstev</a:t>
            </a:r>
            <a:r>
              <a:rPr lang="en-US" sz="2000" dirty="0" smtClean="0"/>
              <a:t>,</a:t>
            </a:r>
          </a:p>
          <a:p>
            <a:pPr marL="285750" indent="-285750">
              <a:buFont typeface="Arial" panose="020B0604020202020204" pitchFamily="34" charset="0"/>
              <a:buChar char="•"/>
            </a:pPr>
            <a:r>
              <a:rPr lang="en-US" sz="2000" dirty="0" err="1" smtClean="0"/>
              <a:t>strošk</a:t>
            </a:r>
            <a:r>
              <a:rPr lang="sl-SI" sz="2000" dirty="0" smtClean="0"/>
              <a:t>i</a:t>
            </a:r>
            <a:r>
              <a:rPr lang="en-US" sz="2000" dirty="0" smtClean="0"/>
              <a:t> </a:t>
            </a:r>
            <a:r>
              <a:rPr lang="en-US" sz="2000" dirty="0" err="1" smtClean="0"/>
              <a:t>predmetov</a:t>
            </a:r>
            <a:r>
              <a:rPr lang="en-US" sz="2000" dirty="0" smtClean="0"/>
              <a:t> </a:t>
            </a:r>
            <a:r>
              <a:rPr lang="en-US" sz="2000" dirty="0" err="1" smtClean="0"/>
              <a:t>dela</a:t>
            </a:r>
            <a:r>
              <a:rPr lang="en-US" sz="2000" dirty="0" smtClean="0"/>
              <a:t>,</a:t>
            </a:r>
          </a:p>
          <a:p>
            <a:pPr marL="285750" indent="-285750">
              <a:buFont typeface="Arial" panose="020B0604020202020204" pitchFamily="34" charset="0"/>
              <a:buChar char="•"/>
            </a:pPr>
            <a:r>
              <a:rPr lang="en-US" sz="2000" dirty="0" err="1" smtClean="0"/>
              <a:t>strošk</a:t>
            </a:r>
            <a:r>
              <a:rPr lang="sl-SI" sz="2000" dirty="0" smtClean="0"/>
              <a:t>i</a:t>
            </a:r>
            <a:r>
              <a:rPr lang="en-US" sz="2000" dirty="0" smtClean="0"/>
              <a:t> </a:t>
            </a:r>
            <a:r>
              <a:rPr lang="en-US" sz="2000" dirty="0" err="1" smtClean="0"/>
              <a:t>dela</a:t>
            </a:r>
            <a:r>
              <a:rPr lang="en-US" sz="2000" dirty="0" smtClean="0"/>
              <a:t> in</a:t>
            </a:r>
          </a:p>
          <a:p>
            <a:pPr marL="285750" indent="-285750">
              <a:buFont typeface="Arial" panose="020B0604020202020204" pitchFamily="34" charset="0"/>
              <a:buChar char="•"/>
            </a:pPr>
            <a:r>
              <a:rPr lang="en-US" sz="2000" dirty="0" err="1" smtClean="0"/>
              <a:t>strošk</a:t>
            </a:r>
            <a:r>
              <a:rPr lang="sl-SI" sz="2000" dirty="0" smtClean="0"/>
              <a:t>i</a:t>
            </a:r>
            <a:r>
              <a:rPr lang="en-US" sz="2000" dirty="0" smtClean="0"/>
              <a:t> </a:t>
            </a:r>
            <a:r>
              <a:rPr lang="en-US" sz="2000" dirty="0" err="1" smtClean="0"/>
              <a:t>storitev</a:t>
            </a:r>
            <a:endParaRPr lang="en-US" sz="2000" dirty="0"/>
          </a:p>
        </p:txBody>
      </p:sp>
    </p:spTree>
    <p:extLst>
      <p:ext uri="{BB962C8B-B14F-4D97-AF65-F5344CB8AC3E}">
        <p14:creationId xmlns:p14="http://schemas.microsoft.com/office/powerpoint/2010/main" val="14463962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VRSTE STROŠKOV GLEDE NA OBSEG DEJAVNOSTI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319676" y="2017713"/>
            <a:ext cx="4572000" cy="2862322"/>
          </a:xfrm>
          <a:prstGeom prst="rect">
            <a:avLst/>
          </a:prstGeom>
        </p:spPr>
        <p:txBody>
          <a:bodyPr>
            <a:spAutoFit/>
          </a:bodyPr>
          <a:lstStyle/>
          <a:p>
            <a:r>
              <a:rPr lang="en-US" dirty="0" err="1">
                <a:solidFill>
                  <a:srgbClr val="000000"/>
                </a:solidFill>
              </a:rPr>
              <a:t>Stalne</a:t>
            </a:r>
            <a:r>
              <a:rPr lang="en-US" dirty="0">
                <a:solidFill>
                  <a:srgbClr val="000000"/>
                </a:solidFill>
              </a:rPr>
              <a:t> </a:t>
            </a:r>
            <a:r>
              <a:rPr lang="en-US" dirty="0" err="1">
                <a:solidFill>
                  <a:srgbClr val="000000"/>
                </a:solidFill>
              </a:rPr>
              <a:t>stroške</a:t>
            </a:r>
            <a:r>
              <a:rPr lang="en-US" dirty="0">
                <a:solidFill>
                  <a:srgbClr val="000000"/>
                </a:solidFill>
              </a:rPr>
              <a:t> </a:t>
            </a:r>
            <a:r>
              <a:rPr lang="en-US" dirty="0" err="1">
                <a:solidFill>
                  <a:srgbClr val="000000"/>
                </a:solidFill>
              </a:rPr>
              <a:t>delimo</a:t>
            </a:r>
            <a:r>
              <a:rPr lang="sl-SI" dirty="0">
                <a:solidFill>
                  <a:srgbClr val="000000"/>
                </a:solidFill>
              </a:rPr>
              <a:t>:</a:t>
            </a:r>
          </a:p>
          <a:p>
            <a:endParaRPr lang="en-US" dirty="0">
              <a:solidFill>
                <a:srgbClr val="000000"/>
              </a:solidFill>
            </a:endParaRPr>
          </a:p>
          <a:p>
            <a:pPr marL="285750" indent="-285750">
              <a:buFont typeface="Arial" panose="020B0604020202020204" pitchFamily="34" charset="0"/>
              <a:buChar char="•"/>
            </a:pPr>
            <a:r>
              <a:rPr lang="en-US" b="1" dirty="0" err="1">
                <a:solidFill>
                  <a:srgbClr val="7030A0"/>
                </a:solidFill>
              </a:rPr>
              <a:t>neomejeno</a:t>
            </a:r>
            <a:r>
              <a:rPr lang="en-US" b="1" dirty="0">
                <a:solidFill>
                  <a:srgbClr val="7030A0"/>
                </a:solidFill>
              </a:rPr>
              <a:t> </a:t>
            </a:r>
            <a:r>
              <a:rPr lang="en-US" b="1" dirty="0" err="1">
                <a:solidFill>
                  <a:srgbClr val="7030A0"/>
                </a:solidFill>
              </a:rPr>
              <a:t>stalne</a:t>
            </a:r>
            <a:r>
              <a:rPr lang="en-US" b="1" dirty="0">
                <a:solidFill>
                  <a:srgbClr val="7030A0"/>
                </a:solidFill>
              </a:rPr>
              <a:t> in </a:t>
            </a:r>
          </a:p>
          <a:p>
            <a:pPr marL="285750" indent="-285750">
              <a:buFont typeface="Arial" panose="020B0604020202020204" pitchFamily="34" charset="0"/>
              <a:buChar char="•"/>
            </a:pPr>
            <a:r>
              <a:rPr lang="en-US" b="1" dirty="0" err="1">
                <a:solidFill>
                  <a:srgbClr val="7030A0"/>
                </a:solidFill>
              </a:rPr>
              <a:t>omejeno</a:t>
            </a:r>
            <a:r>
              <a:rPr lang="en-US" b="1" dirty="0">
                <a:solidFill>
                  <a:srgbClr val="7030A0"/>
                </a:solidFill>
              </a:rPr>
              <a:t> </a:t>
            </a:r>
            <a:r>
              <a:rPr lang="en-US" b="1" dirty="0" err="1">
                <a:solidFill>
                  <a:srgbClr val="7030A0"/>
                </a:solidFill>
              </a:rPr>
              <a:t>stalne</a:t>
            </a:r>
            <a:r>
              <a:rPr lang="en-US" b="1" dirty="0">
                <a:solidFill>
                  <a:srgbClr val="7030A0"/>
                </a:solidFill>
              </a:rPr>
              <a:t> </a:t>
            </a:r>
            <a:r>
              <a:rPr lang="en-US" b="1" dirty="0" err="1">
                <a:solidFill>
                  <a:srgbClr val="7030A0"/>
                </a:solidFill>
              </a:rPr>
              <a:t>stroške</a:t>
            </a:r>
            <a:r>
              <a:rPr lang="en-US" b="1" dirty="0">
                <a:solidFill>
                  <a:srgbClr val="7030A0"/>
                </a:solidFill>
              </a:rPr>
              <a:t>, </a:t>
            </a:r>
          </a:p>
          <a:p>
            <a:endParaRPr lang="en-US" dirty="0">
              <a:solidFill>
                <a:srgbClr val="000000"/>
              </a:solidFill>
            </a:endParaRPr>
          </a:p>
          <a:p>
            <a:r>
              <a:rPr lang="en-US" dirty="0" err="1">
                <a:solidFill>
                  <a:srgbClr val="000000"/>
                </a:solidFill>
              </a:rPr>
              <a:t>Spremenljive</a:t>
            </a:r>
            <a:r>
              <a:rPr lang="en-US" dirty="0">
                <a:solidFill>
                  <a:srgbClr val="000000"/>
                </a:solidFill>
              </a:rPr>
              <a:t> pa </a:t>
            </a:r>
            <a:r>
              <a:rPr lang="en-US" dirty="0" err="1">
                <a:solidFill>
                  <a:srgbClr val="000000"/>
                </a:solidFill>
              </a:rPr>
              <a:t>na</a:t>
            </a:r>
            <a:r>
              <a:rPr lang="sl-SI" dirty="0">
                <a:solidFill>
                  <a:srgbClr val="000000"/>
                </a:solidFill>
              </a:rPr>
              <a:t>:</a:t>
            </a:r>
          </a:p>
          <a:p>
            <a:r>
              <a:rPr lang="en-US" dirty="0">
                <a:solidFill>
                  <a:srgbClr val="000000"/>
                </a:solidFill>
              </a:rPr>
              <a:t> </a:t>
            </a:r>
          </a:p>
          <a:p>
            <a:pPr marL="285750" indent="-285750">
              <a:buFont typeface="Arial" panose="020B0604020202020204" pitchFamily="34" charset="0"/>
              <a:buChar char="•"/>
            </a:pPr>
            <a:r>
              <a:rPr lang="en-US" b="1" dirty="0" err="1">
                <a:solidFill>
                  <a:srgbClr val="7030A0"/>
                </a:solidFill>
              </a:rPr>
              <a:t>sorazmerne</a:t>
            </a:r>
            <a:r>
              <a:rPr lang="en-US" b="1" dirty="0">
                <a:solidFill>
                  <a:srgbClr val="7030A0"/>
                </a:solidFill>
              </a:rPr>
              <a:t>, </a:t>
            </a:r>
          </a:p>
          <a:p>
            <a:pPr marL="285750" indent="-285750">
              <a:buFont typeface="Arial" panose="020B0604020202020204" pitchFamily="34" charset="0"/>
              <a:buChar char="•"/>
            </a:pPr>
            <a:r>
              <a:rPr lang="en-US" b="1" dirty="0" err="1">
                <a:solidFill>
                  <a:srgbClr val="7030A0"/>
                </a:solidFill>
              </a:rPr>
              <a:t>napredujoče</a:t>
            </a:r>
            <a:endParaRPr lang="en-US" b="1" dirty="0">
              <a:solidFill>
                <a:srgbClr val="7030A0"/>
              </a:solidFill>
            </a:endParaRPr>
          </a:p>
          <a:p>
            <a:pPr marL="285750" indent="-285750">
              <a:buFont typeface="Arial" panose="020B0604020202020204" pitchFamily="34" charset="0"/>
              <a:buChar char="•"/>
            </a:pPr>
            <a:r>
              <a:rPr lang="en-US" b="1" dirty="0">
                <a:solidFill>
                  <a:srgbClr val="7030A0"/>
                </a:solidFill>
              </a:rPr>
              <a:t>in </a:t>
            </a:r>
            <a:r>
              <a:rPr lang="en-US" b="1" dirty="0" err="1">
                <a:solidFill>
                  <a:srgbClr val="7030A0"/>
                </a:solidFill>
              </a:rPr>
              <a:t>nazadujoče</a:t>
            </a:r>
            <a:r>
              <a:rPr lang="en-US" b="1" dirty="0">
                <a:solidFill>
                  <a:srgbClr val="7030A0"/>
                </a:solidFill>
              </a:rPr>
              <a:t> </a:t>
            </a:r>
            <a:r>
              <a:rPr lang="en-US" b="1" dirty="0" err="1">
                <a:solidFill>
                  <a:srgbClr val="7030A0"/>
                </a:solidFill>
              </a:rPr>
              <a:t>stroške</a:t>
            </a:r>
            <a:endParaRPr lang="en-US" b="1" dirty="0">
              <a:solidFill>
                <a:srgbClr val="7030A0"/>
              </a:solidFill>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3469" y="3686671"/>
            <a:ext cx="3151187"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27788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VRSTE STROŠKOV GLEDE NA OBSEG DEJAVNOSTI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1859340"/>
            <a:ext cx="6102350" cy="3847207"/>
          </a:xfrm>
          <a:prstGeom prst="rect">
            <a:avLst/>
          </a:prstGeom>
        </p:spPr>
        <p:txBody>
          <a:bodyPr wrap="square">
            <a:spAutoFit/>
          </a:bodyPr>
          <a:lstStyle/>
          <a:p>
            <a:r>
              <a:rPr lang="en-US" dirty="0" err="1">
                <a:solidFill>
                  <a:srgbClr val="000000"/>
                </a:solidFill>
              </a:rPr>
              <a:t>Vsi</a:t>
            </a:r>
            <a:r>
              <a:rPr lang="en-US" dirty="0">
                <a:solidFill>
                  <a:srgbClr val="000000"/>
                </a:solidFill>
              </a:rPr>
              <a:t> </a:t>
            </a:r>
            <a:r>
              <a:rPr lang="en-US" dirty="0" err="1">
                <a:solidFill>
                  <a:srgbClr val="000000"/>
                </a:solidFill>
              </a:rPr>
              <a:t>stroški</a:t>
            </a:r>
            <a:r>
              <a:rPr lang="en-US" dirty="0">
                <a:solidFill>
                  <a:srgbClr val="000000"/>
                </a:solidFill>
              </a:rPr>
              <a:t> se </a:t>
            </a:r>
            <a:r>
              <a:rPr lang="en-US" dirty="0" err="1">
                <a:solidFill>
                  <a:srgbClr val="000000"/>
                </a:solidFill>
              </a:rPr>
              <a:t>pri</a:t>
            </a:r>
            <a:r>
              <a:rPr lang="en-US" dirty="0">
                <a:solidFill>
                  <a:srgbClr val="000000"/>
                </a:solidFill>
              </a:rPr>
              <a:t> </a:t>
            </a:r>
            <a:r>
              <a:rPr lang="en-US" dirty="0" err="1">
                <a:solidFill>
                  <a:srgbClr val="000000"/>
                </a:solidFill>
              </a:rPr>
              <a:t>spreminjanju</a:t>
            </a:r>
            <a:r>
              <a:rPr lang="en-US" dirty="0">
                <a:solidFill>
                  <a:srgbClr val="000000"/>
                </a:solidFill>
              </a:rPr>
              <a:t> </a:t>
            </a:r>
            <a:r>
              <a:rPr lang="en-US" dirty="0" err="1">
                <a:solidFill>
                  <a:srgbClr val="000000"/>
                </a:solidFill>
              </a:rPr>
              <a:t>obsega</a:t>
            </a:r>
            <a:r>
              <a:rPr lang="en-US" dirty="0">
                <a:solidFill>
                  <a:srgbClr val="000000"/>
                </a:solidFill>
              </a:rPr>
              <a:t> </a:t>
            </a:r>
            <a:r>
              <a:rPr lang="en-US" dirty="0" err="1">
                <a:solidFill>
                  <a:srgbClr val="000000"/>
                </a:solidFill>
              </a:rPr>
              <a:t>dejavnosti</a:t>
            </a:r>
            <a:r>
              <a:rPr lang="en-US" dirty="0">
                <a:solidFill>
                  <a:srgbClr val="000000"/>
                </a:solidFill>
              </a:rPr>
              <a:t> ne </a:t>
            </a:r>
            <a:r>
              <a:rPr lang="en-US" dirty="0" err="1">
                <a:solidFill>
                  <a:srgbClr val="000000"/>
                </a:solidFill>
              </a:rPr>
              <a:t>obnašajo</a:t>
            </a:r>
            <a:r>
              <a:rPr lang="en-US" dirty="0">
                <a:solidFill>
                  <a:srgbClr val="000000"/>
                </a:solidFill>
              </a:rPr>
              <a:t> </a:t>
            </a:r>
            <a:r>
              <a:rPr lang="en-US" dirty="0" err="1">
                <a:solidFill>
                  <a:srgbClr val="000000"/>
                </a:solidFill>
              </a:rPr>
              <a:t>enako</a:t>
            </a:r>
            <a:r>
              <a:rPr lang="en-US" dirty="0">
                <a:solidFill>
                  <a:srgbClr val="000000"/>
                </a:solidFill>
              </a:rPr>
              <a:t>. </a:t>
            </a:r>
            <a:endParaRPr lang="sl-SI" dirty="0">
              <a:solidFill>
                <a:srgbClr val="000000"/>
              </a:solidFill>
            </a:endParaRPr>
          </a:p>
          <a:p>
            <a:endParaRPr lang="en-US" dirty="0">
              <a:solidFill>
                <a:srgbClr val="000000"/>
              </a:solidFill>
            </a:endParaRPr>
          </a:p>
          <a:p>
            <a:r>
              <a:rPr lang="en-US" dirty="0" err="1">
                <a:solidFill>
                  <a:srgbClr val="000000"/>
                </a:solidFill>
              </a:rPr>
              <a:t>Zato</a:t>
            </a:r>
            <a:r>
              <a:rPr lang="en-US" dirty="0">
                <a:solidFill>
                  <a:srgbClr val="000000"/>
                </a:solidFill>
              </a:rPr>
              <a:t> </a:t>
            </a:r>
            <a:r>
              <a:rPr lang="en-US" dirty="0" err="1">
                <a:solidFill>
                  <a:srgbClr val="000000"/>
                </a:solidFill>
              </a:rPr>
              <a:t>jih</a:t>
            </a:r>
            <a:r>
              <a:rPr lang="en-US" dirty="0">
                <a:solidFill>
                  <a:srgbClr val="000000"/>
                </a:solidFill>
              </a:rPr>
              <a:t> </a:t>
            </a:r>
            <a:r>
              <a:rPr lang="en-US" dirty="0" err="1">
                <a:solidFill>
                  <a:srgbClr val="000000"/>
                </a:solidFill>
              </a:rPr>
              <a:t>delimo</a:t>
            </a:r>
            <a:r>
              <a:rPr lang="en-US" dirty="0">
                <a:solidFill>
                  <a:srgbClr val="000000"/>
                </a:solidFill>
              </a:rPr>
              <a:t> :</a:t>
            </a:r>
            <a:endParaRPr lang="sl-SI" dirty="0">
              <a:solidFill>
                <a:srgbClr val="000000"/>
              </a:solidFill>
            </a:endParaRPr>
          </a:p>
          <a:p>
            <a:endParaRPr lang="en-US" dirty="0">
              <a:solidFill>
                <a:srgbClr val="000000"/>
              </a:solidFill>
            </a:endParaRPr>
          </a:p>
          <a:p>
            <a:pPr marL="285750" indent="-285750">
              <a:buFont typeface="Arial" panose="020B0604020202020204" pitchFamily="34" charset="0"/>
              <a:buChar char="•"/>
            </a:pPr>
            <a:r>
              <a:rPr lang="en-US" sz="2000" b="1" dirty="0" err="1">
                <a:solidFill>
                  <a:srgbClr val="7030A0"/>
                </a:solidFill>
              </a:rPr>
              <a:t>stalne</a:t>
            </a:r>
            <a:r>
              <a:rPr lang="en-US" sz="2000" b="1" dirty="0">
                <a:solidFill>
                  <a:srgbClr val="7030A0"/>
                </a:solidFill>
              </a:rPr>
              <a:t> </a:t>
            </a:r>
            <a:r>
              <a:rPr lang="en-US" sz="2000" b="1" dirty="0" err="1">
                <a:solidFill>
                  <a:srgbClr val="7030A0"/>
                </a:solidFill>
              </a:rPr>
              <a:t>oziroma</a:t>
            </a:r>
            <a:r>
              <a:rPr lang="en-US" sz="2000" b="1" dirty="0">
                <a:solidFill>
                  <a:srgbClr val="7030A0"/>
                </a:solidFill>
              </a:rPr>
              <a:t> </a:t>
            </a:r>
            <a:r>
              <a:rPr lang="en-US" sz="2000" b="1" dirty="0" err="1">
                <a:solidFill>
                  <a:srgbClr val="7030A0"/>
                </a:solidFill>
              </a:rPr>
              <a:t>fiksne</a:t>
            </a:r>
            <a:r>
              <a:rPr lang="en-US" sz="2000" b="1" dirty="0">
                <a:solidFill>
                  <a:srgbClr val="7030A0"/>
                </a:solidFill>
              </a:rPr>
              <a:t> (</a:t>
            </a:r>
            <a:r>
              <a:rPr lang="en-US" sz="2000" b="1" dirty="0" err="1">
                <a:solidFill>
                  <a:srgbClr val="7030A0"/>
                </a:solidFill>
              </a:rPr>
              <a:t>angl.</a:t>
            </a:r>
            <a:r>
              <a:rPr lang="en-US" sz="2000" b="1" dirty="0">
                <a:solidFill>
                  <a:srgbClr val="7030A0"/>
                </a:solidFill>
              </a:rPr>
              <a:t> fixed costs FC) in </a:t>
            </a:r>
            <a:endParaRPr lang="sl-SI" sz="2000" b="1" dirty="0">
              <a:solidFill>
                <a:srgbClr val="7030A0"/>
              </a:solidFill>
            </a:endParaRPr>
          </a:p>
          <a:p>
            <a:pPr marL="285750" indent="-285750">
              <a:buFont typeface="Arial" panose="020B0604020202020204" pitchFamily="34" charset="0"/>
              <a:buChar char="•"/>
            </a:pPr>
            <a:endParaRPr lang="en-US" sz="2000" b="1" dirty="0">
              <a:solidFill>
                <a:srgbClr val="7030A0"/>
              </a:solidFill>
            </a:endParaRPr>
          </a:p>
          <a:p>
            <a:pPr marL="285750" indent="-285750">
              <a:buFont typeface="Arial" panose="020B0604020202020204" pitchFamily="34" charset="0"/>
              <a:buChar char="•"/>
            </a:pPr>
            <a:r>
              <a:rPr lang="en-US" sz="2000" b="1" dirty="0" err="1">
                <a:solidFill>
                  <a:srgbClr val="7030A0"/>
                </a:solidFill>
              </a:rPr>
              <a:t>spremenljive</a:t>
            </a:r>
            <a:r>
              <a:rPr lang="en-US" sz="2000" b="1" dirty="0">
                <a:solidFill>
                  <a:srgbClr val="7030A0"/>
                </a:solidFill>
              </a:rPr>
              <a:t> </a:t>
            </a:r>
            <a:r>
              <a:rPr lang="en-US" sz="2000" b="1" dirty="0" err="1">
                <a:solidFill>
                  <a:srgbClr val="7030A0"/>
                </a:solidFill>
              </a:rPr>
              <a:t>oziroma</a:t>
            </a:r>
            <a:r>
              <a:rPr lang="en-US" sz="2000" b="1" dirty="0">
                <a:solidFill>
                  <a:srgbClr val="7030A0"/>
                </a:solidFill>
              </a:rPr>
              <a:t> </a:t>
            </a:r>
            <a:r>
              <a:rPr lang="en-US" sz="2000" b="1" dirty="0" err="1">
                <a:solidFill>
                  <a:srgbClr val="7030A0"/>
                </a:solidFill>
              </a:rPr>
              <a:t>variabilne</a:t>
            </a:r>
            <a:r>
              <a:rPr lang="en-US" sz="2000" b="1" dirty="0">
                <a:solidFill>
                  <a:srgbClr val="7030A0"/>
                </a:solidFill>
              </a:rPr>
              <a:t> (</a:t>
            </a:r>
            <a:r>
              <a:rPr lang="en-US" sz="2000" b="1" dirty="0" err="1">
                <a:solidFill>
                  <a:srgbClr val="7030A0"/>
                </a:solidFill>
              </a:rPr>
              <a:t>angl.</a:t>
            </a:r>
            <a:r>
              <a:rPr lang="en-US" sz="2000" b="1" dirty="0">
                <a:solidFill>
                  <a:srgbClr val="7030A0"/>
                </a:solidFill>
              </a:rPr>
              <a:t> variable costs</a:t>
            </a:r>
            <a:r>
              <a:rPr lang="sl-SI" sz="2000" b="1" dirty="0">
                <a:solidFill>
                  <a:srgbClr val="7030A0"/>
                </a:solidFill>
              </a:rPr>
              <a:t> </a:t>
            </a:r>
            <a:r>
              <a:rPr lang="en-US" sz="2000" b="1" dirty="0">
                <a:solidFill>
                  <a:srgbClr val="7030A0"/>
                </a:solidFill>
              </a:rPr>
              <a:t>VC)</a:t>
            </a:r>
          </a:p>
          <a:p>
            <a:endParaRPr lang="en-US" dirty="0">
              <a:solidFill>
                <a:srgbClr val="000000"/>
              </a:solidFill>
            </a:endParaRPr>
          </a:p>
          <a:p>
            <a:r>
              <a:rPr lang="en-US" dirty="0">
                <a:solidFill>
                  <a:srgbClr val="000000"/>
                </a:solidFill>
              </a:rPr>
              <a:t>Na </a:t>
            </a:r>
            <a:r>
              <a:rPr lang="en-US" dirty="0" err="1">
                <a:solidFill>
                  <a:srgbClr val="000000"/>
                </a:solidFill>
              </a:rPr>
              <a:t>stalne</a:t>
            </a:r>
            <a:r>
              <a:rPr lang="en-US" dirty="0">
                <a:solidFill>
                  <a:srgbClr val="000000"/>
                </a:solidFill>
              </a:rPr>
              <a:t> </a:t>
            </a:r>
            <a:r>
              <a:rPr lang="en-US" dirty="0" err="1">
                <a:solidFill>
                  <a:srgbClr val="000000"/>
                </a:solidFill>
              </a:rPr>
              <a:t>stroške</a:t>
            </a:r>
            <a:r>
              <a:rPr lang="en-US" dirty="0">
                <a:solidFill>
                  <a:srgbClr val="000000"/>
                </a:solidFill>
              </a:rPr>
              <a:t> </a:t>
            </a:r>
            <a:r>
              <a:rPr lang="en-US" dirty="0" err="1">
                <a:solidFill>
                  <a:srgbClr val="000000"/>
                </a:solidFill>
              </a:rPr>
              <a:t>obseg</a:t>
            </a:r>
            <a:r>
              <a:rPr lang="en-US" dirty="0">
                <a:solidFill>
                  <a:srgbClr val="000000"/>
                </a:solidFill>
              </a:rPr>
              <a:t> </a:t>
            </a:r>
            <a:r>
              <a:rPr lang="en-US" dirty="0" err="1">
                <a:solidFill>
                  <a:srgbClr val="000000"/>
                </a:solidFill>
              </a:rPr>
              <a:t>dejavnosti</a:t>
            </a:r>
            <a:r>
              <a:rPr lang="en-US" dirty="0">
                <a:solidFill>
                  <a:srgbClr val="000000"/>
                </a:solidFill>
              </a:rPr>
              <a:t> ne </a:t>
            </a:r>
            <a:r>
              <a:rPr lang="en-US" dirty="0" err="1">
                <a:solidFill>
                  <a:srgbClr val="000000"/>
                </a:solidFill>
              </a:rPr>
              <a:t>vpliva</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spremenljive</a:t>
            </a:r>
            <a:r>
              <a:rPr lang="en-US" dirty="0">
                <a:solidFill>
                  <a:srgbClr val="000000"/>
                </a:solidFill>
              </a:rPr>
              <a:t> pa</a:t>
            </a:r>
          </a:p>
        </p:txBody>
      </p:sp>
    </p:spTree>
    <p:extLst>
      <p:ext uri="{BB962C8B-B14F-4D97-AF65-F5344CB8AC3E}">
        <p14:creationId xmlns:p14="http://schemas.microsoft.com/office/powerpoint/2010/main" val="25607397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Stalni (fiksni) 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2274838"/>
            <a:ext cx="4572000" cy="2585323"/>
          </a:xfrm>
          <a:prstGeom prst="rect">
            <a:avLst/>
          </a:prstGeom>
        </p:spPr>
        <p:txBody>
          <a:bodyPr>
            <a:spAutoFit/>
          </a:bodyPr>
          <a:lstStyle/>
          <a:p>
            <a:r>
              <a:rPr lang="en-US" dirty="0" smtClean="0"/>
              <a:t>To so </a:t>
            </a:r>
            <a:r>
              <a:rPr lang="en-US" dirty="0" err="1" smtClean="0"/>
              <a:t>stroški</a:t>
            </a:r>
            <a:r>
              <a:rPr lang="en-US" dirty="0" smtClean="0"/>
              <a:t>, </a:t>
            </a:r>
            <a:r>
              <a:rPr lang="en-US" dirty="0" err="1" smtClean="0"/>
              <a:t>ki</a:t>
            </a:r>
            <a:r>
              <a:rPr lang="en-US" dirty="0" smtClean="0"/>
              <a:t> so </a:t>
            </a:r>
            <a:r>
              <a:rPr lang="en-US" dirty="0" err="1" smtClean="0"/>
              <a:t>neodvisni</a:t>
            </a:r>
            <a:r>
              <a:rPr lang="en-US" dirty="0" smtClean="0"/>
              <a:t> od </a:t>
            </a:r>
            <a:r>
              <a:rPr lang="en-US" dirty="0" err="1" smtClean="0"/>
              <a:t>obsega</a:t>
            </a:r>
            <a:r>
              <a:rPr lang="en-US" dirty="0" smtClean="0"/>
              <a:t> </a:t>
            </a:r>
            <a:r>
              <a:rPr lang="en-US" dirty="0" err="1" smtClean="0"/>
              <a:t>proizvodnje</a:t>
            </a:r>
            <a:r>
              <a:rPr lang="en-US" dirty="0" smtClean="0"/>
              <a:t>; to </a:t>
            </a:r>
            <a:r>
              <a:rPr lang="en-US" dirty="0" err="1" smtClean="0"/>
              <a:t>pomeni</a:t>
            </a:r>
            <a:r>
              <a:rPr lang="en-US" dirty="0" smtClean="0"/>
              <a:t>, da </a:t>
            </a:r>
            <a:r>
              <a:rPr lang="en-US" dirty="0" err="1" smtClean="0"/>
              <a:t>jih</a:t>
            </a:r>
            <a:r>
              <a:rPr lang="en-US" dirty="0" smtClean="0"/>
              <a:t> ne </a:t>
            </a:r>
            <a:r>
              <a:rPr lang="en-US" dirty="0" err="1" smtClean="0"/>
              <a:t>povzroča</a:t>
            </a:r>
            <a:r>
              <a:rPr lang="en-US" dirty="0" smtClean="0"/>
              <a:t> </a:t>
            </a:r>
            <a:r>
              <a:rPr lang="en-US" dirty="0" err="1" smtClean="0"/>
              <a:t>proizvodnja</a:t>
            </a:r>
            <a:r>
              <a:rPr lang="en-US" dirty="0" smtClean="0"/>
              <a:t>, </a:t>
            </a:r>
            <a:r>
              <a:rPr lang="en-US" dirty="0" err="1" smtClean="0"/>
              <a:t>pač</a:t>
            </a:r>
            <a:r>
              <a:rPr lang="en-US" dirty="0" smtClean="0"/>
              <a:t> pa </a:t>
            </a:r>
            <a:r>
              <a:rPr lang="en-US" dirty="0" err="1" smtClean="0"/>
              <a:t>pripravljenost</a:t>
            </a:r>
            <a:r>
              <a:rPr lang="en-US" dirty="0" smtClean="0"/>
              <a:t> </a:t>
            </a:r>
            <a:r>
              <a:rPr lang="en-US" dirty="0" err="1" smtClean="0"/>
              <a:t>na</a:t>
            </a:r>
            <a:r>
              <a:rPr lang="en-US" dirty="0" smtClean="0"/>
              <a:t> </a:t>
            </a:r>
            <a:r>
              <a:rPr lang="en-US" dirty="0" err="1" smtClean="0"/>
              <a:t>proizvodnjo</a:t>
            </a:r>
            <a:r>
              <a:rPr lang="en-US" dirty="0" smtClean="0"/>
              <a:t>; </a:t>
            </a:r>
            <a:endParaRPr lang="sl-SI" dirty="0" smtClean="0"/>
          </a:p>
          <a:p>
            <a:endParaRPr lang="en-US" dirty="0" smtClean="0"/>
          </a:p>
          <a:p>
            <a:r>
              <a:rPr lang="en-US" dirty="0" err="1" smtClean="0"/>
              <a:t>sem</a:t>
            </a:r>
            <a:r>
              <a:rPr lang="en-US" dirty="0" smtClean="0"/>
              <a:t> </a:t>
            </a:r>
            <a:r>
              <a:rPr lang="en-US" dirty="0" err="1" smtClean="0"/>
              <a:t>spadajo</a:t>
            </a:r>
            <a:r>
              <a:rPr lang="en-US" dirty="0" smtClean="0"/>
              <a:t> </a:t>
            </a:r>
            <a:r>
              <a:rPr lang="en-US" dirty="0" err="1" smtClean="0"/>
              <a:t>na</a:t>
            </a:r>
            <a:r>
              <a:rPr lang="en-US" dirty="0" smtClean="0"/>
              <a:t> primer </a:t>
            </a:r>
            <a:r>
              <a:rPr lang="en-US" dirty="0" err="1" smtClean="0"/>
              <a:t>stroški</a:t>
            </a:r>
            <a:r>
              <a:rPr lang="en-US" dirty="0" smtClean="0"/>
              <a:t> </a:t>
            </a:r>
            <a:r>
              <a:rPr lang="en-US" dirty="0" err="1" smtClean="0"/>
              <a:t>zavarovanja</a:t>
            </a:r>
            <a:r>
              <a:rPr lang="en-US" dirty="0" smtClean="0"/>
              <a:t> pr. </a:t>
            </a:r>
            <a:r>
              <a:rPr lang="en-US" dirty="0" err="1" smtClean="0"/>
              <a:t>sredstev</a:t>
            </a:r>
            <a:r>
              <a:rPr lang="en-US" dirty="0" smtClean="0"/>
              <a:t>, </a:t>
            </a:r>
            <a:r>
              <a:rPr lang="en-US" dirty="0" err="1" smtClean="0"/>
              <a:t>stroški</a:t>
            </a:r>
            <a:r>
              <a:rPr lang="en-US" dirty="0" smtClean="0"/>
              <a:t> </a:t>
            </a:r>
            <a:r>
              <a:rPr lang="en-US" dirty="0" err="1" smtClean="0"/>
              <a:t>časovne</a:t>
            </a:r>
            <a:r>
              <a:rPr lang="en-US" dirty="0" smtClean="0"/>
              <a:t> </a:t>
            </a:r>
            <a:r>
              <a:rPr lang="en-US" dirty="0" err="1" smtClean="0"/>
              <a:t>amortizacije</a:t>
            </a:r>
            <a:r>
              <a:rPr lang="en-US" dirty="0" smtClean="0"/>
              <a:t>, </a:t>
            </a:r>
            <a:r>
              <a:rPr lang="en-US" dirty="0" err="1" smtClean="0"/>
              <a:t>obresti</a:t>
            </a:r>
            <a:r>
              <a:rPr lang="en-US" dirty="0" smtClean="0"/>
              <a:t> </a:t>
            </a:r>
            <a:r>
              <a:rPr lang="en-US" dirty="0" err="1" smtClean="0"/>
              <a:t>dolgoročnih</a:t>
            </a:r>
            <a:r>
              <a:rPr lang="en-US" dirty="0" smtClean="0"/>
              <a:t> </a:t>
            </a:r>
            <a:r>
              <a:rPr lang="en-US" dirty="0" err="1" smtClean="0"/>
              <a:t>kreditov</a:t>
            </a:r>
            <a:r>
              <a:rPr lang="en-US" dirty="0" smtClean="0"/>
              <a:t>, </a:t>
            </a:r>
            <a:r>
              <a:rPr lang="en-US" dirty="0" err="1" smtClean="0"/>
              <a:t>najemnine</a:t>
            </a:r>
            <a:r>
              <a:rPr lang="en-US" dirty="0" smtClean="0"/>
              <a:t>, </a:t>
            </a:r>
            <a:r>
              <a:rPr lang="en-US" dirty="0" err="1" smtClean="0"/>
              <a:t>plače</a:t>
            </a:r>
            <a:r>
              <a:rPr lang="en-US" dirty="0" smtClean="0"/>
              <a:t> </a:t>
            </a:r>
            <a:r>
              <a:rPr lang="en-US" dirty="0" err="1" smtClean="0"/>
              <a:t>vodilnih</a:t>
            </a:r>
            <a:r>
              <a:rPr lang="en-US" dirty="0" smtClean="0"/>
              <a:t> </a:t>
            </a:r>
            <a:r>
              <a:rPr lang="en-US" dirty="0" err="1" smtClean="0"/>
              <a:t>delavcev</a:t>
            </a:r>
            <a:r>
              <a:rPr lang="en-US" dirty="0" smtClean="0"/>
              <a:t>,..</a:t>
            </a:r>
            <a:endParaRPr lang="en-US" dirty="0"/>
          </a:p>
        </p:txBody>
      </p:sp>
    </p:spTree>
    <p:extLst>
      <p:ext uri="{BB962C8B-B14F-4D97-AF65-F5344CB8AC3E}">
        <p14:creationId xmlns:p14="http://schemas.microsoft.com/office/powerpoint/2010/main" val="30278283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Stalni (fiksni) 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None/>
            </a:pPr>
            <a:r>
              <a:rPr lang="sl-SI" altLang="sl-SI" sz="2800" dirty="0">
                <a:solidFill>
                  <a:srgbClr val="000000"/>
                </a:solidFill>
              </a:rPr>
              <a:t>Stalni stroški se spreminjajo na enoto proizvoda, kot celota pa ne, oziroma se spremenijo šele takrat, ko se na trgu spremenijo cene fiksnih </a:t>
            </a:r>
            <a:r>
              <a:rPr lang="sl-SI" altLang="sl-SI" sz="2800" dirty="0" err="1">
                <a:solidFill>
                  <a:srgbClr val="000000"/>
                </a:solidFill>
              </a:rPr>
              <a:t>inputov</a:t>
            </a:r>
            <a:r>
              <a:rPr lang="sl-SI" altLang="sl-SI" sz="2800" dirty="0">
                <a:solidFill>
                  <a:srgbClr val="000000"/>
                </a:solidFill>
              </a:rPr>
              <a:t> (na primer stroški zavarovanja). </a:t>
            </a: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2274838"/>
            <a:ext cx="4572000" cy="369332"/>
          </a:xfrm>
          <a:prstGeom prst="rect">
            <a:avLst/>
          </a:prstGeom>
        </p:spPr>
        <p:txBody>
          <a:bodyPr>
            <a:spAutoFit/>
          </a:bodyPr>
          <a:lstStyle/>
          <a:p>
            <a:endParaRPr lang="en-US" dirty="0">
              <a:solidFill>
                <a:srgbClr val="000000"/>
              </a:solidFill>
            </a:endParaRPr>
          </a:p>
        </p:txBody>
      </p:sp>
    </p:spTree>
    <p:extLst>
      <p:ext uri="{BB962C8B-B14F-4D97-AF65-F5344CB8AC3E}">
        <p14:creationId xmlns:p14="http://schemas.microsoft.com/office/powerpoint/2010/main" val="17554370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9" y="214313"/>
            <a:ext cx="5543549" cy="1462087"/>
          </a:xfrm>
        </p:spPr>
        <p:txBody>
          <a:bodyPr/>
          <a:lstStyle/>
          <a:p>
            <a:pPr eaLnBrk="1" hangingPunct="1"/>
            <a:r>
              <a:rPr lang="sl-SI" altLang="sl-SI" sz="3600" b="1" dirty="0"/>
              <a:t>Neomejeno stalni 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1859340"/>
            <a:ext cx="5670376" cy="3477875"/>
          </a:xfrm>
          <a:prstGeom prst="rect">
            <a:avLst/>
          </a:prstGeom>
        </p:spPr>
        <p:txBody>
          <a:bodyPr wrap="square">
            <a:spAutoFit/>
          </a:bodyPr>
          <a:lstStyle/>
          <a:p>
            <a:r>
              <a:rPr lang="en-US" sz="2000" b="1" dirty="0" err="1">
                <a:solidFill>
                  <a:srgbClr val="7030A0"/>
                </a:solidFill>
              </a:rPr>
              <a:t>Neomejeno</a:t>
            </a:r>
            <a:r>
              <a:rPr lang="en-US" sz="2000" b="1" dirty="0">
                <a:solidFill>
                  <a:srgbClr val="7030A0"/>
                </a:solidFill>
              </a:rPr>
              <a:t> </a:t>
            </a:r>
            <a:r>
              <a:rPr lang="en-US" sz="2000" b="1" dirty="0" err="1">
                <a:solidFill>
                  <a:srgbClr val="7030A0"/>
                </a:solidFill>
              </a:rPr>
              <a:t>stalni</a:t>
            </a:r>
            <a:r>
              <a:rPr lang="en-US" sz="2000" b="1" dirty="0">
                <a:solidFill>
                  <a:srgbClr val="7030A0"/>
                </a:solidFill>
              </a:rPr>
              <a:t> </a:t>
            </a:r>
            <a:r>
              <a:rPr lang="en-US" sz="2000" b="1" dirty="0" err="1">
                <a:solidFill>
                  <a:srgbClr val="7030A0"/>
                </a:solidFill>
              </a:rPr>
              <a:t>ali</a:t>
            </a:r>
            <a:r>
              <a:rPr lang="en-US" sz="2000" b="1" dirty="0">
                <a:solidFill>
                  <a:srgbClr val="7030A0"/>
                </a:solidFill>
              </a:rPr>
              <a:t> </a:t>
            </a:r>
            <a:r>
              <a:rPr lang="en-US" sz="2000" b="1" dirty="0" err="1">
                <a:solidFill>
                  <a:srgbClr val="7030A0"/>
                </a:solidFill>
              </a:rPr>
              <a:t>absolutno</a:t>
            </a:r>
            <a:r>
              <a:rPr lang="en-US" sz="2000" b="1" dirty="0">
                <a:solidFill>
                  <a:srgbClr val="7030A0"/>
                </a:solidFill>
              </a:rPr>
              <a:t> </a:t>
            </a:r>
            <a:r>
              <a:rPr lang="en-US" sz="2000" b="1" dirty="0" err="1">
                <a:solidFill>
                  <a:srgbClr val="7030A0"/>
                </a:solidFill>
              </a:rPr>
              <a:t>fiksni</a:t>
            </a:r>
            <a:r>
              <a:rPr lang="en-US" sz="2000" b="1" dirty="0">
                <a:solidFill>
                  <a:srgbClr val="7030A0"/>
                </a:solidFill>
              </a:rPr>
              <a:t> </a:t>
            </a:r>
            <a:r>
              <a:rPr lang="en-US" sz="2000" b="1" dirty="0" err="1">
                <a:solidFill>
                  <a:srgbClr val="7030A0"/>
                </a:solidFill>
              </a:rPr>
              <a:t>stroški</a:t>
            </a:r>
            <a:r>
              <a:rPr lang="en-US" sz="2000" b="1" dirty="0">
                <a:solidFill>
                  <a:srgbClr val="7030A0"/>
                </a:solidFill>
              </a:rPr>
              <a:t> </a:t>
            </a:r>
            <a:r>
              <a:rPr lang="en-US" dirty="0">
                <a:solidFill>
                  <a:srgbClr val="000000"/>
                </a:solidFill>
              </a:rPr>
              <a:t>so </a:t>
            </a:r>
            <a:r>
              <a:rPr lang="en-US" dirty="0" err="1">
                <a:solidFill>
                  <a:srgbClr val="000000"/>
                </a:solidFill>
              </a:rPr>
              <a:t>tisti</a:t>
            </a:r>
            <a:r>
              <a:rPr lang="en-US" dirty="0">
                <a:solidFill>
                  <a:srgbClr val="000000"/>
                </a:solidFill>
              </a:rPr>
              <a:t> </a:t>
            </a:r>
            <a:r>
              <a:rPr lang="en-US" dirty="0" err="1">
                <a:solidFill>
                  <a:srgbClr val="000000"/>
                </a:solidFill>
              </a:rPr>
              <a:t>stroški</a:t>
            </a:r>
            <a:r>
              <a:rPr lang="en-US" dirty="0">
                <a:solidFill>
                  <a:srgbClr val="000000"/>
                </a:solidFill>
              </a:rPr>
              <a:t>, </a:t>
            </a:r>
            <a:r>
              <a:rPr lang="en-US" dirty="0" err="1">
                <a:solidFill>
                  <a:srgbClr val="000000"/>
                </a:solidFill>
              </a:rPr>
              <a:t>ki</a:t>
            </a:r>
            <a:r>
              <a:rPr lang="en-US" dirty="0">
                <a:solidFill>
                  <a:srgbClr val="000000"/>
                </a:solidFill>
              </a:rPr>
              <a:t> se ne </a:t>
            </a:r>
            <a:r>
              <a:rPr lang="en-US" dirty="0" err="1">
                <a:solidFill>
                  <a:srgbClr val="000000"/>
                </a:solidFill>
              </a:rPr>
              <a:t>spreminjajo</a:t>
            </a:r>
            <a:r>
              <a:rPr lang="en-US" dirty="0">
                <a:solidFill>
                  <a:srgbClr val="000000"/>
                </a:solidFill>
              </a:rPr>
              <a:t> ne </a:t>
            </a:r>
            <a:r>
              <a:rPr lang="en-US" dirty="0" err="1">
                <a:solidFill>
                  <a:srgbClr val="000000"/>
                </a:solidFill>
              </a:rPr>
              <a:t>glede</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obseg</a:t>
            </a:r>
            <a:r>
              <a:rPr lang="en-US" dirty="0">
                <a:solidFill>
                  <a:srgbClr val="000000"/>
                </a:solidFill>
              </a:rPr>
              <a:t> </a:t>
            </a:r>
            <a:r>
              <a:rPr lang="en-US" dirty="0" err="1">
                <a:solidFill>
                  <a:srgbClr val="000000"/>
                </a:solidFill>
              </a:rPr>
              <a:t>dejavnosti</a:t>
            </a:r>
            <a:r>
              <a:rPr lang="en-US" dirty="0">
                <a:solidFill>
                  <a:srgbClr val="000000"/>
                </a:solidFill>
              </a:rPr>
              <a:t>, </a:t>
            </a:r>
            <a:r>
              <a:rPr lang="en-US" dirty="0" err="1">
                <a:solidFill>
                  <a:srgbClr val="000000"/>
                </a:solidFill>
              </a:rPr>
              <a:t>torej</a:t>
            </a:r>
            <a:r>
              <a:rPr lang="en-US" dirty="0">
                <a:solidFill>
                  <a:srgbClr val="000000"/>
                </a:solidFill>
              </a:rPr>
              <a:t> so </a:t>
            </a:r>
            <a:r>
              <a:rPr lang="en-US" dirty="0" err="1">
                <a:solidFill>
                  <a:srgbClr val="000000"/>
                </a:solidFill>
              </a:rPr>
              <a:t>enaki</a:t>
            </a:r>
            <a:r>
              <a:rPr lang="en-US" dirty="0">
                <a:solidFill>
                  <a:srgbClr val="000000"/>
                </a:solidFill>
              </a:rPr>
              <a:t>, </a:t>
            </a:r>
            <a:r>
              <a:rPr lang="en-US" dirty="0" err="1">
                <a:solidFill>
                  <a:srgbClr val="000000"/>
                </a:solidFill>
              </a:rPr>
              <a:t>če</a:t>
            </a:r>
            <a:r>
              <a:rPr lang="en-US" dirty="0">
                <a:solidFill>
                  <a:srgbClr val="000000"/>
                </a:solidFill>
              </a:rPr>
              <a:t> </a:t>
            </a:r>
            <a:r>
              <a:rPr lang="en-US" dirty="0" err="1">
                <a:solidFill>
                  <a:srgbClr val="000000"/>
                </a:solidFill>
              </a:rPr>
              <a:t>podjetje</a:t>
            </a:r>
            <a:r>
              <a:rPr lang="en-US" dirty="0">
                <a:solidFill>
                  <a:srgbClr val="000000"/>
                </a:solidFill>
              </a:rPr>
              <a:t> </a:t>
            </a:r>
            <a:r>
              <a:rPr lang="en-US" dirty="0" err="1">
                <a:solidFill>
                  <a:srgbClr val="000000"/>
                </a:solidFill>
              </a:rPr>
              <a:t>dela</a:t>
            </a:r>
            <a:r>
              <a:rPr lang="en-US" dirty="0">
                <a:solidFill>
                  <a:srgbClr val="000000"/>
                </a:solidFill>
              </a:rPr>
              <a:t> </a:t>
            </a:r>
            <a:r>
              <a:rPr lang="en-US" dirty="0" err="1">
                <a:solidFill>
                  <a:srgbClr val="000000"/>
                </a:solidFill>
              </a:rPr>
              <a:t>nič</a:t>
            </a:r>
            <a:r>
              <a:rPr lang="en-US" dirty="0">
                <a:solidFill>
                  <a:srgbClr val="000000"/>
                </a:solidFill>
              </a:rPr>
              <a:t>, </a:t>
            </a:r>
            <a:r>
              <a:rPr lang="en-US" dirty="0" err="1">
                <a:solidFill>
                  <a:srgbClr val="000000"/>
                </a:solidFill>
              </a:rPr>
              <a:t>malo</a:t>
            </a:r>
            <a:r>
              <a:rPr lang="en-US" dirty="0">
                <a:solidFill>
                  <a:srgbClr val="000000"/>
                </a:solidFill>
              </a:rPr>
              <a:t> </a:t>
            </a:r>
            <a:r>
              <a:rPr lang="en-US" dirty="0" err="1">
                <a:solidFill>
                  <a:srgbClr val="000000"/>
                </a:solidFill>
              </a:rPr>
              <a:t>ali</a:t>
            </a:r>
            <a:r>
              <a:rPr lang="en-US" dirty="0">
                <a:solidFill>
                  <a:srgbClr val="000000"/>
                </a:solidFill>
              </a:rPr>
              <a:t> </a:t>
            </a:r>
            <a:r>
              <a:rPr lang="en-US" dirty="0" err="1">
                <a:solidFill>
                  <a:srgbClr val="000000"/>
                </a:solidFill>
              </a:rPr>
              <a:t>veliko</a:t>
            </a:r>
            <a:endParaRPr lang="en-US" dirty="0">
              <a:solidFill>
                <a:srgbClr val="000000"/>
              </a:solidFill>
            </a:endParaRPr>
          </a:p>
          <a:p>
            <a:endParaRPr lang="en-US" dirty="0">
              <a:solidFill>
                <a:srgbClr val="000000"/>
              </a:solidFill>
            </a:endParaRPr>
          </a:p>
          <a:p>
            <a:r>
              <a:rPr lang="en-US" dirty="0">
                <a:solidFill>
                  <a:srgbClr val="000000"/>
                </a:solidFill>
              </a:rPr>
              <a:t>Med </a:t>
            </a:r>
            <a:r>
              <a:rPr lang="en-US" dirty="0" err="1">
                <a:solidFill>
                  <a:srgbClr val="000000"/>
                </a:solidFill>
              </a:rPr>
              <a:t>neomejeno</a:t>
            </a:r>
            <a:r>
              <a:rPr lang="en-US" dirty="0">
                <a:solidFill>
                  <a:srgbClr val="000000"/>
                </a:solidFill>
              </a:rPr>
              <a:t> </a:t>
            </a:r>
            <a:r>
              <a:rPr lang="en-US" dirty="0" err="1">
                <a:solidFill>
                  <a:srgbClr val="000000"/>
                </a:solidFill>
              </a:rPr>
              <a:t>stalne</a:t>
            </a:r>
            <a:r>
              <a:rPr lang="en-US" dirty="0">
                <a:solidFill>
                  <a:srgbClr val="000000"/>
                </a:solidFill>
              </a:rPr>
              <a:t> </a:t>
            </a:r>
            <a:r>
              <a:rPr lang="en-US" dirty="0" err="1">
                <a:solidFill>
                  <a:srgbClr val="000000"/>
                </a:solidFill>
              </a:rPr>
              <a:t>stroške</a:t>
            </a:r>
            <a:r>
              <a:rPr lang="en-US" dirty="0">
                <a:solidFill>
                  <a:srgbClr val="000000"/>
                </a:solidFill>
              </a:rPr>
              <a:t> </a:t>
            </a:r>
            <a:r>
              <a:rPr lang="en-US" dirty="0" err="1">
                <a:solidFill>
                  <a:srgbClr val="000000"/>
                </a:solidFill>
              </a:rPr>
              <a:t>štejemo</a:t>
            </a:r>
            <a:r>
              <a:rPr lang="en-US" dirty="0">
                <a:solidFill>
                  <a:srgbClr val="000000"/>
                </a:solidFill>
              </a:rPr>
              <a:t> </a:t>
            </a:r>
            <a:endParaRPr lang="sl-SI" dirty="0">
              <a:solidFill>
                <a:srgbClr val="000000"/>
              </a:solidFill>
            </a:endParaRPr>
          </a:p>
          <a:p>
            <a:endParaRPr lang="en-US" dirty="0">
              <a:solidFill>
                <a:srgbClr val="000000"/>
              </a:solidFill>
            </a:endParaRPr>
          </a:p>
          <a:p>
            <a:pPr marL="285750" indent="-285750">
              <a:buFont typeface="Arial" panose="020B0604020202020204" pitchFamily="34" charset="0"/>
              <a:buChar char="•"/>
            </a:pPr>
            <a:r>
              <a:rPr lang="en-US" dirty="0" err="1">
                <a:solidFill>
                  <a:srgbClr val="000000"/>
                </a:solidFill>
              </a:rPr>
              <a:t>enakomerno</a:t>
            </a:r>
            <a:r>
              <a:rPr lang="en-US" dirty="0">
                <a:solidFill>
                  <a:srgbClr val="000000"/>
                </a:solidFill>
              </a:rPr>
              <a:t> </a:t>
            </a:r>
            <a:r>
              <a:rPr lang="en-US" dirty="0" err="1">
                <a:solidFill>
                  <a:srgbClr val="000000"/>
                </a:solidFill>
              </a:rPr>
              <a:t>časovno</a:t>
            </a:r>
            <a:r>
              <a:rPr lang="en-US" dirty="0">
                <a:solidFill>
                  <a:srgbClr val="000000"/>
                </a:solidFill>
              </a:rPr>
              <a:t> </a:t>
            </a:r>
            <a:r>
              <a:rPr lang="en-US" dirty="0" err="1">
                <a:solidFill>
                  <a:srgbClr val="000000"/>
                </a:solidFill>
              </a:rPr>
              <a:t>amortizacijo</a:t>
            </a:r>
            <a:r>
              <a:rPr lang="en-US" dirty="0">
                <a:solidFill>
                  <a:srgbClr val="000000"/>
                </a:solidFill>
              </a:rPr>
              <a:t>, </a:t>
            </a:r>
          </a:p>
          <a:p>
            <a:pPr marL="285750" indent="-285750">
              <a:buFont typeface="Arial" panose="020B0604020202020204" pitchFamily="34" charset="0"/>
              <a:buChar char="•"/>
            </a:pPr>
            <a:r>
              <a:rPr lang="en-US" dirty="0" err="1">
                <a:solidFill>
                  <a:srgbClr val="000000"/>
                </a:solidFill>
              </a:rPr>
              <a:t>fiksne</a:t>
            </a:r>
            <a:r>
              <a:rPr lang="en-US" dirty="0">
                <a:solidFill>
                  <a:srgbClr val="000000"/>
                </a:solidFill>
              </a:rPr>
              <a:t> </a:t>
            </a:r>
            <a:r>
              <a:rPr lang="en-US" dirty="0" err="1">
                <a:solidFill>
                  <a:srgbClr val="000000"/>
                </a:solidFill>
              </a:rPr>
              <a:t>obresti</a:t>
            </a:r>
            <a:r>
              <a:rPr lang="en-US" dirty="0">
                <a:solidFill>
                  <a:srgbClr val="000000"/>
                </a:solidFill>
              </a:rPr>
              <a:t> </a:t>
            </a:r>
            <a:r>
              <a:rPr lang="en-US" dirty="0" err="1">
                <a:solidFill>
                  <a:srgbClr val="000000"/>
                </a:solidFill>
              </a:rPr>
              <a:t>za</a:t>
            </a:r>
            <a:r>
              <a:rPr lang="en-US" dirty="0">
                <a:solidFill>
                  <a:srgbClr val="000000"/>
                </a:solidFill>
              </a:rPr>
              <a:t> </a:t>
            </a:r>
            <a:r>
              <a:rPr lang="en-US" dirty="0" err="1">
                <a:solidFill>
                  <a:srgbClr val="000000"/>
                </a:solidFill>
              </a:rPr>
              <a:t>najeta</a:t>
            </a:r>
            <a:r>
              <a:rPr lang="en-US" dirty="0">
                <a:solidFill>
                  <a:srgbClr val="000000"/>
                </a:solidFill>
              </a:rPr>
              <a:t> </a:t>
            </a:r>
            <a:r>
              <a:rPr lang="en-US" dirty="0" err="1">
                <a:solidFill>
                  <a:srgbClr val="000000"/>
                </a:solidFill>
              </a:rPr>
              <a:t>posojila</a:t>
            </a:r>
            <a:r>
              <a:rPr lang="en-US" dirty="0">
                <a:solidFill>
                  <a:srgbClr val="000000"/>
                </a:solidFill>
              </a:rPr>
              <a:t>, </a:t>
            </a:r>
          </a:p>
          <a:p>
            <a:pPr marL="285750" indent="-285750">
              <a:buFont typeface="Arial" panose="020B0604020202020204" pitchFamily="34" charset="0"/>
              <a:buChar char="•"/>
            </a:pPr>
            <a:r>
              <a:rPr lang="en-US" dirty="0" err="1">
                <a:solidFill>
                  <a:srgbClr val="000000"/>
                </a:solidFill>
              </a:rPr>
              <a:t>fiksne</a:t>
            </a:r>
            <a:r>
              <a:rPr lang="en-US" dirty="0">
                <a:solidFill>
                  <a:srgbClr val="000000"/>
                </a:solidFill>
              </a:rPr>
              <a:t> </a:t>
            </a:r>
            <a:r>
              <a:rPr lang="en-US" dirty="0" err="1">
                <a:solidFill>
                  <a:srgbClr val="000000"/>
                </a:solidFill>
              </a:rPr>
              <a:t>zavarovalne</a:t>
            </a:r>
            <a:r>
              <a:rPr lang="en-US" dirty="0">
                <a:solidFill>
                  <a:srgbClr val="000000"/>
                </a:solidFill>
              </a:rPr>
              <a:t> </a:t>
            </a:r>
            <a:r>
              <a:rPr lang="en-US" dirty="0" err="1">
                <a:solidFill>
                  <a:srgbClr val="000000"/>
                </a:solidFill>
              </a:rPr>
              <a:t>premije</a:t>
            </a:r>
            <a:r>
              <a:rPr lang="en-US" dirty="0">
                <a:solidFill>
                  <a:srgbClr val="000000"/>
                </a:solidFill>
              </a:rPr>
              <a:t>, </a:t>
            </a:r>
          </a:p>
          <a:p>
            <a:pPr marL="285750" indent="-285750">
              <a:buFont typeface="Arial" panose="020B0604020202020204" pitchFamily="34" charset="0"/>
              <a:buChar char="•"/>
            </a:pPr>
            <a:r>
              <a:rPr lang="en-US" dirty="0" err="1">
                <a:solidFill>
                  <a:srgbClr val="000000"/>
                </a:solidFill>
              </a:rPr>
              <a:t>plače</a:t>
            </a:r>
            <a:r>
              <a:rPr lang="en-US" dirty="0">
                <a:solidFill>
                  <a:srgbClr val="000000"/>
                </a:solidFill>
              </a:rPr>
              <a:t> </a:t>
            </a:r>
            <a:r>
              <a:rPr lang="en-US" dirty="0" err="1">
                <a:solidFill>
                  <a:srgbClr val="000000"/>
                </a:solidFill>
              </a:rPr>
              <a:t>režijskih</a:t>
            </a:r>
            <a:r>
              <a:rPr lang="en-US" dirty="0">
                <a:solidFill>
                  <a:srgbClr val="000000"/>
                </a:solidFill>
              </a:rPr>
              <a:t> </a:t>
            </a:r>
            <a:r>
              <a:rPr lang="en-US" dirty="0" err="1">
                <a:solidFill>
                  <a:srgbClr val="000000"/>
                </a:solidFill>
              </a:rPr>
              <a:t>delavcev</a:t>
            </a:r>
            <a:r>
              <a:rPr lang="en-US" dirty="0">
                <a:solidFill>
                  <a:srgbClr val="000000"/>
                </a:solidFill>
              </a:rPr>
              <a:t>, </a:t>
            </a:r>
            <a:r>
              <a:rPr lang="en-US" dirty="0" err="1">
                <a:solidFill>
                  <a:srgbClr val="000000"/>
                </a:solidFill>
              </a:rPr>
              <a:t>najemnine</a:t>
            </a:r>
            <a:r>
              <a:rPr lang="en-US" dirty="0">
                <a:solidFill>
                  <a:srgbClr val="000000"/>
                </a:solidFill>
              </a:rPr>
              <a:t>, </a:t>
            </a:r>
          </a:p>
          <a:p>
            <a:pPr marL="285750" indent="-285750">
              <a:buFont typeface="Arial" panose="020B0604020202020204" pitchFamily="34" charset="0"/>
              <a:buChar char="•"/>
            </a:pPr>
            <a:r>
              <a:rPr lang="en-US" dirty="0" err="1">
                <a:solidFill>
                  <a:srgbClr val="000000"/>
                </a:solidFill>
              </a:rPr>
              <a:t>naročnine</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revije</a:t>
            </a:r>
            <a:r>
              <a:rPr lang="en-US" dirty="0">
                <a:solidFill>
                  <a:srgbClr val="000000"/>
                </a:solidFill>
              </a:rPr>
              <a:t>...</a:t>
            </a: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631" y="4653137"/>
            <a:ext cx="2913862" cy="2196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39528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9" y="214313"/>
            <a:ext cx="5543550" cy="1462087"/>
          </a:xfrm>
        </p:spPr>
        <p:txBody>
          <a:bodyPr/>
          <a:lstStyle/>
          <a:p>
            <a:pPr eaLnBrk="1" hangingPunct="1"/>
            <a:r>
              <a:rPr lang="pl-PL" altLang="sl-SI" sz="3200" b="1" dirty="0" smtClean="0"/>
              <a:t>Neomejeni </a:t>
            </a:r>
            <a:r>
              <a:rPr lang="pl-PL" altLang="sl-SI" sz="3200" b="1" dirty="0"/>
              <a:t>stalni (=absolutni fiksni) </a:t>
            </a:r>
            <a:r>
              <a:rPr lang="pl-PL" altLang="sl-SI" sz="3200" b="1" dirty="0" smtClean="0"/>
              <a:t>stroški</a:t>
            </a:r>
            <a:endParaRPr lang="sl-SI" altLang="sl-SI" sz="32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0" y="1938338"/>
            <a:ext cx="6297613"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ravokotnik 1"/>
          <p:cNvSpPr/>
          <p:nvPr/>
        </p:nvSpPr>
        <p:spPr>
          <a:xfrm>
            <a:off x="1053910" y="5301208"/>
            <a:ext cx="7046482" cy="646331"/>
          </a:xfrm>
          <a:prstGeom prst="rect">
            <a:avLst/>
          </a:prstGeom>
        </p:spPr>
        <p:txBody>
          <a:bodyPr wrap="square">
            <a:spAutoFit/>
          </a:bodyPr>
          <a:lstStyle/>
          <a:p>
            <a:r>
              <a:rPr lang="en-US" dirty="0" err="1" smtClean="0"/>
              <a:t>Absolutni</a:t>
            </a:r>
            <a:r>
              <a:rPr lang="en-US" dirty="0" smtClean="0"/>
              <a:t> </a:t>
            </a:r>
            <a:r>
              <a:rPr lang="en-US" dirty="0" err="1" smtClean="0"/>
              <a:t>fiksni</a:t>
            </a:r>
            <a:r>
              <a:rPr lang="en-US" dirty="0" smtClean="0"/>
              <a:t> </a:t>
            </a:r>
            <a:r>
              <a:rPr lang="en-US" dirty="0" err="1" smtClean="0"/>
              <a:t>stroški</a:t>
            </a:r>
            <a:r>
              <a:rPr lang="en-US" dirty="0" smtClean="0"/>
              <a:t> </a:t>
            </a:r>
            <a:r>
              <a:rPr lang="en-US" dirty="0" err="1" smtClean="0"/>
              <a:t>ostajajo</a:t>
            </a:r>
            <a:r>
              <a:rPr lang="en-US" dirty="0" smtClean="0"/>
              <a:t> </a:t>
            </a:r>
            <a:r>
              <a:rPr lang="en-US" dirty="0" err="1" smtClean="0"/>
              <a:t>kot</a:t>
            </a:r>
            <a:r>
              <a:rPr lang="en-US" dirty="0" smtClean="0"/>
              <a:t> </a:t>
            </a:r>
            <a:r>
              <a:rPr lang="en-US" dirty="0" err="1" smtClean="0"/>
              <a:t>celota</a:t>
            </a:r>
            <a:r>
              <a:rPr lang="en-US" dirty="0" smtClean="0"/>
              <a:t> </a:t>
            </a:r>
            <a:r>
              <a:rPr lang="en-US" dirty="0" err="1" smtClean="0"/>
              <a:t>vedno</a:t>
            </a:r>
            <a:r>
              <a:rPr lang="en-US" dirty="0" smtClean="0"/>
              <a:t> </a:t>
            </a:r>
            <a:r>
              <a:rPr lang="en-US" dirty="0" err="1" smtClean="0"/>
              <a:t>enaki</a:t>
            </a:r>
            <a:r>
              <a:rPr lang="en-US" dirty="0" smtClean="0"/>
              <a:t>, </a:t>
            </a:r>
            <a:r>
              <a:rPr lang="en-US" dirty="0" err="1" smtClean="0"/>
              <a:t>vse</a:t>
            </a:r>
            <a:r>
              <a:rPr lang="en-US" dirty="0" smtClean="0"/>
              <a:t> </a:t>
            </a:r>
            <a:r>
              <a:rPr lang="en-US" dirty="0" err="1" smtClean="0"/>
              <a:t>dokler</a:t>
            </a:r>
            <a:r>
              <a:rPr lang="en-US" dirty="0" smtClean="0"/>
              <a:t> se ne </a:t>
            </a:r>
            <a:r>
              <a:rPr lang="en-US" dirty="0" err="1" smtClean="0"/>
              <a:t>spremeni</a:t>
            </a:r>
            <a:r>
              <a:rPr lang="en-US" dirty="0" smtClean="0"/>
              <a:t> </a:t>
            </a:r>
            <a:r>
              <a:rPr lang="en-US" dirty="0" err="1" smtClean="0"/>
              <a:t>cena</a:t>
            </a:r>
            <a:r>
              <a:rPr lang="en-US" dirty="0" smtClean="0"/>
              <a:t> </a:t>
            </a:r>
            <a:r>
              <a:rPr lang="en-US" dirty="0" err="1" smtClean="0"/>
              <a:t>ali</a:t>
            </a:r>
            <a:r>
              <a:rPr lang="en-US" dirty="0" smtClean="0"/>
              <a:t> </a:t>
            </a:r>
            <a:r>
              <a:rPr lang="en-US" dirty="0" err="1" smtClean="0"/>
              <a:t>količina</a:t>
            </a:r>
            <a:r>
              <a:rPr lang="en-US" dirty="0" smtClean="0"/>
              <a:t> </a:t>
            </a:r>
            <a:r>
              <a:rPr lang="en-US" dirty="0" err="1" smtClean="0"/>
              <a:t>fiksnih</a:t>
            </a:r>
            <a:r>
              <a:rPr lang="en-US" dirty="0" smtClean="0"/>
              <a:t> </a:t>
            </a:r>
            <a:r>
              <a:rPr lang="en-US" dirty="0" err="1" smtClean="0"/>
              <a:t>inputov</a:t>
            </a:r>
            <a:r>
              <a:rPr lang="en-US" dirty="0" smtClean="0"/>
              <a:t>. </a:t>
            </a:r>
            <a:endParaRPr lang="en-US" dirty="0"/>
          </a:p>
        </p:txBody>
      </p:sp>
    </p:spTree>
    <p:extLst>
      <p:ext uri="{BB962C8B-B14F-4D97-AF65-F5344CB8AC3E}">
        <p14:creationId xmlns:p14="http://schemas.microsoft.com/office/powerpoint/2010/main" val="22207022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Omejeno stalni </a:t>
            </a:r>
            <a:br>
              <a:rPr lang="sl-SI" altLang="sl-SI" sz="3600" b="1" dirty="0"/>
            </a:br>
            <a:r>
              <a:rPr lang="sl-SI" altLang="sl-SI" sz="3600" b="1" dirty="0"/>
              <a:t>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339974" y="2204864"/>
            <a:ext cx="5328369" cy="2862322"/>
          </a:xfrm>
          <a:prstGeom prst="rect">
            <a:avLst/>
          </a:prstGeom>
        </p:spPr>
        <p:txBody>
          <a:bodyPr wrap="square">
            <a:spAutoFit/>
          </a:bodyPr>
          <a:lstStyle/>
          <a:p>
            <a:r>
              <a:rPr lang="en-US" dirty="0" err="1">
                <a:solidFill>
                  <a:srgbClr val="000000"/>
                </a:solidFill>
              </a:rPr>
              <a:t>Omejeno</a:t>
            </a:r>
            <a:r>
              <a:rPr lang="en-US" dirty="0">
                <a:solidFill>
                  <a:srgbClr val="000000"/>
                </a:solidFill>
              </a:rPr>
              <a:t> </a:t>
            </a:r>
            <a:r>
              <a:rPr lang="en-US" dirty="0" err="1">
                <a:solidFill>
                  <a:srgbClr val="000000"/>
                </a:solidFill>
              </a:rPr>
              <a:t>stalni</a:t>
            </a:r>
            <a:r>
              <a:rPr lang="en-US" dirty="0">
                <a:solidFill>
                  <a:srgbClr val="000000"/>
                </a:solidFill>
              </a:rPr>
              <a:t> </a:t>
            </a:r>
            <a:r>
              <a:rPr lang="en-US" dirty="0" err="1">
                <a:solidFill>
                  <a:srgbClr val="000000"/>
                </a:solidFill>
              </a:rPr>
              <a:t>ali</a:t>
            </a:r>
            <a:r>
              <a:rPr lang="en-US" dirty="0">
                <a:solidFill>
                  <a:srgbClr val="000000"/>
                </a:solidFill>
              </a:rPr>
              <a:t> </a:t>
            </a:r>
            <a:r>
              <a:rPr lang="en-US" dirty="0" err="1">
                <a:solidFill>
                  <a:srgbClr val="000000"/>
                </a:solidFill>
              </a:rPr>
              <a:t>relativno</a:t>
            </a:r>
            <a:r>
              <a:rPr lang="en-US" dirty="0">
                <a:solidFill>
                  <a:srgbClr val="000000"/>
                </a:solidFill>
              </a:rPr>
              <a:t> </a:t>
            </a:r>
            <a:r>
              <a:rPr lang="en-US" dirty="0" err="1">
                <a:solidFill>
                  <a:srgbClr val="000000"/>
                </a:solidFill>
              </a:rPr>
              <a:t>fiksni</a:t>
            </a:r>
            <a:r>
              <a:rPr lang="en-US" dirty="0">
                <a:solidFill>
                  <a:srgbClr val="000000"/>
                </a:solidFill>
              </a:rPr>
              <a:t> </a:t>
            </a:r>
          </a:p>
          <a:p>
            <a:r>
              <a:rPr lang="en-US" dirty="0" err="1">
                <a:solidFill>
                  <a:srgbClr val="000000"/>
                </a:solidFill>
              </a:rPr>
              <a:t>stroški</a:t>
            </a:r>
            <a:r>
              <a:rPr lang="en-US" dirty="0">
                <a:solidFill>
                  <a:srgbClr val="000000"/>
                </a:solidFill>
              </a:rPr>
              <a:t> so </a:t>
            </a:r>
            <a:r>
              <a:rPr lang="en-US" dirty="0" err="1">
                <a:solidFill>
                  <a:srgbClr val="000000"/>
                </a:solidFill>
              </a:rPr>
              <a:t>pravzaprav</a:t>
            </a:r>
            <a:r>
              <a:rPr lang="en-US" dirty="0">
                <a:solidFill>
                  <a:srgbClr val="000000"/>
                </a:solidFill>
              </a:rPr>
              <a:t> </a:t>
            </a:r>
            <a:r>
              <a:rPr lang="en-US" dirty="0" err="1">
                <a:solidFill>
                  <a:srgbClr val="000000"/>
                </a:solidFill>
              </a:rPr>
              <a:t>dolgoročnejša</a:t>
            </a:r>
            <a:r>
              <a:rPr lang="en-US" dirty="0">
                <a:solidFill>
                  <a:srgbClr val="000000"/>
                </a:solidFill>
              </a:rPr>
              <a:t> </a:t>
            </a:r>
            <a:r>
              <a:rPr lang="en-US" dirty="0" err="1">
                <a:solidFill>
                  <a:srgbClr val="000000"/>
                </a:solidFill>
              </a:rPr>
              <a:t>inačica</a:t>
            </a:r>
            <a:endParaRPr lang="en-US" dirty="0">
              <a:solidFill>
                <a:srgbClr val="000000"/>
              </a:solidFill>
            </a:endParaRPr>
          </a:p>
          <a:p>
            <a:r>
              <a:rPr lang="en-US" dirty="0" err="1">
                <a:solidFill>
                  <a:srgbClr val="000000"/>
                </a:solidFill>
              </a:rPr>
              <a:t>neomejenih</a:t>
            </a:r>
            <a:r>
              <a:rPr lang="en-US" dirty="0">
                <a:solidFill>
                  <a:srgbClr val="000000"/>
                </a:solidFill>
              </a:rPr>
              <a:t> </a:t>
            </a:r>
            <a:r>
              <a:rPr lang="en-US" dirty="0" err="1">
                <a:solidFill>
                  <a:srgbClr val="000000"/>
                </a:solidFill>
              </a:rPr>
              <a:t>stroškov</a:t>
            </a:r>
            <a:r>
              <a:rPr lang="en-US" dirty="0">
                <a:solidFill>
                  <a:srgbClr val="000000"/>
                </a:solidFill>
              </a:rPr>
              <a:t>. </a:t>
            </a:r>
          </a:p>
          <a:p>
            <a:endParaRPr lang="en-US" dirty="0">
              <a:solidFill>
                <a:srgbClr val="000000"/>
              </a:solidFill>
            </a:endParaRPr>
          </a:p>
          <a:p>
            <a:r>
              <a:rPr lang="en-US" dirty="0" err="1">
                <a:solidFill>
                  <a:srgbClr val="000000"/>
                </a:solidFill>
              </a:rPr>
              <a:t>Obseg</a:t>
            </a:r>
            <a:r>
              <a:rPr lang="en-US" dirty="0">
                <a:solidFill>
                  <a:srgbClr val="000000"/>
                </a:solidFill>
              </a:rPr>
              <a:t> </a:t>
            </a:r>
            <a:r>
              <a:rPr lang="en-US" dirty="0" err="1">
                <a:solidFill>
                  <a:srgbClr val="000000"/>
                </a:solidFill>
              </a:rPr>
              <a:t>poslovanja</a:t>
            </a:r>
            <a:r>
              <a:rPr lang="en-US" dirty="0">
                <a:solidFill>
                  <a:srgbClr val="000000"/>
                </a:solidFill>
              </a:rPr>
              <a:t> ne </a:t>
            </a:r>
            <a:r>
              <a:rPr lang="en-US" dirty="0" err="1">
                <a:solidFill>
                  <a:srgbClr val="000000"/>
                </a:solidFill>
              </a:rPr>
              <a:t>vpliva</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stroške</a:t>
            </a:r>
            <a:r>
              <a:rPr lang="en-US" dirty="0">
                <a:solidFill>
                  <a:srgbClr val="000000"/>
                </a:solidFill>
              </a:rPr>
              <a:t>, </a:t>
            </a:r>
            <a:r>
              <a:rPr lang="en-US" dirty="0" err="1">
                <a:solidFill>
                  <a:srgbClr val="000000"/>
                </a:solidFill>
              </a:rPr>
              <a:t>vendar</a:t>
            </a:r>
            <a:r>
              <a:rPr lang="en-US" dirty="0">
                <a:solidFill>
                  <a:srgbClr val="000000"/>
                </a:solidFill>
              </a:rPr>
              <a:t> v </a:t>
            </a:r>
            <a:r>
              <a:rPr lang="en-US" dirty="0" err="1">
                <a:solidFill>
                  <a:srgbClr val="000000"/>
                </a:solidFill>
              </a:rPr>
              <a:t>nekih</a:t>
            </a:r>
            <a:r>
              <a:rPr lang="en-US" dirty="0">
                <a:solidFill>
                  <a:srgbClr val="000000"/>
                </a:solidFill>
              </a:rPr>
              <a:t> </a:t>
            </a:r>
            <a:r>
              <a:rPr lang="en-US" dirty="0" err="1">
                <a:solidFill>
                  <a:srgbClr val="000000"/>
                </a:solidFill>
              </a:rPr>
              <a:t>mejah</a:t>
            </a:r>
            <a:r>
              <a:rPr lang="en-US" dirty="0">
                <a:solidFill>
                  <a:srgbClr val="000000"/>
                </a:solidFill>
              </a:rPr>
              <a:t> </a:t>
            </a:r>
            <a:r>
              <a:rPr lang="en-US" dirty="0" err="1">
                <a:solidFill>
                  <a:srgbClr val="000000"/>
                </a:solidFill>
              </a:rPr>
              <a:t>ostajajo</a:t>
            </a:r>
            <a:r>
              <a:rPr lang="en-US" dirty="0">
                <a:solidFill>
                  <a:srgbClr val="000000"/>
                </a:solidFill>
              </a:rPr>
              <a:t> </a:t>
            </a:r>
            <a:r>
              <a:rPr lang="en-US" dirty="0" err="1">
                <a:solidFill>
                  <a:srgbClr val="000000"/>
                </a:solidFill>
              </a:rPr>
              <a:t>enaki</a:t>
            </a:r>
            <a:r>
              <a:rPr lang="en-US" dirty="0">
                <a:solidFill>
                  <a:srgbClr val="000000"/>
                </a:solidFill>
              </a:rPr>
              <a:t>, </a:t>
            </a:r>
            <a:r>
              <a:rPr lang="en-US" dirty="0" err="1">
                <a:solidFill>
                  <a:srgbClr val="000000"/>
                </a:solidFill>
              </a:rPr>
              <a:t>ko</a:t>
            </a:r>
            <a:r>
              <a:rPr lang="en-US" dirty="0">
                <a:solidFill>
                  <a:srgbClr val="000000"/>
                </a:solidFill>
              </a:rPr>
              <a:t> pa </a:t>
            </a:r>
            <a:r>
              <a:rPr lang="en-US" dirty="0" err="1">
                <a:solidFill>
                  <a:srgbClr val="000000"/>
                </a:solidFill>
              </a:rPr>
              <a:t>te</a:t>
            </a:r>
            <a:r>
              <a:rPr lang="en-US" dirty="0">
                <a:solidFill>
                  <a:srgbClr val="000000"/>
                </a:solidFill>
              </a:rPr>
              <a:t> </a:t>
            </a:r>
            <a:r>
              <a:rPr lang="en-US" dirty="0" err="1">
                <a:solidFill>
                  <a:srgbClr val="000000"/>
                </a:solidFill>
              </a:rPr>
              <a:t>meje</a:t>
            </a:r>
            <a:r>
              <a:rPr lang="en-US" dirty="0">
                <a:solidFill>
                  <a:srgbClr val="000000"/>
                </a:solidFill>
              </a:rPr>
              <a:t> </a:t>
            </a:r>
            <a:r>
              <a:rPr lang="en-US" dirty="0" err="1">
                <a:solidFill>
                  <a:srgbClr val="000000"/>
                </a:solidFill>
              </a:rPr>
              <a:t>prekoračimo</a:t>
            </a:r>
            <a:r>
              <a:rPr lang="en-US" dirty="0">
                <a:solidFill>
                  <a:srgbClr val="000000"/>
                </a:solidFill>
              </a:rPr>
              <a:t> (</a:t>
            </a:r>
            <a:r>
              <a:rPr lang="en-US" dirty="0" err="1">
                <a:solidFill>
                  <a:srgbClr val="000000"/>
                </a:solidFill>
              </a:rPr>
              <a:t>npr</a:t>
            </a:r>
            <a:r>
              <a:rPr lang="en-US" dirty="0">
                <a:solidFill>
                  <a:srgbClr val="000000"/>
                </a:solidFill>
              </a:rPr>
              <a:t>. </a:t>
            </a:r>
            <a:r>
              <a:rPr lang="en-US" dirty="0" err="1">
                <a:solidFill>
                  <a:srgbClr val="000000"/>
                </a:solidFill>
              </a:rPr>
              <a:t>pri</a:t>
            </a:r>
            <a:r>
              <a:rPr lang="en-US" dirty="0">
                <a:solidFill>
                  <a:srgbClr val="000000"/>
                </a:solidFill>
              </a:rPr>
              <a:t> </a:t>
            </a:r>
            <a:r>
              <a:rPr lang="en-US" dirty="0" err="1">
                <a:solidFill>
                  <a:srgbClr val="000000"/>
                </a:solidFill>
              </a:rPr>
              <a:t>večji</a:t>
            </a:r>
            <a:r>
              <a:rPr lang="en-US" dirty="0">
                <a:solidFill>
                  <a:srgbClr val="000000"/>
                </a:solidFill>
              </a:rPr>
              <a:t> </a:t>
            </a:r>
            <a:r>
              <a:rPr lang="en-US" dirty="0" err="1">
                <a:solidFill>
                  <a:srgbClr val="000000"/>
                </a:solidFill>
              </a:rPr>
              <a:t>spremembi</a:t>
            </a:r>
            <a:r>
              <a:rPr lang="en-US" dirty="0">
                <a:solidFill>
                  <a:srgbClr val="000000"/>
                </a:solidFill>
              </a:rPr>
              <a:t> </a:t>
            </a:r>
            <a:r>
              <a:rPr lang="en-US" dirty="0" err="1">
                <a:solidFill>
                  <a:srgbClr val="000000"/>
                </a:solidFill>
              </a:rPr>
              <a:t>proizvodnje</a:t>
            </a:r>
            <a:r>
              <a:rPr lang="en-US" dirty="0">
                <a:solidFill>
                  <a:srgbClr val="000000"/>
                </a:solidFill>
              </a:rPr>
              <a:t>), se </a:t>
            </a:r>
            <a:r>
              <a:rPr lang="en-US" dirty="0" err="1">
                <a:solidFill>
                  <a:srgbClr val="000000"/>
                </a:solidFill>
              </a:rPr>
              <a:t>stalni</a:t>
            </a:r>
            <a:r>
              <a:rPr lang="en-US" dirty="0">
                <a:solidFill>
                  <a:srgbClr val="000000"/>
                </a:solidFill>
              </a:rPr>
              <a:t> </a:t>
            </a:r>
            <a:r>
              <a:rPr lang="en-US" dirty="0" err="1">
                <a:solidFill>
                  <a:srgbClr val="000000"/>
                </a:solidFill>
              </a:rPr>
              <a:t>stroški</a:t>
            </a:r>
            <a:r>
              <a:rPr lang="en-US" dirty="0">
                <a:solidFill>
                  <a:srgbClr val="000000"/>
                </a:solidFill>
              </a:rPr>
              <a:t> </a:t>
            </a:r>
            <a:r>
              <a:rPr lang="en-US" dirty="0" err="1">
                <a:solidFill>
                  <a:srgbClr val="000000"/>
                </a:solidFill>
              </a:rPr>
              <a:t>sunkovito</a:t>
            </a:r>
            <a:r>
              <a:rPr lang="en-US" dirty="0">
                <a:solidFill>
                  <a:srgbClr val="000000"/>
                </a:solidFill>
              </a:rPr>
              <a:t> </a:t>
            </a:r>
            <a:r>
              <a:rPr lang="en-US" dirty="0" err="1">
                <a:solidFill>
                  <a:srgbClr val="000000"/>
                </a:solidFill>
              </a:rPr>
              <a:t>povečajo</a:t>
            </a:r>
            <a:r>
              <a:rPr lang="en-US" dirty="0">
                <a:solidFill>
                  <a:srgbClr val="000000"/>
                </a:solidFill>
              </a:rPr>
              <a:t>, </a:t>
            </a:r>
            <a:r>
              <a:rPr lang="en-US" dirty="0" err="1">
                <a:solidFill>
                  <a:srgbClr val="000000"/>
                </a:solidFill>
              </a:rPr>
              <a:t>vendar</a:t>
            </a:r>
            <a:r>
              <a:rPr lang="en-US" dirty="0">
                <a:solidFill>
                  <a:srgbClr val="000000"/>
                </a:solidFill>
              </a:rPr>
              <a:t> so do </a:t>
            </a:r>
            <a:r>
              <a:rPr lang="en-US" dirty="0" err="1">
                <a:solidFill>
                  <a:srgbClr val="000000"/>
                </a:solidFill>
              </a:rPr>
              <a:t>naslednje</a:t>
            </a:r>
            <a:r>
              <a:rPr lang="en-US" dirty="0">
                <a:solidFill>
                  <a:srgbClr val="000000"/>
                </a:solidFill>
              </a:rPr>
              <a:t> </a:t>
            </a:r>
            <a:r>
              <a:rPr lang="en-US" dirty="0" err="1">
                <a:solidFill>
                  <a:srgbClr val="000000"/>
                </a:solidFill>
              </a:rPr>
              <a:t>meje</a:t>
            </a:r>
            <a:r>
              <a:rPr lang="en-US" dirty="0">
                <a:solidFill>
                  <a:srgbClr val="000000"/>
                </a:solidFill>
              </a:rPr>
              <a:t> </a:t>
            </a:r>
            <a:r>
              <a:rPr lang="en-US" dirty="0" err="1">
                <a:solidFill>
                  <a:srgbClr val="000000"/>
                </a:solidFill>
              </a:rPr>
              <a:t>enaki</a:t>
            </a:r>
            <a:r>
              <a:rPr lang="en-US" dirty="0">
                <a:solidFill>
                  <a:srgbClr val="000000"/>
                </a:solidFill>
              </a:rPr>
              <a:t> ne </a:t>
            </a:r>
            <a:r>
              <a:rPr lang="en-US" dirty="0" err="1">
                <a:solidFill>
                  <a:srgbClr val="000000"/>
                </a:solidFill>
              </a:rPr>
              <a:t>glede</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spremembe</a:t>
            </a:r>
            <a:r>
              <a:rPr lang="en-US" dirty="0">
                <a:solidFill>
                  <a:srgbClr val="000000"/>
                </a:solidFill>
              </a:rPr>
              <a:t> </a:t>
            </a:r>
            <a:r>
              <a:rPr lang="en-US" dirty="0" err="1">
                <a:solidFill>
                  <a:srgbClr val="000000"/>
                </a:solidFill>
              </a:rPr>
              <a:t>obsega</a:t>
            </a:r>
            <a:r>
              <a:rPr lang="en-US" dirty="0">
                <a:solidFill>
                  <a:srgbClr val="000000"/>
                </a:solidFill>
              </a:rPr>
              <a:t> </a:t>
            </a:r>
            <a:r>
              <a:rPr lang="en-US" dirty="0" err="1">
                <a:solidFill>
                  <a:srgbClr val="000000"/>
                </a:solidFill>
              </a:rPr>
              <a:t>poslovanja</a:t>
            </a:r>
            <a:r>
              <a:rPr lang="sl-SI" dirty="0">
                <a:solidFill>
                  <a:srgbClr val="000000"/>
                </a:solidFill>
              </a:rPr>
              <a:t> </a:t>
            </a:r>
            <a:r>
              <a:rPr lang="en-US" dirty="0">
                <a:solidFill>
                  <a:srgbClr val="000000"/>
                </a:solidFill>
              </a:rPr>
              <a:t>(</a:t>
            </a:r>
            <a:r>
              <a:rPr lang="en-US" dirty="0" err="1">
                <a:solidFill>
                  <a:srgbClr val="000000"/>
                </a:solidFill>
              </a:rPr>
              <a:t>znotraj</a:t>
            </a:r>
            <a:r>
              <a:rPr lang="en-US" dirty="0">
                <a:solidFill>
                  <a:srgbClr val="000000"/>
                </a:solidFill>
              </a:rPr>
              <a:t> </a:t>
            </a:r>
            <a:r>
              <a:rPr lang="en-US" dirty="0" err="1">
                <a:solidFill>
                  <a:srgbClr val="000000"/>
                </a:solidFill>
              </a:rPr>
              <a:t>meja</a:t>
            </a:r>
            <a:r>
              <a:rPr lang="en-US" dirty="0">
                <a:solidFill>
                  <a:srgbClr val="000000"/>
                </a:solidFill>
              </a:rPr>
              <a:t>).</a:t>
            </a:r>
          </a:p>
        </p:txBody>
      </p:sp>
    </p:spTree>
    <p:extLst>
      <p:ext uri="{BB962C8B-B14F-4D97-AF65-F5344CB8AC3E}">
        <p14:creationId xmlns:p14="http://schemas.microsoft.com/office/powerpoint/2010/main" val="22509034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76672"/>
            <a:ext cx="6480720" cy="523220"/>
          </a:xfrm>
          <a:prstGeom prst="rect">
            <a:avLst/>
          </a:prstGeom>
          <a:noFill/>
        </p:spPr>
        <p:txBody>
          <a:bodyPr wrap="square" rtlCol="0">
            <a:spAutoFit/>
          </a:bodyPr>
          <a:lstStyle/>
          <a:p>
            <a:r>
              <a:rPr lang="sl-SI" sz="2800" b="1" dirty="0" smtClean="0">
                <a:latin typeface="Verdana" pitchFamily="34" charset="0"/>
                <a:ea typeface="Verdana" pitchFamily="34" charset="0"/>
                <a:cs typeface="Verdana" pitchFamily="34" charset="0"/>
              </a:rPr>
              <a:t>Naravna delitev stroškov</a:t>
            </a:r>
            <a:endParaRPr lang="sl-SI" sz="2800" b="1" dirty="0">
              <a:latin typeface="Verdana" pitchFamily="34" charset="0"/>
              <a:ea typeface="Verdana" pitchFamily="34" charset="0"/>
              <a:cs typeface="Verdana" pitchFamily="34" charset="0"/>
            </a:endParaRPr>
          </a:p>
        </p:txBody>
      </p:sp>
      <p:graphicFrame>
        <p:nvGraphicFramePr>
          <p:cNvPr id="4" name="Object 4"/>
          <p:cNvGraphicFramePr>
            <a:graphicFrameLocks noChangeAspect="1"/>
          </p:cNvGraphicFramePr>
          <p:nvPr/>
        </p:nvGraphicFramePr>
        <p:xfrm>
          <a:off x="395288" y="2476500"/>
          <a:ext cx="8137525" cy="2354263"/>
        </p:xfrm>
        <a:graphic>
          <a:graphicData uri="http://schemas.openxmlformats.org/presentationml/2006/ole">
            <mc:AlternateContent xmlns:mc="http://schemas.openxmlformats.org/markup-compatibility/2006">
              <mc:Choice xmlns:v="urn:schemas-microsoft-com:vml" Requires="v">
                <p:oleObj spid="_x0000_s1031" name="Visio" r:id="rId3" imgW="6334804" imgH="1834763" progId="Visio.Drawing.11">
                  <p:embed/>
                </p:oleObj>
              </mc:Choice>
              <mc:Fallback>
                <p:oleObj name="Visio" r:id="rId3" imgW="6334804" imgH="1834763" progId="Visio.Drawing.11">
                  <p:embed/>
                  <p:pic>
                    <p:nvPicPr>
                      <p:cNvPr id="819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476500"/>
                        <a:ext cx="8137525" cy="2354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383171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200" b="1" dirty="0"/>
              <a:t>Omejeni stalni (=relativni/conski fiksni) stroški</a:t>
            </a:r>
            <a:endParaRPr lang="sl-SI" altLang="sl-SI" sz="32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5" y="2705099"/>
            <a:ext cx="7363312" cy="348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3506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9" y="214313"/>
            <a:ext cx="5615830" cy="1462087"/>
          </a:xfrm>
        </p:spPr>
        <p:txBody>
          <a:bodyPr/>
          <a:lstStyle/>
          <a:p>
            <a:pPr eaLnBrk="1" hangingPunct="1"/>
            <a:r>
              <a:rPr lang="sl-SI" altLang="sl-SI" sz="3600" b="1" dirty="0"/>
              <a:t>Spremenljivi (variabilni) 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2690336"/>
            <a:ext cx="4572000" cy="1938992"/>
          </a:xfrm>
          <a:prstGeom prst="rect">
            <a:avLst/>
          </a:prstGeom>
        </p:spPr>
        <p:txBody>
          <a:bodyPr>
            <a:spAutoFit/>
          </a:bodyPr>
          <a:lstStyle/>
          <a:p>
            <a:r>
              <a:rPr lang="en-US" sz="2400" dirty="0" smtClean="0"/>
              <a:t>To so </a:t>
            </a:r>
            <a:r>
              <a:rPr lang="en-US" sz="2400" dirty="0" err="1" smtClean="0"/>
              <a:t>stroški</a:t>
            </a:r>
            <a:r>
              <a:rPr lang="en-US" sz="2400" dirty="0" smtClean="0"/>
              <a:t>, </a:t>
            </a:r>
            <a:r>
              <a:rPr lang="en-US" sz="2400" dirty="0" err="1" smtClean="0"/>
              <a:t>ki</a:t>
            </a:r>
            <a:r>
              <a:rPr lang="en-US" sz="2400" dirty="0" smtClean="0"/>
              <a:t> so </a:t>
            </a:r>
            <a:r>
              <a:rPr lang="en-US" sz="2400" dirty="0" err="1" smtClean="0"/>
              <a:t>odvisni</a:t>
            </a:r>
            <a:r>
              <a:rPr lang="en-US" sz="2400" dirty="0" smtClean="0"/>
              <a:t> od </a:t>
            </a:r>
            <a:r>
              <a:rPr lang="en-US" sz="2400" dirty="0" err="1" smtClean="0"/>
              <a:t>obsega</a:t>
            </a:r>
            <a:r>
              <a:rPr lang="en-US" sz="2400" dirty="0" smtClean="0"/>
              <a:t> </a:t>
            </a:r>
            <a:r>
              <a:rPr lang="en-US" sz="2400" dirty="0" err="1" smtClean="0"/>
              <a:t>proizvodnje</a:t>
            </a:r>
            <a:endParaRPr lang="en-US" sz="2400" dirty="0" smtClean="0"/>
          </a:p>
          <a:p>
            <a:endParaRPr lang="en-US" sz="2400" dirty="0" smtClean="0"/>
          </a:p>
          <a:p>
            <a:r>
              <a:rPr lang="en-US" sz="2400" dirty="0" err="1" smtClean="0"/>
              <a:t>Če</a:t>
            </a:r>
            <a:r>
              <a:rPr lang="en-US" sz="2400" dirty="0" smtClean="0"/>
              <a:t> </a:t>
            </a:r>
            <a:r>
              <a:rPr lang="en-US" sz="2400" dirty="0" err="1" smtClean="0"/>
              <a:t>proizvodnje</a:t>
            </a:r>
            <a:r>
              <a:rPr lang="en-US" sz="2400" dirty="0" smtClean="0"/>
              <a:t> </a:t>
            </a:r>
            <a:r>
              <a:rPr lang="en-US" sz="2400" dirty="0" err="1" smtClean="0"/>
              <a:t>ni</a:t>
            </a:r>
            <a:r>
              <a:rPr lang="en-US" sz="2400" dirty="0" smtClean="0"/>
              <a:t>, </a:t>
            </a:r>
            <a:r>
              <a:rPr lang="en-US" sz="2400" dirty="0" err="1" smtClean="0"/>
              <a:t>potem</a:t>
            </a:r>
            <a:r>
              <a:rPr lang="en-US" sz="2400" dirty="0" smtClean="0"/>
              <a:t> </a:t>
            </a:r>
            <a:r>
              <a:rPr lang="en-US" sz="2400" dirty="0" err="1" smtClean="0"/>
              <a:t>ni</a:t>
            </a:r>
            <a:r>
              <a:rPr lang="en-US" sz="2400" dirty="0" smtClean="0"/>
              <a:t> </a:t>
            </a:r>
            <a:r>
              <a:rPr lang="en-US" sz="2400" dirty="0" err="1" smtClean="0"/>
              <a:t>niti</a:t>
            </a:r>
            <a:r>
              <a:rPr lang="en-US" sz="2400" dirty="0" smtClean="0"/>
              <a:t> </a:t>
            </a:r>
            <a:r>
              <a:rPr lang="en-US" sz="2400" dirty="0" err="1" smtClean="0"/>
              <a:t>spremenljivih</a:t>
            </a:r>
            <a:r>
              <a:rPr lang="en-US" sz="2400" dirty="0" smtClean="0"/>
              <a:t> </a:t>
            </a:r>
            <a:r>
              <a:rPr lang="en-US" sz="2400" dirty="0" err="1" smtClean="0"/>
              <a:t>stroškov</a:t>
            </a:r>
            <a:endParaRPr lang="en-US" sz="2400" dirty="0"/>
          </a:p>
        </p:txBody>
      </p:sp>
    </p:spTree>
    <p:extLst>
      <p:ext uri="{BB962C8B-B14F-4D97-AF65-F5344CB8AC3E}">
        <p14:creationId xmlns:p14="http://schemas.microsoft.com/office/powerpoint/2010/main" val="20063901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9" y="214313"/>
            <a:ext cx="5615830" cy="1462087"/>
          </a:xfrm>
        </p:spPr>
        <p:txBody>
          <a:bodyPr/>
          <a:lstStyle/>
          <a:p>
            <a:pPr eaLnBrk="1" hangingPunct="1"/>
            <a:r>
              <a:rPr lang="sl-SI" altLang="sl-SI" sz="3600" b="1" dirty="0"/>
              <a:t>Spremenljivi (variabilni) 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2690336"/>
            <a:ext cx="4572000" cy="461665"/>
          </a:xfrm>
          <a:prstGeom prst="rect">
            <a:avLst/>
          </a:prstGeom>
        </p:spPr>
        <p:txBody>
          <a:bodyPr>
            <a:spAutoFit/>
          </a:bodyPr>
          <a:lstStyle/>
          <a:p>
            <a:endParaRPr lang="en-US" sz="2400" dirty="0">
              <a:solidFill>
                <a:srgbClr val="000000"/>
              </a:solidFill>
            </a:endParaRPr>
          </a:p>
        </p:txBody>
      </p:sp>
      <p:sp>
        <p:nvSpPr>
          <p:cNvPr id="3" name="Pravokotnik 2"/>
          <p:cNvSpPr/>
          <p:nvPr/>
        </p:nvSpPr>
        <p:spPr>
          <a:xfrm>
            <a:off x="2310218" y="1934322"/>
            <a:ext cx="5958408" cy="830997"/>
          </a:xfrm>
          <a:prstGeom prst="rect">
            <a:avLst/>
          </a:prstGeom>
        </p:spPr>
        <p:txBody>
          <a:bodyPr wrap="square">
            <a:spAutoFit/>
          </a:bodyPr>
          <a:lstStyle/>
          <a:p>
            <a:r>
              <a:rPr lang="en-US" sz="2400" b="1" dirty="0" err="1" smtClean="0">
                <a:solidFill>
                  <a:srgbClr val="7030A0"/>
                </a:solidFill>
              </a:rPr>
              <a:t>Sorazmerno</a:t>
            </a:r>
            <a:r>
              <a:rPr lang="en-US" sz="2400" b="1" dirty="0" smtClean="0">
                <a:solidFill>
                  <a:srgbClr val="7030A0"/>
                </a:solidFill>
              </a:rPr>
              <a:t> </a:t>
            </a:r>
            <a:r>
              <a:rPr lang="en-US" sz="2400" b="1" dirty="0" err="1" smtClean="0">
                <a:solidFill>
                  <a:srgbClr val="7030A0"/>
                </a:solidFill>
              </a:rPr>
              <a:t>spremenljivi</a:t>
            </a:r>
            <a:r>
              <a:rPr lang="en-US" sz="2400" b="1" dirty="0" smtClean="0">
                <a:solidFill>
                  <a:srgbClr val="7030A0"/>
                </a:solidFill>
              </a:rPr>
              <a:t> (</a:t>
            </a:r>
            <a:r>
              <a:rPr lang="en-US" sz="2400" b="1" dirty="0" err="1" smtClean="0">
                <a:solidFill>
                  <a:srgbClr val="7030A0"/>
                </a:solidFill>
              </a:rPr>
              <a:t>proporcionalni</a:t>
            </a:r>
            <a:r>
              <a:rPr lang="en-US" sz="2400" b="1" dirty="0" smtClean="0">
                <a:solidFill>
                  <a:srgbClr val="7030A0"/>
                </a:solidFill>
              </a:rPr>
              <a:t> </a:t>
            </a:r>
            <a:r>
              <a:rPr lang="en-US" sz="2400" b="1" dirty="0" err="1" smtClean="0">
                <a:solidFill>
                  <a:srgbClr val="7030A0"/>
                </a:solidFill>
              </a:rPr>
              <a:t>variabilni</a:t>
            </a:r>
            <a:r>
              <a:rPr lang="en-US" sz="2400" b="1" dirty="0" smtClean="0">
                <a:solidFill>
                  <a:srgbClr val="7030A0"/>
                </a:solidFill>
              </a:rPr>
              <a:t>) </a:t>
            </a:r>
            <a:r>
              <a:rPr lang="en-US" sz="2400" b="1" dirty="0" err="1" smtClean="0">
                <a:solidFill>
                  <a:srgbClr val="7030A0"/>
                </a:solidFill>
              </a:rPr>
              <a:t>stroški</a:t>
            </a:r>
            <a:r>
              <a:rPr lang="en-US" sz="2400" b="1" dirty="0" smtClean="0">
                <a:solidFill>
                  <a:srgbClr val="7030A0"/>
                </a:solidFill>
              </a:rPr>
              <a:t> </a:t>
            </a:r>
            <a:endParaRPr lang="en-US" sz="2400" b="1" dirty="0">
              <a:solidFill>
                <a:srgbClr val="7030A0"/>
              </a:solidFill>
            </a:endParaRPr>
          </a:p>
        </p:txBody>
      </p:sp>
      <p:sp>
        <p:nvSpPr>
          <p:cNvPr id="4" name="Pravokotnik 3"/>
          <p:cNvSpPr/>
          <p:nvPr/>
        </p:nvSpPr>
        <p:spPr>
          <a:xfrm>
            <a:off x="2286000" y="2760854"/>
            <a:ext cx="5742384" cy="923330"/>
          </a:xfrm>
          <a:prstGeom prst="rect">
            <a:avLst/>
          </a:prstGeom>
        </p:spPr>
        <p:txBody>
          <a:bodyPr wrap="square">
            <a:spAutoFit/>
          </a:bodyPr>
          <a:lstStyle/>
          <a:p>
            <a:r>
              <a:rPr lang="en-US" dirty="0" smtClean="0"/>
              <a:t>so </a:t>
            </a:r>
            <a:r>
              <a:rPr lang="en-US" dirty="0" err="1" smtClean="0"/>
              <a:t>stroški</a:t>
            </a:r>
            <a:r>
              <a:rPr lang="en-US" dirty="0" smtClean="0"/>
              <a:t>, </a:t>
            </a:r>
            <a:r>
              <a:rPr lang="en-US" dirty="0" err="1" smtClean="0"/>
              <a:t>ki</a:t>
            </a:r>
            <a:r>
              <a:rPr lang="en-US" dirty="0" smtClean="0"/>
              <a:t> </a:t>
            </a:r>
            <a:r>
              <a:rPr lang="en-US" dirty="0" err="1" smtClean="0"/>
              <a:t>kot</a:t>
            </a:r>
            <a:r>
              <a:rPr lang="en-US" dirty="0" smtClean="0"/>
              <a:t> </a:t>
            </a:r>
            <a:r>
              <a:rPr lang="en-US" dirty="0" err="1" smtClean="0"/>
              <a:t>celota</a:t>
            </a:r>
            <a:r>
              <a:rPr lang="en-US" dirty="0" smtClean="0"/>
              <a:t> </a:t>
            </a:r>
            <a:r>
              <a:rPr lang="en-US" dirty="0" err="1" smtClean="0"/>
              <a:t>naraščajo</a:t>
            </a:r>
            <a:r>
              <a:rPr lang="en-US" dirty="0" smtClean="0"/>
              <a:t> </a:t>
            </a:r>
            <a:r>
              <a:rPr lang="en-US" dirty="0" err="1" smtClean="0"/>
              <a:t>premosorazmerno</a:t>
            </a:r>
            <a:r>
              <a:rPr lang="en-US" dirty="0" smtClean="0"/>
              <a:t> z </a:t>
            </a:r>
            <a:r>
              <a:rPr lang="en-US" dirty="0" err="1" smtClean="0"/>
              <a:t>obsegom</a:t>
            </a:r>
            <a:r>
              <a:rPr lang="en-US" dirty="0" smtClean="0"/>
              <a:t> </a:t>
            </a:r>
            <a:r>
              <a:rPr lang="en-US" dirty="0" err="1" smtClean="0"/>
              <a:t>poslovanja</a:t>
            </a:r>
            <a:r>
              <a:rPr lang="en-US" dirty="0" smtClean="0"/>
              <a:t>, </a:t>
            </a:r>
            <a:r>
              <a:rPr lang="en-US" dirty="0" err="1" smtClean="0"/>
              <a:t>kot</a:t>
            </a:r>
            <a:r>
              <a:rPr lang="en-US" dirty="0" smtClean="0"/>
              <a:t> </a:t>
            </a:r>
            <a:r>
              <a:rPr lang="en-US" dirty="0" err="1" smtClean="0"/>
              <a:t>povprečni</a:t>
            </a:r>
            <a:r>
              <a:rPr lang="en-US" dirty="0" smtClean="0"/>
              <a:t> pa </a:t>
            </a:r>
            <a:r>
              <a:rPr lang="en-US" dirty="0" err="1" smtClean="0"/>
              <a:t>ostajajo</a:t>
            </a:r>
            <a:r>
              <a:rPr lang="en-US" dirty="0" smtClean="0"/>
              <a:t> </a:t>
            </a:r>
            <a:r>
              <a:rPr lang="en-US" dirty="0" err="1" smtClean="0"/>
              <a:t>vedno</a:t>
            </a:r>
            <a:r>
              <a:rPr lang="en-US" dirty="0" smtClean="0"/>
              <a:t> </a:t>
            </a:r>
            <a:r>
              <a:rPr lang="en-US" dirty="0" err="1" smtClean="0"/>
              <a:t>enaki</a:t>
            </a:r>
            <a:endParaRPr lang="en-US"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4443" y="3789040"/>
            <a:ext cx="6297613"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7499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Sorazmerno spremenljivi 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3" name="Pravokotnik 2"/>
          <p:cNvSpPr/>
          <p:nvPr/>
        </p:nvSpPr>
        <p:spPr>
          <a:xfrm>
            <a:off x="2411413" y="2708920"/>
            <a:ext cx="5526088" cy="3231654"/>
          </a:xfrm>
          <a:prstGeom prst="rect">
            <a:avLst/>
          </a:prstGeom>
        </p:spPr>
        <p:txBody>
          <a:bodyPr wrap="square">
            <a:spAutoFit/>
          </a:bodyPr>
          <a:lstStyle/>
          <a:p>
            <a:r>
              <a:rPr lang="en-US" sz="2000" b="1" dirty="0" err="1">
                <a:solidFill>
                  <a:srgbClr val="7030A0"/>
                </a:solidFill>
              </a:rPr>
              <a:t>Sorazmerno</a:t>
            </a:r>
            <a:r>
              <a:rPr lang="en-US" sz="2000" b="1" dirty="0">
                <a:solidFill>
                  <a:srgbClr val="7030A0"/>
                </a:solidFill>
              </a:rPr>
              <a:t> </a:t>
            </a:r>
            <a:r>
              <a:rPr lang="en-US" sz="2000" b="1" dirty="0" err="1">
                <a:solidFill>
                  <a:srgbClr val="7030A0"/>
                </a:solidFill>
              </a:rPr>
              <a:t>spremenljivi</a:t>
            </a:r>
            <a:r>
              <a:rPr lang="en-US" sz="2000" b="1" dirty="0">
                <a:solidFill>
                  <a:srgbClr val="7030A0"/>
                </a:solidFill>
              </a:rPr>
              <a:t> </a:t>
            </a:r>
            <a:r>
              <a:rPr lang="en-US" sz="2000" b="1" dirty="0" err="1">
                <a:solidFill>
                  <a:srgbClr val="7030A0"/>
                </a:solidFill>
              </a:rPr>
              <a:t>ali</a:t>
            </a:r>
            <a:r>
              <a:rPr lang="en-US" sz="2000" b="1" dirty="0">
                <a:solidFill>
                  <a:srgbClr val="7030A0"/>
                </a:solidFill>
              </a:rPr>
              <a:t> </a:t>
            </a:r>
            <a:r>
              <a:rPr lang="en-US" sz="2000" b="1" dirty="0" err="1">
                <a:solidFill>
                  <a:srgbClr val="7030A0"/>
                </a:solidFill>
              </a:rPr>
              <a:t>proporcionalno</a:t>
            </a:r>
            <a:endParaRPr lang="en-US" sz="2000" b="1" dirty="0">
              <a:solidFill>
                <a:srgbClr val="7030A0"/>
              </a:solidFill>
            </a:endParaRPr>
          </a:p>
          <a:p>
            <a:r>
              <a:rPr lang="en-US" sz="2000" b="1" dirty="0" err="1">
                <a:solidFill>
                  <a:srgbClr val="7030A0"/>
                </a:solidFill>
              </a:rPr>
              <a:t>variabilni</a:t>
            </a:r>
            <a:r>
              <a:rPr lang="en-US" sz="2000" b="1" dirty="0">
                <a:solidFill>
                  <a:srgbClr val="7030A0"/>
                </a:solidFill>
              </a:rPr>
              <a:t> </a:t>
            </a:r>
            <a:r>
              <a:rPr lang="en-US" sz="2000" b="1" dirty="0" err="1">
                <a:solidFill>
                  <a:srgbClr val="7030A0"/>
                </a:solidFill>
              </a:rPr>
              <a:t>stroški</a:t>
            </a:r>
            <a:r>
              <a:rPr lang="en-US" sz="2000" b="1" dirty="0">
                <a:solidFill>
                  <a:srgbClr val="7030A0"/>
                </a:solidFill>
              </a:rPr>
              <a:t> </a:t>
            </a:r>
            <a:r>
              <a:rPr lang="en-US" dirty="0">
                <a:solidFill>
                  <a:srgbClr val="000000"/>
                </a:solidFill>
              </a:rPr>
              <a:t>so </a:t>
            </a:r>
            <a:r>
              <a:rPr lang="en-US" dirty="0" err="1">
                <a:solidFill>
                  <a:srgbClr val="000000"/>
                </a:solidFill>
              </a:rPr>
              <a:t>tisti</a:t>
            </a:r>
            <a:r>
              <a:rPr lang="en-US" dirty="0">
                <a:solidFill>
                  <a:srgbClr val="000000"/>
                </a:solidFill>
              </a:rPr>
              <a:t>, </a:t>
            </a:r>
            <a:r>
              <a:rPr lang="en-US" dirty="0" err="1">
                <a:solidFill>
                  <a:srgbClr val="000000"/>
                </a:solidFill>
              </a:rPr>
              <a:t>ki</a:t>
            </a:r>
            <a:r>
              <a:rPr lang="en-US" dirty="0">
                <a:solidFill>
                  <a:srgbClr val="000000"/>
                </a:solidFill>
              </a:rPr>
              <a:t> se </a:t>
            </a:r>
            <a:r>
              <a:rPr lang="en-US" dirty="0" err="1">
                <a:solidFill>
                  <a:srgbClr val="000000"/>
                </a:solidFill>
              </a:rPr>
              <a:t>enakomerno</a:t>
            </a:r>
            <a:endParaRPr lang="en-US" dirty="0">
              <a:solidFill>
                <a:srgbClr val="000000"/>
              </a:solidFill>
            </a:endParaRPr>
          </a:p>
          <a:p>
            <a:r>
              <a:rPr lang="en-US" dirty="0" err="1">
                <a:solidFill>
                  <a:srgbClr val="000000"/>
                </a:solidFill>
              </a:rPr>
              <a:t>povečujejo</a:t>
            </a:r>
            <a:r>
              <a:rPr lang="en-US" dirty="0">
                <a:solidFill>
                  <a:srgbClr val="000000"/>
                </a:solidFill>
              </a:rPr>
              <a:t> s </a:t>
            </a:r>
            <a:r>
              <a:rPr lang="en-US" dirty="0" err="1">
                <a:solidFill>
                  <a:srgbClr val="000000"/>
                </a:solidFill>
              </a:rPr>
              <a:t>povečanjem</a:t>
            </a:r>
            <a:r>
              <a:rPr lang="en-US" dirty="0">
                <a:solidFill>
                  <a:srgbClr val="000000"/>
                </a:solidFill>
              </a:rPr>
              <a:t> </a:t>
            </a:r>
            <a:r>
              <a:rPr lang="en-US" dirty="0" err="1">
                <a:solidFill>
                  <a:srgbClr val="000000"/>
                </a:solidFill>
              </a:rPr>
              <a:t>obsega</a:t>
            </a:r>
            <a:r>
              <a:rPr lang="en-US" dirty="0">
                <a:solidFill>
                  <a:srgbClr val="000000"/>
                </a:solidFill>
              </a:rPr>
              <a:t> </a:t>
            </a:r>
            <a:r>
              <a:rPr lang="en-US" dirty="0" err="1">
                <a:solidFill>
                  <a:srgbClr val="000000"/>
                </a:solidFill>
              </a:rPr>
              <a:t>poslovanja</a:t>
            </a:r>
            <a:r>
              <a:rPr lang="en-US" dirty="0">
                <a:solidFill>
                  <a:srgbClr val="000000"/>
                </a:solidFill>
              </a:rPr>
              <a:t> </a:t>
            </a:r>
          </a:p>
          <a:p>
            <a:endParaRPr lang="en-US" dirty="0">
              <a:solidFill>
                <a:srgbClr val="000000"/>
              </a:solidFill>
            </a:endParaRPr>
          </a:p>
          <a:p>
            <a:r>
              <a:rPr lang="en-US" dirty="0">
                <a:solidFill>
                  <a:srgbClr val="000000"/>
                </a:solidFill>
              </a:rPr>
              <a:t>(</a:t>
            </a:r>
            <a:r>
              <a:rPr lang="en-US" dirty="0" err="1">
                <a:solidFill>
                  <a:srgbClr val="000000"/>
                </a:solidFill>
              </a:rPr>
              <a:t>npr</a:t>
            </a:r>
            <a:r>
              <a:rPr lang="en-US" dirty="0">
                <a:solidFill>
                  <a:srgbClr val="000000"/>
                </a:solidFill>
              </a:rPr>
              <a:t>. </a:t>
            </a:r>
            <a:r>
              <a:rPr lang="en-US" dirty="0" err="1">
                <a:solidFill>
                  <a:srgbClr val="000000"/>
                </a:solidFill>
              </a:rPr>
              <a:t>dvakrat</a:t>
            </a:r>
            <a:r>
              <a:rPr lang="en-US" dirty="0">
                <a:solidFill>
                  <a:srgbClr val="000000"/>
                </a:solidFill>
              </a:rPr>
              <a:t> </a:t>
            </a:r>
            <a:r>
              <a:rPr lang="en-US" dirty="0" err="1">
                <a:solidFill>
                  <a:srgbClr val="000000"/>
                </a:solidFill>
              </a:rPr>
              <a:t>večji</a:t>
            </a:r>
            <a:r>
              <a:rPr lang="en-US" dirty="0">
                <a:solidFill>
                  <a:srgbClr val="000000"/>
                </a:solidFill>
              </a:rPr>
              <a:t> </a:t>
            </a:r>
            <a:r>
              <a:rPr lang="en-US" dirty="0" err="1">
                <a:solidFill>
                  <a:srgbClr val="000000"/>
                </a:solidFill>
              </a:rPr>
              <a:t>obseg</a:t>
            </a:r>
            <a:r>
              <a:rPr lang="en-US" dirty="0">
                <a:solidFill>
                  <a:srgbClr val="000000"/>
                </a:solidFill>
              </a:rPr>
              <a:t> </a:t>
            </a:r>
            <a:r>
              <a:rPr lang="en-US" dirty="0" err="1">
                <a:solidFill>
                  <a:srgbClr val="000000"/>
                </a:solidFill>
              </a:rPr>
              <a:t>proizvodnje</a:t>
            </a:r>
            <a:r>
              <a:rPr lang="en-US" dirty="0">
                <a:solidFill>
                  <a:srgbClr val="000000"/>
                </a:solidFill>
              </a:rPr>
              <a:t> </a:t>
            </a:r>
            <a:r>
              <a:rPr lang="en-US" dirty="0" err="1">
                <a:solidFill>
                  <a:srgbClr val="000000"/>
                </a:solidFill>
              </a:rPr>
              <a:t>bo</a:t>
            </a:r>
            <a:endParaRPr lang="en-US" dirty="0">
              <a:solidFill>
                <a:srgbClr val="000000"/>
              </a:solidFill>
            </a:endParaRPr>
          </a:p>
          <a:p>
            <a:r>
              <a:rPr lang="en-US" dirty="0">
                <a:solidFill>
                  <a:srgbClr val="000000"/>
                </a:solidFill>
              </a:rPr>
              <a:t>    </a:t>
            </a:r>
            <a:r>
              <a:rPr lang="en-US" dirty="0" err="1">
                <a:solidFill>
                  <a:srgbClr val="000000"/>
                </a:solidFill>
              </a:rPr>
              <a:t>povzročil</a:t>
            </a:r>
            <a:r>
              <a:rPr lang="en-US" dirty="0">
                <a:solidFill>
                  <a:srgbClr val="000000"/>
                </a:solidFill>
              </a:rPr>
              <a:t>, da </a:t>
            </a:r>
            <a:r>
              <a:rPr lang="en-US" dirty="0" err="1">
                <a:solidFill>
                  <a:srgbClr val="000000"/>
                </a:solidFill>
              </a:rPr>
              <a:t>bodo</a:t>
            </a:r>
            <a:r>
              <a:rPr lang="en-US" dirty="0">
                <a:solidFill>
                  <a:srgbClr val="000000"/>
                </a:solidFill>
              </a:rPr>
              <a:t> </a:t>
            </a:r>
            <a:r>
              <a:rPr lang="en-US" dirty="0" err="1">
                <a:solidFill>
                  <a:srgbClr val="000000"/>
                </a:solidFill>
              </a:rPr>
              <a:t>ti</a:t>
            </a:r>
            <a:r>
              <a:rPr lang="en-US" dirty="0">
                <a:solidFill>
                  <a:srgbClr val="000000"/>
                </a:solidFill>
              </a:rPr>
              <a:t> </a:t>
            </a:r>
            <a:r>
              <a:rPr lang="en-US" dirty="0" err="1">
                <a:solidFill>
                  <a:srgbClr val="000000"/>
                </a:solidFill>
              </a:rPr>
              <a:t>stroški</a:t>
            </a:r>
            <a:r>
              <a:rPr lang="en-US" dirty="0">
                <a:solidFill>
                  <a:srgbClr val="000000"/>
                </a:solidFill>
              </a:rPr>
              <a:t> </a:t>
            </a:r>
            <a:r>
              <a:rPr lang="en-US" dirty="0" err="1">
                <a:solidFill>
                  <a:srgbClr val="000000"/>
                </a:solidFill>
              </a:rPr>
              <a:t>tudi</a:t>
            </a:r>
            <a:r>
              <a:rPr lang="en-US" dirty="0">
                <a:solidFill>
                  <a:srgbClr val="000000"/>
                </a:solidFill>
              </a:rPr>
              <a:t> </a:t>
            </a:r>
            <a:r>
              <a:rPr lang="en-US" dirty="0" err="1">
                <a:solidFill>
                  <a:srgbClr val="000000"/>
                </a:solidFill>
              </a:rPr>
              <a:t>dvakrat</a:t>
            </a:r>
            <a:r>
              <a:rPr lang="en-US" dirty="0">
                <a:solidFill>
                  <a:srgbClr val="000000"/>
                </a:solidFill>
              </a:rPr>
              <a:t> </a:t>
            </a:r>
            <a:r>
              <a:rPr lang="en-US" dirty="0" err="1">
                <a:solidFill>
                  <a:srgbClr val="000000"/>
                </a:solidFill>
              </a:rPr>
              <a:t>večji</a:t>
            </a:r>
            <a:r>
              <a:rPr lang="en-US" dirty="0">
                <a:solidFill>
                  <a:srgbClr val="000000"/>
                </a:solidFill>
              </a:rPr>
              <a:t>)</a:t>
            </a:r>
          </a:p>
          <a:p>
            <a:r>
              <a:rPr lang="en-US" dirty="0">
                <a:solidFill>
                  <a:srgbClr val="000000"/>
                </a:solidFill>
              </a:rPr>
              <a:t> </a:t>
            </a:r>
          </a:p>
          <a:p>
            <a:r>
              <a:rPr lang="en-US" dirty="0" err="1">
                <a:solidFill>
                  <a:srgbClr val="000000"/>
                </a:solidFill>
              </a:rPr>
              <a:t>Ti</a:t>
            </a:r>
            <a:r>
              <a:rPr lang="en-US" dirty="0">
                <a:solidFill>
                  <a:srgbClr val="000000"/>
                </a:solidFill>
              </a:rPr>
              <a:t> </a:t>
            </a:r>
            <a:r>
              <a:rPr lang="en-US" dirty="0" err="1">
                <a:solidFill>
                  <a:srgbClr val="000000"/>
                </a:solidFill>
              </a:rPr>
              <a:t>stroški</a:t>
            </a:r>
            <a:r>
              <a:rPr lang="en-US" dirty="0">
                <a:solidFill>
                  <a:srgbClr val="000000"/>
                </a:solidFill>
              </a:rPr>
              <a:t> v </a:t>
            </a:r>
            <a:r>
              <a:rPr lang="en-US" dirty="0" err="1">
                <a:solidFill>
                  <a:srgbClr val="000000"/>
                </a:solidFill>
              </a:rPr>
              <a:t>masi</a:t>
            </a:r>
            <a:r>
              <a:rPr lang="en-US" dirty="0">
                <a:solidFill>
                  <a:srgbClr val="000000"/>
                </a:solidFill>
              </a:rPr>
              <a:t> </a:t>
            </a:r>
            <a:r>
              <a:rPr lang="en-US" dirty="0" err="1">
                <a:solidFill>
                  <a:srgbClr val="000000"/>
                </a:solidFill>
              </a:rPr>
              <a:t>enakomerno</a:t>
            </a:r>
            <a:r>
              <a:rPr lang="en-US" dirty="0">
                <a:solidFill>
                  <a:srgbClr val="000000"/>
                </a:solidFill>
              </a:rPr>
              <a:t> </a:t>
            </a:r>
            <a:r>
              <a:rPr lang="en-US" dirty="0" err="1">
                <a:solidFill>
                  <a:srgbClr val="000000"/>
                </a:solidFill>
              </a:rPr>
              <a:t>rastejo</a:t>
            </a:r>
            <a:r>
              <a:rPr lang="en-US" dirty="0">
                <a:solidFill>
                  <a:srgbClr val="000000"/>
                </a:solidFill>
              </a:rPr>
              <a:t>, </a:t>
            </a:r>
          </a:p>
          <a:p>
            <a:endParaRPr lang="sl-SI" dirty="0">
              <a:solidFill>
                <a:srgbClr val="000000"/>
              </a:solidFill>
            </a:endParaRPr>
          </a:p>
          <a:p>
            <a:r>
              <a:rPr lang="en-US" dirty="0">
                <a:solidFill>
                  <a:srgbClr val="000000"/>
                </a:solidFill>
              </a:rPr>
              <a:t>Na </a:t>
            </a:r>
            <a:r>
              <a:rPr lang="en-US" dirty="0" err="1">
                <a:solidFill>
                  <a:srgbClr val="000000"/>
                </a:solidFill>
              </a:rPr>
              <a:t>enoto</a:t>
            </a:r>
            <a:r>
              <a:rPr lang="en-US" dirty="0">
                <a:solidFill>
                  <a:srgbClr val="000000"/>
                </a:solidFill>
              </a:rPr>
              <a:t> </a:t>
            </a:r>
            <a:r>
              <a:rPr lang="en-US" dirty="0" err="1">
                <a:solidFill>
                  <a:srgbClr val="000000"/>
                </a:solidFill>
              </a:rPr>
              <a:t>izdelka</a:t>
            </a:r>
            <a:r>
              <a:rPr lang="en-US" dirty="0">
                <a:solidFill>
                  <a:srgbClr val="000000"/>
                </a:solidFill>
              </a:rPr>
              <a:t> pa so </a:t>
            </a:r>
            <a:r>
              <a:rPr lang="en-US" dirty="0" err="1">
                <a:solidFill>
                  <a:srgbClr val="000000"/>
                </a:solidFill>
              </a:rPr>
              <a:t>vedno</a:t>
            </a:r>
            <a:r>
              <a:rPr lang="en-US" dirty="0">
                <a:solidFill>
                  <a:srgbClr val="000000"/>
                </a:solidFill>
              </a:rPr>
              <a:t> </a:t>
            </a:r>
            <a:r>
              <a:rPr lang="en-US" dirty="0" err="1">
                <a:solidFill>
                  <a:srgbClr val="000000"/>
                </a:solidFill>
              </a:rPr>
              <a:t>enaki</a:t>
            </a:r>
            <a:endParaRPr lang="en-US" dirty="0">
              <a:solidFill>
                <a:srgbClr val="000000"/>
              </a:solidFill>
            </a:endParaRPr>
          </a:p>
        </p:txBody>
      </p:sp>
    </p:spTree>
    <p:extLst>
      <p:ext uri="{BB962C8B-B14F-4D97-AF65-F5344CB8AC3E}">
        <p14:creationId xmlns:p14="http://schemas.microsoft.com/office/powerpoint/2010/main" val="17699002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9" y="214313"/>
            <a:ext cx="5615830" cy="1462087"/>
          </a:xfrm>
        </p:spPr>
        <p:txBody>
          <a:bodyPr/>
          <a:lstStyle/>
          <a:p>
            <a:pPr eaLnBrk="1" hangingPunct="1"/>
            <a:r>
              <a:rPr lang="sl-SI" altLang="sl-SI" sz="3600" b="1" dirty="0"/>
              <a:t>Spremenljivi (variabilni) 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2690336"/>
            <a:ext cx="4572000" cy="461665"/>
          </a:xfrm>
          <a:prstGeom prst="rect">
            <a:avLst/>
          </a:prstGeom>
        </p:spPr>
        <p:txBody>
          <a:bodyPr>
            <a:spAutoFit/>
          </a:bodyPr>
          <a:lstStyle/>
          <a:p>
            <a:endParaRPr lang="en-US" sz="2400" dirty="0">
              <a:solidFill>
                <a:srgbClr val="000000"/>
              </a:solidFill>
            </a:endParaRPr>
          </a:p>
        </p:txBody>
      </p:sp>
      <p:sp>
        <p:nvSpPr>
          <p:cNvPr id="3" name="Pravokotnik 2"/>
          <p:cNvSpPr/>
          <p:nvPr/>
        </p:nvSpPr>
        <p:spPr>
          <a:xfrm>
            <a:off x="2310218" y="1934322"/>
            <a:ext cx="5958408" cy="830997"/>
          </a:xfrm>
          <a:prstGeom prst="rect">
            <a:avLst/>
          </a:prstGeom>
        </p:spPr>
        <p:txBody>
          <a:bodyPr wrap="square">
            <a:spAutoFit/>
          </a:bodyPr>
          <a:lstStyle/>
          <a:p>
            <a:r>
              <a:rPr lang="en-US" sz="2400" b="1" dirty="0" err="1" smtClean="0">
                <a:solidFill>
                  <a:srgbClr val="7030A0"/>
                </a:solidFill>
              </a:rPr>
              <a:t>Padajoči</a:t>
            </a:r>
            <a:r>
              <a:rPr lang="en-US" sz="2400" b="1" dirty="0" smtClean="0">
                <a:solidFill>
                  <a:srgbClr val="7030A0"/>
                </a:solidFill>
              </a:rPr>
              <a:t> </a:t>
            </a:r>
            <a:r>
              <a:rPr lang="en-US" sz="2400" b="1" dirty="0" err="1" smtClean="0">
                <a:solidFill>
                  <a:srgbClr val="7030A0"/>
                </a:solidFill>
              </a:rPr>
              <a:t>spremenljivi</a:t>
            </a:r>
            <a:r>
              <a:rPr lang="en-US" sz="2400" b="1" dirty="0" smtClean="0">
                <a:solidFill>
                  <a:srgbClr val="7030A0"/>
                </a:solidFill>
              </a:rPr>
              <a:t> (</a:t>
            </a:r>
            <a:r>
              <a:rPr lang="en-US" sz="2400" b="1" dirty="0" err="1" smtClean="0">
                <a:solidFill>
                  <a:srgbClr val="7030A0"/>
                </a:solidFill>
              </a:rPr>
              <a:t>degresivni</a:t>
            </a:r>
            <a:r>
              <a:rPr lang="en-US" sz="2400" b="1" dirty="0" smtClean="0">
                <a:solidFill>
                  <a:srgbClr val="7030A0"/>
                </a:solidFill>
              </a:rPr>
              <a:t> </a:t>
            </a:r>
            <a:r>
              <a:rPr lang="en-US" sz="2400" b="1" dirty="0" err="1" smtClean="0">
                <a:solidFill>
                  <a:srgbClr val="7030A0"/>
                </a:solidFill>
              </a:rPr>
              <a:t>variabilni</a:t>
            </a:r>
            <a:r>
              <a:rPr lang="en-US" sz="2400" b="1" dirty="0" smtClean="0">
                <a:solidFill>
                  <a:srgbClr val="7030A0"/>
                </a:solidFill>
              </a:rPr>
              <a:t>) </a:t>
            </a:r>
            <a:r>
              <a:rPr lang="en-US" sz="2400" b="1" dirty="0" err="1" smtClean="0">
                <a:solidFill>
                  <a:srgbClr val="7030A0"/>
                </a:solidFill>
              </a:rPr>
              <a:t>stroški</a:t>
            </a:r>
            <a:r>
              <a:rPr lang="sl-SI" sz="2400" b="1" dirty="0" smtClean="0">
                <a:solidFill>
                  <a:srgbClr val="7030A0"/>
                </a:solidFill>
              </a:rPr>
              <a:t> </a:t>
            </a:r>
            <a:endParaRPr lang="en-US" sz="2400" b="1" dirty="0">
              <a:solidFill>
                <a:srgbClr val="7030A0"/>
              </a:solidFill>
            </a:endParaRPr>
          </a:p>
        </p:txBody>
      </p:sp>
      <p:sp>
        <p:nvSpPr>
          <p:cNvPr id="7" name="Pravokotnik 6"/>
          <p:cNvSpPr/>
          <p:nvPr/>
        </p:nvSpPr>
        <p:spPr>
          <a:xfrm>
            <a:off x="2369402" y="2765319"/>
            <a:ext cx="5886400" cy="369332"/>
          </a:xfrm>
          <a:prstGeom prst="rect">
            <a:avLst/>
          </a:prstGeom>
        </p:spPr>
        <p:txBody>
          <a:bodyPr wrap="square">
            <a:spAutoFit/>
          </a:bodyPr>
          <a:lstStyle/>
          <a:p>
            <a:endParaRPr lang="en-US" dirty="0"/>
          </a:p>
        </p:txBody>
      </p:sp>
      <p:sp>
        <p:nvSpPr>
          <p:cNvPr id="9" name="Pravokotnik 8"/>
          <p:cNvSpPr/>
          <p:nvPr/>
        </p:nvSpPr>
        <p:spPr>
          <a:xfrm>
            <a:off x="2369402" y="2763887"/>
            <a:ext cx="5442686" cy="646331"/>
          </a:xfrm>
          <a:prstGeom prst="rect">
            <a:avLst/>
          </a:prstGeom>
        </p:spPr>
        <p:txBody>
          <a:bodyPr wrap="square">
            <a:spAutoFit/>
          </a:bodyPr>
          <a:lstStyle/>
          <a:p>
            <a:r>
              <a:rPr lang="en-US" dirty="0" err="1" smtClean="0"/>
              <a:t>ki</a:t>
            </a:r>
            <a:r>
              <a:rPr lang="en-US" dirty="0" smtClean="0"/>
              <a:t> </a:t>
            </a:r>
            <a:r>
              <a:rPr lang="en-US" dirty="0" err="1" smtClean="0"/>
              <a:t>kot</a:t>
            </a:r>
            <a:r>
              <a:rPr lang="en-US" dirty="0" smtClean="0"/>
              <a:t> </a:t>
            </a:r>
            <a:r>
              <a:rPr lang="en-US" dirty="0" err="1" smtClean="0"/>
              <a:t>celota</a:t>
            </a:r>
            <a:r>
              <a:rPr lang="en-US" dirty="0" smtClean="0"/>
              <a:t> in </a:t>
            </a:r>
            <a:r>
              <a:rPr lang="en-US" dirty="0" err="1" smtClean="0"/>
              <a:t>kot</a:t>
            </a:r>
            <a:r>
              <a:rPr lang="en-US" dirty="0" smtClean="0"/>
              <a:t> </a:t>
            </a:r>
            <a:r>
              <a:rPr lang="en-US" dirty="0" err="1" smtClean="0"/>
              <a:t>povprečje</a:t>
            </a:r>
            <a:r>
              <a:rPr lang="en-US" dirty="0" smtClean="0"/>
              <a:t> </a:t>
            </a:r>
            <a:r>
              <a:rPr lang="en-US" dirty="0" err="1" smtClean="0"/>
              <a:t>naraščajo</a:t>
            </a:r>
            <a:r>
              <a:rPr lang="en-US" dirty="0" smtClean="0"/>
              <a:t> </a:t>
            </a:r>
            <a:r>
              <a:rPr lang="en-US" dirty="0" err="1" smtClean="0"/>
              <a:t>počasneje</a:t>
            </a:r>
            <a:r>
              <a:rPr lang="en-US" dirty="0" smtClean="0"/>
              <a:t> </a:t>
            </a:r>
            <a:r>
              <a:rPr lang="en-US" dirty="0" err="1" smtClean="0"/>
              <a:t>kot</a:t>
            </a:r>
            <a:r>
              <a:rPr lang="en-US" dirty="0" smtClean="0"/>
              <a:t> </a:t>
            </a:r>
            <a:r>
              <a:rPr lang="en-US" dirty="0" err="1" smtClean="0"/>
              <a:t>obseg</a:t>
            </a:r>
            <a:r>
              <a:rPr lang="en-US" dirty="0" smtClean="0"/>
              <a:t> </a:t>
            </a:r>
            <a:r>
              <a:rPr lang="en-US" dirty="0" err="1" smtClean="0"/>
              <a:t>poslovanja</a:t>
            </a:r>
            <a:endParaRPr lang="en-US" dirty="0"/>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3501008"/>
            <a:ext cx="6303963"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17726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Nazadujoče spremenljivi 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699792" y="2139078"/>
            <a:ext cx="5526088" cy="2092881"/>
          </a:xfrm>
          <a:prstGeom prst="rect">
            <a:avLst/>
          </a:prstGeom>
        </p:spPr>
        <p:txBody>
          <a:bodyPr wrap="square">
            <a:spAutoFit/>
          </a:bodyPr>
          <a:lstStyle/>
          <a:p>
            <a:r>
              <a:rPr lang="en-US" sz="2000" b="1" dirty="0" err="1">
                <a:solidFill>
                  <a:srgbClr val="7030A0"/>
                </a:solidFill>
              </a:rPr>
              <a:t>Nazadujoče</a:t>
            </a:r>
            <a:r>
              <a:rPr lang="en-US" sz="2000" b="1" dirty="0">
                <a:solidFill>
                  <a:srgbClr val="7030A0"/>
                </a:solidFill>
              </a:rPr>
              <a:t> </a:t>
            </a:r>
            <a:r>
              <a:rPr lang="en-US" sz="2000" b="1" dirty="0" err="1">
                <a:solidFill>
                  <a:srgbClr val="7030A0"/>
                </a:solidFill>
              </a:rPr>
              <a:t>spremenljivi</a:t>
            </a:r>
            <a:r>
              <a:rPr lang="en-US" sz="2000" b="1" dirty="0">
                <a:solidFill>
                  <a:srgbClr val="7030A0"/>
                </a:solidFill>
              </a:rPr>
              <a:t> </a:t>
            </a:r>
            <a:r>
              <a:rPr lang="en-US" sz="2000" b="1" dirty="0" err="1">
                <a:solidFill>
                  <a:srgbClr val="7030A0"/>
                </a:solidFill>
              </a:rPr>
              <a:t>ali</a:t>
            </a:r>
            <a:r>
              <a:rPr lang="en-US" sz="2000" b="1" dirty="0">
                <a:solidFill>
                  <a:srgbClr val="7030A0"/>
                </a:solidFill>
              </a:rPr>
              <a:t> </a:t>
            </a:r>
            <a:r>
              <a:rPr lang="en-US" sz="2000" b="1" dirty="0" err="1">
                <a:solidFill>
                  <a:srgbClr val="7030A0"/>
                </a:solidFill>
              </a:rPr>
              <a:t>degresivno</a:t>
            </a:r>
            <a:r>
              <a:rPr lang="en-US" sz="2000" b="1" dirty="0">
                <a:solidFill>
                  <a:srgbClr val="7030A0"/>
                </a:solidFill>
              </a:rPr>
              <a:t> </a:t>
            </a:r>
            <a:r>
              <a:rPr lang="en-US" sz="2000" b="1" dirty="0" err="1">
                <a:solidFill>
                  <a:srgbClr val="7030A0"/>
                </a:solidFill>
              </a:rPr>
              <a:t>variabilni</a:t>
            </a:r>
            <a:r>
              <a:rPr lang="en-US" sz="2000" b="1" dirty="0">
                <a:solidFill>
                  <a:srgbClr val="7030A0"/>
                </a:solidFill>
              </a:rPr>
              <a:t> </a:t>
            </a:r>
            <a:r>
              <a:rPr lang="en-US" sz="2000" b="1" dirty="0" err="1">
                <a:solidFill>
                  <a:srgbClr val="7030A0"/>
                </a:solidFill>
              </a:rPr>
              <a:t>stroški</a:t>
            </a:r>
            <a:r>
              <a:rPr lang="en-US" sz="2000" b="1" dirty="0">
                <a:solidFill>
                  <a:srgbClr val="7030A0"/>
                </a:solidFill>
              </a:rPr>
              <a:t> </a:t>
            </a:r>
            <a:r>
              <a:rPr lang="en-US" dirty="0">
                <a:solidFill>
                  <a:srgbClr val="000000"/>
                </a:solidFill>
              </a:rPr>
              <a:t>so </a:t>
            </a:r>
            <a:r>
              <a:rPr lang="en-US" dirty="0" err="1">
                <a:solidFill>
                  <a:srgbClr val="000000"/>
                </a:solidFill>
              </a:rPr>
              <a:t>tisti</a:t>
            </a:r>
            <a:r>
              <a:rPr lang="en-US" dirty="0">
                <a:solidFill>
                  <a:srgbClr val="000000"/>
                </a:solidFill>
              </a:rPr>
              <a:t>, </a:t>
            </a:r>
            <a:r>
              <a:rPr lang="en-US" dirty="0" err="1">
                <a:solidFill>
                  <a:srgbClr val="000000"/>
                </a:solidFill>
              </a:rPr>
              <a:t>ki</a:t>
            </a:r>
            <a:r>
              <a:rPr lang="en-US" dirty="0">
                <a:solidFill>
                  <a:srgbClr val="000000"/>
                </a:solidFill>
              </a:rPr>
              <a:t> </a:t>
            </a:r>
            <a:r>
              <a:rPr lang="en-US" dirty="0" err="1">
                <a:solidFill>
                  <a:srgbClr val="000000"/>
                </a:solidFill>
              </a:rPr>
              <a:t>naraščajo</a:t>
            </a:r>
            <a:r>
              <a:rPr lang="en-US" dirty="0">
                <a:solidFill>
                  <a:srgbClr val="000000"/>
                </a:solidFill>
              </a:rPr>
              <a:t>, </a:t>
            </a:r>
            <a:r>
              <a:rPr lang="en-US" dirty="0" err="1">
                <a:solidFill>
                  <a:srgbClr val="000000"/>
                </a:solidFill>
              </a:rPr>
              <a:t>vendar</a:t>
            </a:r>
            <a:r>
              <a:rPr lang="en-US" dirty="0">
                <a:solidFill>
                  <a:srgbClr val="000000"/>
                </a:solidFill>
              </a:rPr>
              <a:t> </a:t>
            </a:r>
            <a:r>
              <a:rPr lang="en-US" dirty="0" err="1">
                <a:solidFill>
                  <a:srgbClr val="000000"/>
                </a:solidFill>
              </a:rPr>
              <a:t>počasneje</a:t>
            </a:r>
            <a:r>
              <a:rPr lang="en-US" dirty="0">
                <a:solidFill>
                  <a:srgbClr val="000000"/>
                </a:solidFill>
              </a:rPr>
              <a:t>, </a:t>
            </a:r>
            <a:r>
              <a:rPr lang="en-US" dirty="0" err="1">
                <a:solidFill>
                  <a:srgbClr val="000000"/>
                </a:solidFill>
              </a:rPr>
              <a:t>kot</a:t>
            </a:r>
            <a:r>
              <a:rPr lang="en-US" dirty="0">
                <a:solidFill>
                  <a:srgbClr val="000000"/>
                </a:solidFill>
              </a:rPr>
              <a:t> </a:t>
            </a:r>
            <a:r>
              <a:rPr lang="en-US" dirty="0" err="1">
                <a:solidFill>
                  <a:srgbClr val="000000"/>
                </a:solidFill>
              </a:rPr>
              <a:t>narašča</a:t>
            </a:r>
            <a:r>
              <a:rPr lang="en-US" dirty="0">
                <a:solidFill>
                  <a:srgbClr val="000000"/>
                </a:solidFill>
              </a:rPr>
              <a:t> </a:t>
            </a:r>
            <a:r>
              <a:rPr lang="en-US" dirty="0" err="1">
                <a:solidFill>
                  <a:srgbClr val="000000"/>
                </a:solidFill>
              </a:rPr>
              <a:t>obseg</a:t>
            </a:r>
            <a:r>
              <a:rPr lang="en-US" dirty="0">
                <a:solidFill>
                  <a:srgbClr val="000000"/>
                </a:solidFill>
              </a:rPr>
              <a:t> </a:t>
            </a:r>
            <a:r>
              <a:rPr lang="en-US" dirty="0" err="1">
                <a:solidFill>
                  <a:srgbClr val="000000"/>
                </a:solidFill>
              </a:rPr>
              <a:t>poslovanja</a:t>
            </a:r>
            <a:r>
              <a:rPr lang="en-US" dirty="0">
                <a:solidFill>
                  <a:srgbClr val="000000"/>
                </a:solidFill>
              </a:rPr>
              <a:t>. </a:t>
            </a:r>
          </a:p>
          <a:p>
            <a:endParaRPr lang="en-US" dirty="0">
              <a:solidFill>
                <a:srgbClr val="000000"/>
              </a:solidFill>
            </a:endParaRPr>
          </a:p>
          <a:p>
            <a:r>
              <a:rPr lang="en-US" dirty="0" err="1">
                <a:solidFill>
                  <a:srgbClr val="000000"/>
                </a:solidFill>
              </a:rPr>
              <a:t>Nastanejo</a:t>
            </a:r>
            <a:r>
              <a:rPr lang="en-US" dirty="0">
                <a:solidFill>
                  <a:srgbClr val="000000"/>
                </a:solidFill>
              </a:rPr>
              <a:t> </a:t>
            </a:r>
            <a:r>
              <a:rPr lang="en-US" dirty="0" err="1">
                <a:solidFill>
                  <a:srgbClr val="000000"/>
                </a:solidFill>
              </a:rPr>
              <a:t>zaradi</a:t>
            </a:r>
            <a:r>
              <a:rPr lang="en-US" dirty="0">
                <a:solidFill>
                  <a:srgbClr val="000000"/>
                </a:solidFill>
              </a:rPr>
              <a:t> </a:t>
            </a:r>
            <a:r>
              <a:rPr lang="en-US" dirty="0" err="1">
                <a:solidFill>
                  <a:srgbClr val="000000"/>
                </a:solidFill>
              </a:rPr>
              <a:t>boljšega</a:t>
            </a:r>
            <a:r>
              <a:rPr lang="en-US" dirty="0">
                <a:solidFill>
                  <a:srgbClr val="000000"/>
                </a:solidFill>
              </a:rPr>
              <a:t> </a:t>
            </a:r>
            <a:r>
              <a:rPr lang="en-US" dirty="0" err="1">
                <a:solidFill>
                  <a:srgbClr val="000000"/>
                </a:solidFill>
              </a:rPr>
              <a:t>izkoristka</a:t>
            </a:r>
            <a:r>
              <a:rPr lang="en-US" dirty="0">
                <a:solidFill>
                  <a:srgbClr val="000000"/>
                </a:solidFill>
              </a:rPr>
              <a:t> </a:t>
            </a:r>
            <a:r>
              <a:rPr lang="en-US" dirty="0" err="1">
                <a:solidFill>
                  <a:srgbClr val="000000"/>
                </a:solidFill>
              </a:rPr>
              <a:t>materiala</a:t>
            </a:r>
            <a:r>
              <a:rPr lang="en-US" dirty="0">
                <a:solidFill>
                  <a:srgbClr val="000000"/>
                </a:solidFill>
              </a:rPr>
              <a:t>, </a:t>
            </a:r>
            <a:r>
              <a:rPr lang="en-US" dirty="0" err="1">
                <a:solidFill>
                  <a:srgbClr val="000000"/>
                </a:solidFill>
              </a:rPr>
              <a:t>učinka</a:t>
            </a:r>
            <a:r>
              <a:rPr lang="en-US" dirty="0">
                <a:solidFill>
                  <a:srgbClr val="000000"/>
                </a:solidFill>
              </a:rPr>
              <a:t> </a:t>
            </a:r>
            <a:r>
              <a:rPr lang="en-US" dirty="0" err="1">
                <a:solidFill>
                  <a:srgbClr val="000000"/>
                </a:solidFill>
              </a:rPr>
              <a:t>krivulje</a:t>
            </a:r>
            <a:r>
              <a:rPr lang="en-US" dirty="0">
                <a:solidFill>
                  <a:srgbClr val="000000"/>
                </a:solidFill>
              </a:rPr>
              <a:t> </a:t>
            </a:r>
            <a:r>
              <a:rPr lang="en-US" dirty="0" err="1">
                <a:solidFill>
                  <a:srgbClr val="000000"/>
                </a:solidFill>
              </a:rPr>
              <a:t>izkušenj</a:t>
            </a:r>
            <a:r>
              <a:rPr lang="en-US" dirty="0">
                <a:solidFill>
                  <a:srgbClr val="000000"/>
                </a:solidFill>
              </a:rPr>
              <a:t>, </a:t>
            </a:r>
            <a:r>
              <a:rPr lang="en-US" dirty="0" err="1">
                <a:solidFill>
                  <a:srgbClr val="000000"/>
                </a:solidFill>
              </a:rPr>
              <a:t>rabatov</a:t>
            </a:r>
            <a:r>
              <a:rPr lang="en-US" dirty="0">
                <a:solidFill>
                  <a:srgbClr val="000000"/>
                </a:solidFill>
              </a:rPr>
              <a:t> </a:t>
            </a:r>
            <a:r>
              <a:rPr lang="en-US" dirty="0" err="1">
                <a:solidFill>
                  <a:srgbClr val="000000"/>
                </a:solidFill>
              </a:rPr>
              <a:t>pri</a:t>
            </a:r>
            <a:r>
              <a:rPr lang="en-US" dirty="0">
                <a:solidFill>
                  <a:srgbClr val="000000"/>
                </a:solidFill>
              </a:rPr>
              <a:t> </a:t>
            </a:r>
            <a:r>
              <a:rPr lang="en-US" dirty="0" err="1">
                <a:solidFill>
                  <a:srgbClr val="000000"/>
                </a:solidFill>
              </a:rPr>
              <a:t>naročanju</a:t>
            </a:r>
            <a:r>
              <a:rPr lang="en-US" dirty="0">
                <a:solidFill>
                  <a:srgbClr val="000000"/>
                </a:solidFill>
              </a:rPr>
              <a:t> </a:t>
            </a:r>
            <a:r>
              <a:rPr lang="en-US" dirty="0" err="1">
                <a:solidFill>
                  <a:srgbClr val="000000"/>
                </a:solidFill>
              </a:rPr>
              <a:t>večjih</a:t>
            </a:r>
            <a:r>
              <a:rPr lang="en-US" dirty="0">
                <a:solidFill>
                  <a:srgbClr val="000000"/>
                </a:solidFill>
              </a:rPr>
              <a:t> </a:t>
            </a:r>
            <a:r>
              <a:rPr lang="en-US" dirty="0" err="1">
                <a:solidFill>
                  <a:srgbClr val="000000"/>
                </a:solidFill>
              </a:rPr>
              <a:t>količin</a:t>
            </a:r>
            <a:r>
              <a:rPr lang="en-US" dirty="0">
                <a:solidFill>
                  <a:srgbClr val="000000"/>
                </a:solidFill>
              </a:rPr>
              <a:t> </a:t>
            </a:r>
            <a:r>
              <a:rPr lang="en-US" dirty="0" err="1">
                <a:solidFill>
                  <a:srgbClr val="000000"/>
                </a:solidFill>
              </a:rPr>
              <a:t>surovin</a:t>
            </a:r>
            <a:r>
              <a:rPr lang="en-US" dirty="0">
                <a:solidFill>
                  <a:srgbClr val="000000"/>
                </a:solidFill>
              </a:rPr>
              <a:t> in </a:t>
            </a:r>
            <a:r>
              <a:rPr lang="en-US" dirty="0" err="1">
                <a:solidFill>
                  <a:srgbClr val="000000"/>
                </a:solidFill>
              </a:rPr>
              <a:t>podobno</a:t>
            </a:r>
            <a:endParaRPr lang="en-US" dirty="0">
              <a:solidFill>
                <a:srgbClr val="000000"/>
              </a:solidFill>
            </a:endParaRPr>
          </a:p>
        </p:txBody>
      </p:sp>
    </p:spTree>
    <p:extLst>
      <p:ext uri="{BB962C8B-B14F-4D97-AF65-F5344CB8AC3E}">
        <p14:creationId xmlns:p14="http://schemas.microsoft.com/office/powerpoint/2010/main" val="6402235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Napredujoče spremenljivi 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1859340"/>
            <a:ext cx="5814392" cy="3477875"/>
          </a:xfrm>
          <a:prstGeom prst="rect">
            <a:avLst/>
          </a:prstGeom>
        </p:spPr>
        <p:txBody>
          <a:bodyPr wrap="square">
            <a:spAutoFit/>
          </a:bodyPr>
          <a:lstStyle/>
          <a:p>
            <a:r>
              <a:rPr lang="en-US" dirty="0" err="1">
                <a:solidFill>
                  <a:srgbClr val="000000"/>
                </a:solidFill>
              </a:rPr>
              <a:t>Napredujoče</a:t>
            </a:r>
            <a:r>
              <a:rPr lang="en-US" dirty="0">
                <a:solidFill>
                  <a:srgbClr val="000000"/>
                </a:solidFill>
              </a:rPr>
              <a:t> </a:t>
            </a:r>
            <a:r>
              <a:rPr lang="en-US" dirty="0" err="1">
                <a:solidFill>
                  <a:srgbClr val="000000"/>
                </a:solidFill>
              </a:rPr>
              <a:t>spremenljivi</a:t>
            </a:r>
            <a:r>
              <a:rPr lang="en-US" dirty="0">
                <a:solidFill>
                  <a:srgbClr val="000000"/>
                </a:solidFill>
              </a:rPr>
              <a:t> </a:t>
            </a:r>
            <a:r>
              <a:rPr lang="en-US" dirty="0" err="1">
                <a:solidFill>
                  <a:srgbClr val="000000"/>
                </a:solidFill>
              </a:rPr>
              <a:t>ali</a:t>
            </a:r>
            <a:r>
              <a:rPr lang="en-US" dirty="0">
                <a:solidFill>
                  <a:srgbClr val="000000"/>
                </a:solidFill>
              </a:rPr>
              <a:t> </a:t>
            </a:r>
            <a:r>
              <a:rPr lang="en-US" sz="2000" b="1" dirty="0" err="1">
                <a:solidFill>
                  <a:srgbClr val="7030A0"/>
                </a:solidFill>
              </a:rPr>
              <a:t>progresivno</a:t>
            </a:r>
            <a:r>
              <a:rPr lang="en-US" sz="2000" b="1" dirty="0">
                <a:solidFill>
                  <a:srgbClr val="7030A0"/>
                </a:solidFill>
              </a:rPr>
              <a:t> </a:t>
            </a:r>
            <a:r>
              <a:rPr lang="en-US" sz="2000" b="1" dirty="0" err="1">
                <a:solidFill>
                  <a:srgbClr val="7030A0"/>
                </a:solidFill>
              </a:rPr>
              <a:t>variabilni</a:t>
            </a:r>
            <a:r>
              <a:rPr lang="en-US" sz="2000" b="1" dirty="0">
                <a:solidFill>
                  <a:srgbClr val="7030A0"/>
                </a:solidFill>
              </a:rPr>
              <a:t> </a:t>
            </a:r>
            <a:r>
              <a:rPr lang="en-US" sz="2000" b="1" dirty="0" err="1">
                <a:solidFill>
                  <a:srgbClr val="7030A0"/>
                </a:solidFill>
              </a:rPr>
              <a:t>stroški</a:t>
            </a:r>
            <a:r>
              <a:rPr lang="en-US" sz="2000" b="1" dirty="0">
                <a:solidFill>
                  <a:srgbClr val="7030A0"/>
                </a:solidFill>
              </a:rPr>
              <a:t> </a:t>
            </a:r>
            <a:r>
              <a:rPr lang="en-US" dirty="0">
                <a:solidFill>
                  <a:srgbClr val="000000"/>
                </a:solidFill>
              </a:rPr>
              <a:t>so </a:t>
            </a:r>
            <a:r>
              <a:rPr lang="en-US" dirty="0" err="1">
                <a:solidFill>
                  <a:srgbClr val="000000"/>
                </a:solidFill>
              </a:rPr>
              <a:t>tisti</a:t>
            </a:r>
            <a:r>
              <a:rPr lang="en-US" dirty="0">
                <a:solidFill>
                  <a:srgbClr val="000000"/>
                </a:solidFill>
              </a:rPr>
              <a:t> </a:t>
            </a:r>
            <a:r>
              <a:rPr lang="en-US" dirty="0" err="1">
                <a:solidFill>
                  <a:srgbClr val="000000"/>
                </a:solidFill>
              </a:rPr>
              <a:t>spremenljivi</a:t>
            </a:r>
            <a:r>
              <a:rPr lang="en-US" dirty="0">
                <a:solidFill>
                  <a:srgbClr val="000000"/>
                </a:solidFill>
              </a:rPr>
              <a:t> </a:t>
            </a:r>
            <a:r>
              <a:rPr lang="en-US" dirty="0" err="1">
                <a:solidFill>
                  <a:srgbClr val="000000"/>
                </a:solidFill>
              </a:rPr>
              <a:t>stroški</a:t>
            </a:r>
            <a:r>
              <a:rPr lang="en-US" dirty="0">
                <a:solidFill>
                  <a:srgbClr val="000000"/>
                </a:solidFill>
              </a:rPr>
              <a:t>, </a:t>
            </a:r>
            <a:r>
              <a:rPr lang="en-US" dirty="0" err="1">
                <a:solidFill>
                  <a:srgbClr val="000000"/>
                </a:solidFill>
              </a:rPr>
              <a:t>ki</a:t>
            </a:r>
            <a:r>
              <a:rPr lang="en-US" dirty="0">
                <a:solidFill>
                  <a:srgbClr val="000000"/>
                </a:solidFill>
              </a:rPr>
              <a:t> </a:t>
            </a:r>
            <a:r>
              <a:rPr lang="en-US" dirty="0" err="1">
                <a:solidFill>
                  <a:srgbClr val="000000"/>
                </a:solidFill>
              </a:rPr>
              <a:t>naraščajo</a:t>
            </a:r>
            <a:r>
              <a:rPr lang="en-US" dirty="0">
                <a:solidFill>
                  <a:srgbClr val="000000"/>
                </a:solidFill>
              </a:rPr>
              <a:t> </a:t>
            </a:r>
            <a:r>
              <a:rPr lang="en-US" dirty="0" err="1">
                <a:solidFill>
                  <a:srgbClr val="000000"/>
                </a:solidFill>
              </a:rPr>
              <a:t>hitreje</a:t>
            </a:r>
            <a:r>
              <a:rPr lang="en-US" dirty="0">
                <a:solidFill>
                  <a:srgbClr val="000000"/>
                </a:solidFill>
              </a:rPr>
              <a:t>, </a:t>
            </a:r>
            <a:r>
              <a:rPr lang="en-US" dirty="0" err="1">
                <a:solidFill>
                  <a:srgbClr val="000000"/>
                </a:solidFill>
              </a:rPr>
              <a:t>kot</a:t>
            </a:r>
            <a:r>
              <a:rPr lang="en-US" dirty="0">
                <a:solidFill>
                  <a:srgbClr val="000000"/>
                </a:solidFill>
              </a:rPr>
              <a:t> </a:t>
            </a:r>
            <a:r>
              <a:rPr lang="en-US" dirty="0" err="1">
                <a:solidFill>
                  <a:srgbClr val="000000"/>
                </a:solidFill>
              </a:rPr>
              <a:t>narašča</a:t>
            </a:r>
            <a:r>
              <a:rPr lang="en-US" dirty="0">
                <a:solidFill>
                  <a:srgbClr val="000000"/>
                </a:solidFill>
              </a:rPr>
              <a:t> </a:t>
            </a:r>
            <a:r>
              <a:rPr lang="en-US" dirty="0" err="1">
                <a:solidFill>
                  <a:srgbClr val="000000"/>
                </a:solidFill>
              </a:rPr>
              <a:t>obseg</a:t>
            </a:r>
            <a:r>
              <a:rPr lang="en-US" dirty="0">
                <a:solidFill>
                  <a:srgbClr val="000000"/>
                </a:solidFill>
              </a:rPr>
              <a:t> </a:t>
            </a:r>
            <a:r>
              <a:rPr lang="en-US" dirty="0" err="1">
                <a:solidFill>
                  <a:srgbClr val="000000"/>
                </a:solidFill>
              </a:rPr>
              <a:t>poslovanja</a:t>
            </a:r>
            <a:r>
              <a:rPr lang="en-US" dirty="0">
                <a:solidFill>
                  <a:srgbClr val="000000"/>
                </a:solidFill>
              </a:rPr>
              <a:t>. </a:t>
            </a:r>
          </a:p>
          <a:p>
            <a:endParaRPr lang="sl-SI" dirty="0">
              <a:solidFill>
                <a:srgbClr val="000000"/>
              </a:solidFill>
            </a:endParaRPr>
          </a:p>
          <a:p>
            <a:r>
              <a:rPr lang="en-US" dirty="0" err="1">
                <a:solidFill>
                  <a:srgbClr val="000000"/>
                </a:solidFill>
              </a:rPr>
              <a:t>Nastanejo</a:t>
            </a:r>
            <a:r>
              <a:rPr lang="en-US" dirty="0">
                <a:solidFill>
                  <a:srgbClr val="000000"/>
                </a:solidFill>
              </a:rPr>
              <a:t> </a:t>
            </a:r>
            <a:r>
              <a:rPr lang="en-US" dirty="0" err="1">
                <a:solidFill>
                  <a:srgbClr val="000000"/>
                </a:solidFill>
              </a:rPr>
              <a:t>predvsem</a:t>
            </a:r>
            <a:r>
              <a:rPr lang="en-US" dirty="0">
                <a:solidFill>
                  <a:srgbClr val="000000"/>
                </a:solidFill>
              </a:rPr>
              <a:t> </a:t>
            </a:r>
            <a:r>
              <a:rPr lang="en-US" dirty="0" err="1">
                <a:solidFill>
                  <a:srgbClr val="000000"/>
                </a:solidFill>
              </a:rPr>
              <a:t>ob</a:t>
            </a:r>
            <a:r>
              <a:rPr lang="en-US" dirty="0">
                <a:solidFill>
                  <a:srgbClr val="000000"/>
                </a:solidFill>
              </a:rPr>
              <a:t> </a:t>
            </a:r>
            <a:r>
              <a:rPr lang="en-US" dirty="0" err="1">
                <a:solidFill>
                  <a:srgbClr val="000000"/>
                </a:solidFill>
              </a:rPr>
              <a:t>izrednih</a:t>
            </a:r>
            <a:r>
              <a:rPr lang="en-US" dirty="0">
                <a:solidFill>
                  <a:srgbClr val="000000"/>
                </a:solidFill>
              </a:rPr>
              <a:t> </a:t>
            </a:r>
            <a:r>
              <a:rPr lang="en-US" dirty="0" err="1">
                <a:solidFill>
                  <a:srgbClr val="000000"/>
                </a:solidFill>
              </a:rPr>
              <a:t>obremenitvah</a:t>
            </a:r>
            <a:r>
              <a:rPr lang="en-US" dirty="0">
                <a:solidFill>
                  <a:srgbClr val="000000"/>
                </a:solidFill>
              </a:rPr>
              <a:t> </a:t>
            </a:r>
            <a:r>
              <a:rPr lang="en-US" dirty="0" err="1">
                <a:solidFill>
                  <a:srgbClr val="000000"/>
                </a:solidFill>
              </a:rPr>
              <a:t>strojev</a:t>
            </a:r>
            <a:r>
              <a:rPr lang="en-US" dirty="0">
                <a:solidFill>
                  <a:srgbClr val="000000"/>
                </a:solidFill>
              </a:rPr>
              <a:t>, </a:t>
            </a:r>
            <a:r>
              <a:rPr lang="en-US" dirty="0" err="1">
                <a:solidFill>
                  <a:srgbClr val="000000"/>
                </a:solidFill>
              </a:rPr>
              <a:t>ob</a:t>
            </a:r>
            <a:r>
              <a:rPr lang="en-US" dirty="0">
                <a:solidFill>
                  <a:srgbClr val="000000"/>
                </a:solidFill>
              </a:rPr>
              <a:t> </a:t>
            </a:r>
            <a:r>
              <a:rPr lang="en-US" dirty="0" err="1">
                <a:solidFill>
                  <a:srgbClr val="000000"/>
                </a:solidFill>
              </a:rPr>
              <a:t>izredno</a:t>
            </a:r>
            <a:r>
              <a:rPr lang="en-US" dirty="0">
                <a:solidFill>
                  <a:srgbClr val="000000"/>
                </a:solidFill>
              </a:rPr>
              <a:t> </a:t>
            </a:r>
            <a:r>
              <a:rPr lang="en-US" dirty="0" err="1">
                <a:solidFill>
                  <a:srgbClr val="000000"/>
                </a:solidFill>
              </a:rPr>
              <a:t>velikem</a:t>
            </a:r>
            <a:r>
              <a:rPr lang="en-US" dirty="0">
                <a:solidFill>
                  <a:srgbClr val="000000"/>
                </a:solidFill>
              </a:rPr>
              <a:t> </a:t>
            </a:r>
            <a:r>
              <a:rPr lang="en-US" dirty="0" err="1">
                <a:solidFill>
                  <a:srgbClr val="000000"/>
                </a:solidFill>
              </a:rPr>
              <a:t>prometu</a:t>
            </a:r>
            <a:r>
              <a:rPr lang="en-US" dirty="0">
                <a:solidFill>
                  <a:srgbClr val="000000"/>
                </a:solidFill>
              </a:rPr>
              <a:t>, </a:t>
            </a:r>
            <a:r>
              <a:rPr lang="en-US" dirty="0" err="1">
                <a:solidFill>
                  <a:srgbClr val="000000"/>
                </a:solidFill>
              </a:rPr>
              <a:t>kadar</a:t>
            </a:r>
            <a:r>
              <a:rPr lang="en-US" dirty="0">
                <a:solidFill>
                  <a:srgbClr val="000000"/>
                </a:solidFill>
              </a:rPr>
              <a:t> se </a:t>
            </a:r>
            <a:r>
              <a:rPr lang="en-US" dirty="0" err="1">
                <a:solidFill>
                  <a:srgbClr val="000000"/>
                </a:solidFill>
              </a:rPr>
              <a:t>bližamo</a:t>
            </a:r>
            <a:r>
              <a:rPr lang="en-US" dirty="0">
                <a:solidFill>
                  <a:srgbClr val="000000"/>
                </a:solidFill>
              </a:rPr>
              <a:t> </a:t>
            </a:r>
            <a:r>
              <a:rPr lang="en-US" dirty="0" err="1">
                <a:solidFill>
                  <a:srgbClr val="000000"/>
                </a:solidFill>
              </a:rPr>
              <a:t>mejam</a:t>
            </a:r>
            <a:r>
              <a:rPr lang="en-US" dirty="0">
                <a:solidFill>
                  <a:srgbClr val="000000"/>
                </a:solidFill>
              </a:rPr>
              <a:t> </a:t>
            </a:r>
            <a:r>
              <a:rPr lang="en-US" dirty="0" err="1">
                <a:solidFill>
                  <a:srgbClr val="000000"/>
                </a:solidFill>
              </a:rPr>
              <a:t>zapolnitve</a:t>
            </a:r>
            <a:r>
              <a:rPr lang="en-US" dirty="0">
                <a:solidFill>
                  <a:srgbClr val="000000"/>
                </a:solidFill>
              </a:rPr>
              <a:t> </a:t>
            </a:r>
            <a:r>
              <a:rPr lang="en-US" dirty="0" err="1">
                <a:solidFill>
                  <a:srgbClr val="000000"/>
                </a:solidFill>
              </a:rPr>
              <a:t>kapacitet</a:t>
            </a:r>
            <a:r>
              <a:rPr lang="en-US" dirty="0">
                <a:solidFill>
                  <a:srgbClr val="000000"/>
                </a:solidFill>
              </a:rPr>
              <a:t>.</a:t>
            </a:r>
          </a:p>
          <a:p>
            <a:endParaRPr lang="sl-SI" dirty="0">
              <a:solidFill>
                <a:srgbClr val="000000"/>
              </a:solidFill>
            </a:endParaRPr>
          </a:p>
          <a:p>
            <a:r>
              <a:rPr lang="en-US" dirty="0" err="1">
                <a:solidFill>
                  <a:srgbClr val="000000"/>
                </a:solidFill>
              </a:rPr>
              <a:t>Takrat</a:t>
            </a:r>
            <a:r>
              <a:rPr lang="en-US" dirty="0">
                <a:solidFill>
                  <a:srgbClr val="000000"/>
                </a:solidFill>
              </a:rPr>
              <a:t> </a:t>
            </a:r>
            <a:r>
              <a:rPr lang="en-US" dirty="0" err="1">
                <a:solidFill>
                  <a:srgbClr val="000000"/>
                </a:solidFill>
              </a:rPr>
              <a:t>moramo</a:t>
            </a:r>
            <a:r>
              <a:rPr lang="en-US" dirty="0">
                <a:solidFill>
                  <a:srgbClr val="000000"/>
                </a:solidFill>
              </a:rPr>
              <a:t> </a:t>
            </a:r>
            <a:r>
              <a:rPr lang="en-US" dirty="0" err="1">
                <a:solidFill>
                  <a:srgbClr val="000000"/>
                </a:solidFill>
              </a:rPr>
              <a:t>dostikrat</a:t>
            </a:r>
            <a:r>
              <a:rPr lang="en-US" dirty="0">
                <a:solidFill>
                  <a:srgbClr val="000000"/>
                </a:solidFill>
              </a:rPr>
              <a:t> </a:t>
            </a:r>
            <a:r>
              <a:rPr lang="en-US" dirty="0" err="1">
                <a:solidFill>
                  <a:srgbClr val="000000"/>
                </a:solidFill>
              </a:rPr>
              <a:t>plačati</a:t>
            </a:r>
            <a:r>
              <a:rPr lang="en-US" dirty="0">
                <a:solidFill>
                  <a:srgbClr val="000000"/>
                </a:solidFill>
              </a:rPr>
              <a:t> </a:t>
            </a:r>
            <a:r>
              <a:rPr lang="en-US" dirty="0" err="1">
                <a:solidFill>
                  <a:srgbClr val="000000"/>
                </a:solidFill>
              </a:rPr>
              <a:t>nadure</a:t>
            </a:r>
            <a:r>
              <a:rPr lang="en-US" dirty="0">
                <a:solidFill>
                  <a:srgbClr val="000000"/>
                </a:solidFill>
              </a:rPr>
              <a:t> (</a:t>
            </a:r>
            <a:r>
              <a:rPr lang="en-US" dirty="0" err="1">
                <a:solidFill>
                  <a:srgbClr val="000000"/>
                </a:solidFill>
              </a:rPr>
              <a:t>za</a:t>
            </a:r>
            <a:r>
              <a:rPr lang="en-US" dirty="0">
                <a:solidFill>
                  <a:srgbClr val="000000"/>
                </a:solidFill>
              </a:rPr>
              <a:t> </a:t>
            </a:r>
            <a:r>
              <a:rPr lang="en-US" dirty="0" err="1">
                <a:solidFill>
                  <a:srgbClr val="000000"/>
                </a:solidFill>
              </a:rPr>
              <a:t>enak</a:t>
            </a:r>
            <a:r>
              <a:rPr lang="en-US" dirty="0">
                <a:solidFill>
                  <a:srgbClr val="000000"/>
                </a:solidFill>
              </a:rPr>
              <a:t> </a:t>
            </a:r>
            <a:r>
              <a:rPr lang="en-US" dirty="0" err="1">
                <a:solidFill>
                  <a:srgbClr val="000000"/>
                </a:solidFill>
              </a:rPr>
              <a:t>obseg</a:t>
            </a:r>
            <a:r>
              <a:rPr lang="en-US" dirty="0">
                <a:solidFill>
                  <a:srgbClr val="000000"/>
                </a:solidFill>
              </a:rPr>
              <a:t> </a:t>
            </a:r>
            <a:r>
              <a:rPr lang="en-US" dirty="0" err="1">
                <a:solidFill>
                  <a:srgbClr val="000000"/>
                </a:solidFill>
              </a:rPr>
              <a:t>dela</a:t>
            </a:r>
            <a:r>
              <a:rPr lang="en-US" dirty="0">
                <a:solidFill>
                  <a:srgbClr val="000000"/>
                </a:solidFill>
              </a:rPr>
              <a:t>, </a:t>
            </a:r>
            <a:r>
              <a:rPr lang="en-US" dirty="0" err="1">
                <a:solidFill>
                  <a:srgbClr val="000000"/>
                </a:solidFill>
              </a:rPr>
              <a:t>kot</a:t>
            </a:r>
            <a:r>
              <a:rPr lang="en-US" dirty="0">
                <a:solidFill>
                  <a:srgbClr val="000000"/>
                </a:solidFill>
              </a:rPr>
              <a:t> </a:t>
            </a:r>
            <a:r>
              <a:rPr lang="en-US" dirty="0" err="1">
                <a:solidFill>
                  <a:srgbClr val="000000"/>
                </a:solidFill>
              </a:rPr>
              <a:t>pri</a:t>
            </a:r>
            <a:r>
              <a:rPr lang="en-US" dirty="0">
                <a:solidFill>
                  <a:srgbClr val="000000"/>
                </a:solidFill>
              </a:rPr>
              <a:t> </a:t>
            </a:r>
            <a:r>
              <a:rPr lang="en-US" dirty="0" err="1">
                <a:solidFill>
                  <a:srgbClr val="000000"/>
                </a:solidFill>
              </a:rPr>
              <a:t>rednih</a:t>
            </a:r>
            <a:r>
              <a:rPr lang="en-US" dirty="0">
                <a:solidFill>
                  <a:srgbClr val="000000"/>
                </a:solidFill>
              </a:rPr>
              <a:t> </a:t>
            </a:r>
            <a:r>
              <a:rPr lang="en-US" dirty="0" err="1">
                <a:solidFill>
                  <a:srgbClr val="000000"/>
                </a:solidFill>
              </a:rPr>
              <a:t>urah</a:t>
            </a:r>
            <a:r>
              <a:rPr lang="en-US" dirty="0">
                <a:solidFill>
                  <a:srgbClr val="000000"/>
                </a:solidFill>
              </a:rPr>
              <a:t>),</a:t>
            </a:r>
          </a:p>
          <a:p>
            <a:endParaRPr lang="sl-SI" dirty="0">
              <a:solidFill>
                <a:srgbClr val="000000"/>
              </a:solidFill>
            </a:endParaRPr>
          </a:p>
          <a:p>
            <a:r>
              <a:rPr lang="en-US" dirty="0" err="1">
                <a:solidFill>
                  <a:srgbClr val="000000"/>
                </a:solidFill>
              </a:rPr>
              <a:t>vzrok</a:t>
            </a:r>
            <a:r>
              <a:rPr lang="en-US" dirty="0">
                <a:solidFill>
                  <a:srgbClr val="000000"/>
                </a:solidFill>
              </a:rPr>
              <a:t> je </a:t>
            </a:r>
            <a:r>
              <a:rPr lang="en-US" dirty="0" err="1">
                <a:solidFill>
                  <a:srgbClr val="000000"/>
                </a:solidFill>
              </a:rPr>
              <a:t>lahko</a:t>
            </a:r>
            <a:r>
              <a:rPr lang="en-US" dirty="0">
                <a:solidFill>
                  <a:srgbClr val="000000"/>
                </a:solidFill>
              </a:rPr>
              <a:t> slab </a:t>
            </a:r>
            <a:r>
              <a:rPr lang="en-US" dirty="0" err="1">
                <a:solidFill>
                  <a:srgbClr val="000000"/>
                </a:solidFill>
              </a:rPr>
              <a:t>izkoristek</a:t>
            </a:r>
            <a:r>
              <a:rPr lang="en-US" dirty="0">
                <a:solidFill>
                  <a:srgbClr val="000000"/>
                </a:solidFill>
              </a:rPr>
              <a:t> </a:t>
            </a:r>
            <a:r>
              <a:rPr lang="en-US" dirty="0" err="1">
                <a:solidFill>
                  <a:srgbClr val="000000"/>
                </a:solidFill>
              </a:rPr>
              <a:t>materiala</a:t>
            </a:r>
            <a:endParaRPr lang="en-US" dirty="0">
              <a:solidFill>
                <a:srgbClr val="000000"/>
              </a:solidFill>
            </a:endParaRPr>
          </a:p>
        </p:txBody>
      </p:sp>
    </p:spTree>
    <p:extLst>
      <p:ext uri="{BB962C8B-B14F-4D97-AF65-F5344CB8AC3E}">
        <p14:creationId xmlns:p14="http://schemas.microsoft.com/office/powerpoint/2010/main" val="42906121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Celotni 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1879" y="2348880"/>
            <a:ext cx="59817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ravokotnik 1"/>
          <p:cNvSpPr/>
          <p:nvPr/>
        </p:nvSpPr>
        <p:spPr>
          <a:xfrm>
            <a:off x="611560" y="5301208"/>
            <a:ext cx="8136904" cy="1200329"/>
          </a:xfrm>
          <a:prstGeom prst="rect">
            <a:avLst/>
          </a:prstGeom>
        </p:spPr>
        <p:txBody>
          <a:bodyPr wrap="square">
            <a:spAutoFit/>
          </a:bodyPr>
          <a:lstStyle/>
          <a:p>
            <a:r>
              <a:rPr lang="en-US" dirty="0" err="1" smtClean="0"/>
              <a:t>Fiksni</a:t>
            </a:r>
            <a:r>
              <a:rPr lang="en-US" dirty="0" smtClean="0"/>
              <a:t> </a:t>
            </a:r>
            <a:r>
              <a:rPr lang="en-US" dirty="0" err="1" smtClean="0"/>
              <a:t>stroški</a:t>
            </a:r>
            <a:r>
              <a:rPr lang="en-US" dirty="0" smtClean="0"/>
              <a:t> se </a:t>
            </a:r>
            <a:r>
              <a:rPr lang="en-US" dirty="0" err="1" smtClean="0"/>
              <a:t>pojavljajo</a:t>
            </a:r>
            <a:r>
              <a:rPr lang="en-US" dirty="0" smtClean="0"/>
              <a:t> </a:t>
            </a:r>
            <a:r>
              <a:rPr lang="en-US" dirty="0" err="1" smtClean="0"/>
              <a:t>kot</a:t>
            </a:r>
            <a:r>
              <a:rPr lang="en-US" dirty="0" smtClean="0"/>
              <a:t> </a:t>
            </a:r>
            <a:r>
              <a:rPr lang="en-US" dirty="0" err="1" smtClean="0"/>
              <a:t>celota</a:t>
            </a:r>
            <a:r>
              <a:rPr lang="en-US" dirty="0" smtClean="0"/>
              <a:t>, </a:t>
            </a:r>
            <a:r>
              <a:rPr lang="en-US" dirty="0" err="1" smtClean="0"/>
              <a:t>variabilni</a:t>
            </a:r>
            <a:r>
              <a:rPr lang="en-US" dirty="0" smtClean="0"/>
              <a:t> pa </a:t>
            </a:r>
            <a:r>
              <a:rPr lang="en-US" dirty="0" err="1" smtClean="0"/>
              <a:t>kot</a:t>
            </a:r>
            <a:r>
              <a:rPr lang="en-US" dirty="0" smtClean="0"/>
              <a:t> </a:t>
            </a:r>
          </a:p>
          <a:p>
            <a:r>
              <a:rPr lang="en-US" dirty="0" err="1" smtClean="0"/>
              <a:t>povprečje</a:t>
            </a:r>
            <a:r>
              <a:rPr lang="en-US" dirty="0" smtClean="0"/>
              <a:t>. Kadar </a:t>
            </a:r>
            <a:r>
              <a:rPr lang="en-US" dirty="0" err="1" smtClean="0"/>
              <a:t>rečemo</a:t>
            </a:r>
            <a:r>
              <a:rPr lang="en-US" dirty="0" smtClean="0"/>
              <a:t> </a:t>
            </a:r>
            <a:r>
              <a:rPr lang="en-US" dirty="0" err="1" smtClean="0"/>
              <a:t>fiksni</a:t>
            </a:r>
            <a:r>
              <a:rPr lang="en-US" dirty="0" smtClean="0"/>
              <a:t> </a:t>
            </a:r>
            <a:r>
              <a:rPr lang="en-US" dirty="0" err="1" smtClean="0"/>
              <a:t>strošek</a:t>
            </a:r>
            <a:r>
              <a:rPr lang="en-US" dirty="0" smtClean="0"/>
              <a:t> </a:t>
            </a:r>
            <a:r>
              <a:rPr lang="en-US" dirty="0" err="1" smtClean="0"/>
              <a:t>torej</a:t>
            </a:r>
            <a:r>
              <a:rPr lang="en-US" dirty="0" smtClean="0"/>
              <a:t> </a:t>
            </a:r>
            <a:r>
              <a:rPr lang="en-US" dirty="0" err="1" smtClean="0"/>
              <a:t>mislimo</a:t>
            </a:r>
            <a:r>
              <a:rPr lang="en-US" dirty="0" smtClean="0"/>
              <a:t> </a:t>
            </a:r>
            <a:r>
              <a:rPr lang="en-US" dirty="0" err="1" smtClean="0"/>
              <a:t>na</a:t>
            </a:r>
            <a:r>
              <a:rPr lang="en-US" dirty="0" smtClean="0"/>
              <a:t> </a:t>
            </a:r>
            <a:r>
              <a:rPr lang="en-US" dirty="0" err="1" smtClean="0"/>
              <a:t>celoto</a:t>
            </a:r>
            <a:r>
              <a:rPr lang="en-US" dirty="0" smtClean="0"/>
              <a:t> </a:t>
            </a:r>
            <a:r>
              <a:rPr lang="en-US" dirty="0" err="1" smtClean="0"/>
              <a:t>teh</a:t>
            </a:r>
            <a:r>
              <a:rPr lang="en-US" dirty="0" smtClean="0"/>
              <a:t> </a:t>
            </a:r>
          </a:p>
          <a:p>
            <a:r>
              <a:rPr lang="en-US" dirty="0" err="1" smtClean="0"/>
              <a:t>stroškov</a:t>
            </a:r>
            <a:r>
              <a:rPr lang="en-US" dirty="0" smtClean="0"/>
              <a:t>, </a:t>
            </a:r>
            <a:r>
              <a:rPr lang="en-US" dirty="0" err="1" smtClean="0"/>
              <a:t>ko</a:t>
            </a:r>
            <a:r>
              <a:rPr lang="en-US" dirty="0" smtClean="0"/>
              <a:t> pa </a:t>
            </a:r>
            <a:r>
              <a:rPr lang="en-US" dirty="0" err="1" smtClean="0"/>
              <a:t>rečemo</a:t>
            </a:r>
            <a:r>
              <a:rPr lang="en-US" dirty="0" smtClean="0"/>
              <a:t> </a:t>
            </a:r>
            <a:r>
              <a:rPr lang="en-US" dirty="0" err="1" smtClean="0"/>
              <a:t>variabilni</a:t>
            </a:r>
            <a:r>
              <a:rPr lang="en-US" dirty="0" smtClean="0"/>
              <a:t> </a:t>
            </a:r>
            <a:r>
              <a:rPr lang="en-US" dirty="0" err="1" smtClean="0"/>
              <a:t>strošek</a:t>
            </a:r>
            <a:r>
              <a:rPr lang="en-US" dirty="0" smtClean="0"/>
              <a:t>, </a:t>
            </a:r>
            <a:r>
              <a:rPr lang="en-US" dirty="0" err="1" smtClean="0"/>
              <a:t>imamo</a:t>
            </a:r>
            <a:r>
              <a:rPr lang="en-US" dirty="0" smtClean="0"/>
              <a:t> </a:t>
            </a:r>
            <a:r>
              <a:rPr lang="en-US" dirty="0" err="1" smtClean="0"/>
              <a:t>praviloma</a:t>
            </a:r>
            <a:r>
              <a:rPr lang="en-US" dirty="0" smtClean="0"/>
              <a:t> v </a:t>
            </a:r>
            <a:r>
              <a:rPr lang="en-US" dirty="0" err="1" smtClean="0"/>
              <a:t>mislih</a:t>
            </a:r>
            <a:r>
              <a:rPr lang="en-US" dirty="0" smtClean="0"/>
              <a:t> </a:t>
            </a:r>
          </a:p>
          <a:p>
            <a:r>
              <a:rPr lang="en-US" dirty="0" err="1" smtClean="0"/>
              <a:t>povprečni</a:t>
            </a:r>
            <a:r>
              <a:rPr lang="en-US" dirty="0" smtClean="0"/>
              <a:t> </a:t>
            </a:r>
            <a:r>
              <a:rPr lang="en-US" dirty="0" err="1" smtClean="0"/>
              <a:t>variabilni</a:t>
            </a:r>
            <a:r>
              <a:rPr lang="en-US" dirty="0" smtClean="0"/>
              <a:t> </a:t>
            </a:r>
            <a:r>
              <a:rPr lang="en-US" dirty="0" err="1" smtClean="0"/>
              <a:t>strošek</a:t>
            </a:r>
            <a:r>
              <a:rPr lang="en-US" dirty="0" smtClean="0"/>
              <a:t>. </a:t>
            </a:r>
            <a:endParaRPr lang="en-US" dirty="0"/>
          </a:p>
        </p:txBody>
      </p:sp>
    </p:spTree>
    <p:extLst>
      <p:ext uri="{BB962C8B-B14F-4D97-AF65-F5344CB8AC3E}">
        <p14:creationId xmlns:p14="http://schemas.microsoft.com/office/powerpoint/2010/main" val="25929934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Skupni stroški in določanje praga rentabilnosti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2274838"/>
            <a:ext cx="5310336" cy="2708434"/>
          </a:xfrm>
          <a:prstGeom prst="rect">
            <a:avLst/>
          </a:prstGeom>
        </p:spPr>
        <p:txBody>
          <a:bodyPr wrap="square">
            <a:spAutoFit/>
          </a:bodyPr>
          <a:lstStyle/>
          <a:p>
            <a:r>
              <a:rPr lang="en-US" dirty="0" err="1">
                <a:solidFill>
                  <a:srgbClr val="000000"/>
                </a:solidFill>
              </a:rPr>
              <a:t>Pri</a:t>
            </a:r>
            <a:r>
              <a:rPr lang="en-US" dirty="0">
                <a:solidFill>
                  <a:srgbClr val="000000"/>
                </a:solidFill>
              </a:rPr>
              <a:t> </a:t>
            </a:r>
            <a:r>
              <a:rPr lang="en-US" dirty="0" err="1">
                <a:solidFill>
                  <a:srgbClr val="000000"/>
                </a:solidFill>
              </a:rPr>
              <a:t>poslovanju</a:t>
            </a:r>
            <a:r>
              <a:rPr lang="en-US" dirty="0">
                <a:solidFill>
                  <a:srgbClr val="000000"/>
                </a:solidFill>
              </a:rPr>
              <a:t> </a:t>
            </a:r>
            <a:r>
              <a:rPr lang="en-US" dirty="0" err="1">
                <a:solidFill>
                  <a:srgbClr val="000000"/>
                </a:solidFill>
              </a:rPr>
              <a:t>podjetja</a:t>
            </a:r>
            <a:r>
              <a:rPr lang="en-US" dirty="0">
                <a:solidFill>
                  <a:srgbClr val="000000"/>
                </a:solidFill>
              </a:rPr>
              <a:t> se </a:t>
            </a:r>
            <a:r>
              <a:rPr lang="en-US" dirty="0" err="1">
                <a:solidFill>
                  <a:srgbClr val="000000"/>
                </a:solidFill>
              </a:rPr>
              <a:t>pojavljajo</a:t>
            </a:r>
            <a:r>
              <a:rPr lang="en-US" dirty="0">
                <a:solidFill>
                  <a:srgbClr val="000000"/>
                </a:solidFill>
              </a:rPr>
              <a:t> </a:t>
            </a:r>
            <a:r>
              <a:rPr lang="en-US" dirty="0" err="1">
                <a:solidFill>
                  <a:srgbClr val="000000"/>
                </a:solidFill>
              </a:rPr>
              <a:t>praktično</a:t>
            </a:r>
            <a:r>
              <a:rPr lang="en-US" dirty="0">
                <a:solidFill>
                  <a:srgbClr val="000000"/>
                </a:solidFill>
              </a:rPr>
              <a:t> </a:t>
            </a:r>
            <a:r>
              <a:rPr lang="en-US" dirty="0" err="1">
                <a:solidFill>
                  <a:srgbClr val="000000"/>
                </a:solidFill>
              </a:rPr>
              <a:t>vse</a:t>
            </a:r>
            <a:r>
              <a:rPr lang="en-US" dirty="0">
                <a:solidFill>
                  <a:srgbClr val="000000"/>
                </a:solidFill>
              </a:rPr>
              <a:t> </a:t>
            </a:r>
            <a:r>
              <a:rPr lang="en-US" dirty="0" err="1">
                <a:solidFill>
                  <a:srgbClr val="000000"/>
                </a:solidFill>
              </a:rPr>
              <a:t>oblike</a:t>
            </a:r>
            <a:r>
              <a:rPr lang="en-US" dirty="0">
                <a:solidFill>
                  <a:srgbClr val="000000"/>
                </a:solidFill>
              </a:rPr>
              <a:t> </a:t>
            </a:r>
            <a:r>
              <a:rPr lang="en-US" dirty="0" err="1">
                <a:solidFill>
                  <a:srgbClr val="000000"/>
                </a:solidFill>
              </a:rPr>
              <a:t>omenjenih</a:t>
            </a:r>
            <a:r>
              <a:rPr lang="en-US" dirty="0">
                <a:solidFill>
                  <a:srgbClr val="000000"/>
                </a:solidFill>
              </a:rPr>
              <a:t> </a:t>
            </a:r>
            <a:r>
              <a:rPr lang="en-US" dirty="0" err="1">
                <a:solidFill>
                  <a:srgbClr val="000000"/>
                </a:solidFill>
              </a:rPr>
              <a:t>stroškov</a:t>
            </a:r>
            <a:r>
              <a:rPr lang="en-US" dirty="0">
                <a:solidFill>
                  <a:srgbClr val="000000"/>
                </a:solidFill>
              </a:rPr>
              <a:t>. </a:t>
            </a:r>
            <a:endParaRPr lang="sl-SI" dirty="0">
              <a:solidFill>
                <a:srgbClr val="000000"/>
              </a:solidFill>
            </a:endParaRPr>
          </a:p>
          <a:p>
            <a:endParaRPr lang="en-US" dirty="0">
              <a:solidFill>
                <a:srgbClr val="000000"/>
              </a:solidFill>
            </a:endParaRPr>
          </a:p>
          <a:p>
            <a:r>
              <a:rPr lang="en-US" dirty="0" err="1">
                <a:solidFill>
                  <a:srgbClr val="000000"/>
                </a:solidFill>
              </a:rPr>
              <a:t>Njihovemu</a:t>
            </a:r>
            <a:r>
              <a:rPr lang="en-US" dirty="0">
                <a:solidFill>
                  <a:srgbClr val="000000"/>
                </a:solidFill>
              </a:rPr>
              <a:t> </a:t>
            </a:r>
            <a:r>
              <a:rPr lang="en-US" dirty="0" err="1">
                <a:solidFill>
                  <a:srgbClr val="000000"/>
                </a:solidFill>
              </a:rPr>
              <a:t>seštevku</a:t>
            </a:r>
            <a:r>
              <a:rPr lang="en-US" dirty="0">
                <a:solidFill>
                  <a:srgbClr val="000000"/>
                </a:solidFill>
              </a:rPr>
              <a:t> </a:t>
            </a:r>
            <a:r>
              <a:rPr lang="en-US" dirty="0" err="1">
                <a:solidFill>
                  <a:srgbClr val="000000"/>
                </a:solidFill>
              </a:rPr>
              <a:t>pravimo</a:t>
            </a:r>
            <a:r>
              <a:rPr lang="en-US" dirty="0">
                <a:solidFill>
                  <a:srgbClr val="000000"/>
                </a:solidFill>
              </a:rPr>
              <a:t> </a:t>
            </a:r>
            <a:r>
              <a:rPr lang="en-US" sz="2000" b="1" dirty="0" err="1">
                <a:solidFill>
                  <a:srgbClr val="7030A0"/>
                </a:solidFill>
              </a:rPr>
              <a:t>skupni</a:t>
            </a:r>
            <a:r>
              <a:rPr lang="en-US" sz="2000" b="1" dirty="0">
                <a:solidFill>
                  <a:srgbClr val="7030A0"/>
                </a:solidFill>
              </a:rPr>
              <a:t> </a:t>
            </a:r>
            <a:r>
              <a:rPr lang="en-US" sz="2000" b="1" dirty="0" err="1">
                <a:solidFill>
                  <a:srgbClr val="7030A0"/>
                </a:solidFill>
              </a:rPr>
              <a:t>oziroma</a:t>
            </a:r>
            <a:r>
              <a:rPr lang="en-US" sz="2000" b="1" dirty="0">
                <a:solidFill>
                  <a:srgbClr val="7030A0"/>
                </a:solidFill>
              </a:rPr>
              <a:t> </a:t>
            </a:r>
            <a:r>
              <a:rPr lang="en-US" sz="2000" b="1" dirty="0" err="1">
                <a:solidFill>
                  <a:srgbClr val="7030A0"/>
                </a:solidFill>
              </a:rPr>
              <a:t>celotni</a:t>
            </a:r>
            <a:r>
              <a:rPr lang="en-US" sz="2000" b="1" dirty="0">
                <a:solidFill>
                  <a:srgbClr val="7030A0"/>
                </a:solidFill>
              </a:rPr>
              <a:t> </a:t>
            </a:r>
            <a:r>
              <a:rPr lang="en-US" sz="2000" b="1" dirty="0" err="1">
                <a:solidFill>
                  <a:srgbClr val="7030A0"/>
                </a:solidFill>
              </a:rPr>
              <a:t>stroški</a:t>
            </a:r>
            <a:r>
              <a:rPr lang="en-US" dirty="0">
                <a:solidFill>
                  <a:srgbClr val="000000"/>
                </a:solidFill>
              </a:rPr>
              <a:t> (</a:t>
            </a:r>
            <a:r>
              <a:rPr lang="en-US" dirty="0" err="1">
                <a:solidFill>
                  <a:srgbClr val="000000"/>
                </a:solidFill>
              </a:rPr>
              <a:t>angl.</a:t>
            </a:r>
            <a:r>
              <a:rPr lang="en-US" dirty="0">
                <a:solidFill>
                  <a:srgbClr val="000000"/>
                </a:solidFill>
              </a:rPr>
              <a:t> total costs </a:t>
            </a:r>
            <a:r>
              <a:rPr lang="en-US" sz="2400" b="1" dirty="0">
                <a:solidFill>
                  <a:srgbClr val="7030A0"/>
                </a:solidFill>
              </a:rPr>
              <a:t>TC</a:t>
            </a:r>
            <a:r>
              <a:rPr lang="en-US" dirty="0">
                <a:solidFill>
                  <a:srgbClr val="000000"/>
                </a:solidFill>
              </a:rPr>
              <a:t>). </a:t>
            </a:r>
          </a:p>
          <a:p>
            <a:endParaRPr lang="sl-SI" dirty="0">
              <a:solidFill>
                <a:srgbClr val="000000"/>
              </a:solidFill>
            </a:endParaRPr>
          </a:p>
          <a:p>
            <a:r>
              <a:rPr lang="en-US" dirty="0" err="1">
                <a:solidFill>
                  <a:srgbClr val="000000"/>
                </a:solidFill>
              </a:rPr>
              <a:t>Gibanje</a:t>
            </a:r>
            <a:r>
              <a:rPr lang="en-US" dirty="0">
                <a:solidFill>
                  <a:srgbClr val="000000"/>
                </a:solidFill>
              </a:rPr>
              <a:t> </a:t>
            </a:r>
            <a:r>
              <a:rPr lang="en-US" dirty="0" err="1">
                <a:solidFill>
                  <a:srgbClr val="000000"/>
                </a:solidFill>
              </a:rPr>
              <a:t>celotnih</a:t>
            </a:r>
            <a:r>
              <a:rPr lang="en-US" dirty="0">
                <a:solidFill>
                  <a:srgbClr val="000000"/>
                </a:solidFill>
              </a:rPr>
              <a:t> </a:t>
            </a:r>
            <a:r>
              <a:rPr lang="en-US" dirty="0" err="1">
                <a:solidFill>
                  <a:srgbClr val="000000"/>
                </a:solidFill>
              </a:rPr>
              <a:t>stroškov</a:t>
            </a:r>
            <a:r>
              <a:rPr lang="en-US" dirty="0">
                <a:solidFill>
                  <a:srgbClr val="000000"/>
                </a:solidFill>
              </a:rPr>
              <a:t> je </a:t>
            </a:r>
            <a:r>
              <a:rPr lang="en-US" dirty="0" err="1">
                <a:solidFill>
                  <a:srgbClr val="000000"/>
                </a:solidFill>
              </a:rPr>
              <a:t>zelo</a:t>
            </a:r>
            <a:r>
              <a:rPr lang="en-US" dirty="0">
                <a:solidFill>
                  <a:srgbClr val="000000"/>
                </a:solidFill>
              </a:rPr>
              <a:t> </a:t>
            </a:r>
            <a:r>
              <a:rPr lang="en-US" dirty="0" err="1">
                <a:solidFill>
                  <a:srgbClr val="000000"/>
                </a:solidFill>
              </a:rPr>
              <a:t>odvisno</a:t>
            </a:r>
            <a:r>
              <a:rPr lang="en-US" dirty="0">
                <a:solidFill>
                  <a:srgbClr val="000000"/>
                </a:solidFill>
              </a:rPr>
              <a:t> od </a:t>
            </a:r>
            <a:r>
              <a:rPr lang="en-US" dirty="0" err="1">
                <a:solidFill>
                  <a:srgbClr val="000000"/>
                </a:solidFill>
              </a:rPr>
              <a:t>številnih</a:t>
            </a:r>
            <a:r>
              <a:rPr lang="en-US" dirty="0">
                <a:solidFill>
                  <a:srgbClr val="000000"/>
                </a:solidFill>
              </a:rPr>
              <a:t> </a:t>
            </a:r>
            <a:r>
              <a:rPr lang="en-US" dirty="0" err="1">
                <a:solidFill>
                  <a:srgbClr val="000000"/>
                </a:solidFill>
              </a:rPr>
              <a:t>dejavnikov</a:t>
            </a:r>
            <a:r>
              <a:rPr lang="en-US" dirty="0">
                <a:solidFill>
                  <a:srgbClr val="000000"/>
                </a:solidFill>
              </a:rPr>
              <a:t>, </a:t>
            </a:r>
            <a:r>
              <a:rPr lang="en-US" dirty="0" err="1">
                <a:solidFill>
                  <a:srgbClr val="000000"/>
                </a:solidFill>
              </a:rPr>
              <a:t>pomembno</a:t>
            </a:r>
            <a:r>
              <a:rPr lang="en-US" dirty="0">
                <a:solidFill>
                  <a:srgbClr val="000000"/>
                </a:solidFill>
              </a:rPr>
              <a:t> je, </a:t>
            </a:r>
            <a:r>
              <a:rPr lang="en-US" dirty="0" err="1">
                <a:solidFill>
                  <a:srgbClr val="000000"/>
                </a:solidFill>
              </a:rPr>
              <a:t>kateri</a:t>
            </a:r>
            <a:r>
              <a:rPr lang="en-US" dirty="0">
                <a:solidFill>
                  <a:srgbClr val="000000"/>
                </a:solidFill>
              </a:rPr>
              <a:t> </a:t>
            </a:r>
            <a:r>
              <a:rPr lang="en-US" dirty="0" err="1">
                <a:solidFill>
                  <a:srgbClr val="000000"/>
                </a:solidFill>
              </a:rPr>
              <a:t>stroški</a:t>
            </a:r>
            <a:r>
              <a:rPr lang="en-US" dirty="0">
                <a:solidFill>
                  <a:srgbClr val="000000"/>
                </a:solidFill>
              </a:rPr>
              <a:t> </a:t>
            </a:r>
            <a:r>
              <a:rPr lang="en-US" dirty="0" err="1">
                <a:solidFill>
                  <a:srgbClr val="000000"/>
                </a:solidFill>
              </a:rPr>
              <a:t>prevladujejo</a:t>
            </a:r>
            <a:endParaRPr lang="en-US" dirty="0">
              <a:solidFill>
                <a:srgbClr val="000000"/>
              </a:solidFill>
            </a:endParaRPr>
          </a:p>
        </p:txBody>
      </p:sp>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0931" y="4757498"/>
            <a:ext cx="3133725" cy="207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93692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Skupni stroški in določanje praga rentabilnosti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2274838"/>
            <a:ext cx="5310336" cy="2308324"/>
          </a:xfrm>
          <a:prstGeom prst="rect">
            <a:avLst/>
          </a:prstGeom>
        </p:spPr>
        <p:txBody>
          <a:bodyPr wrap="square">
            <a:spAutoFit/>
          </a:bodyPr>
          <a:lstStyle/>
          <a:p>
            <a:r>
              <a:rPr lang="en-US" dirty="0">
                <a:solidFill>
                  <a:srgbClr val="000000"/>
                </a:solidFill>
              </a:rPr>
              <a:t>Z </a:t>
            </a:r>
            <a:r>
              <a:rPr lang="en-US" dirty="0" err="1">
                <a:solidFill>
                  <a:srgbClr val="000000"/>
                </a:solidFill>
              </a:rPr>
              <a:t>analizami</a:t>
            </a:r>
            <a:r>
              <a:rPr lang="en-US" dirty="0">
                <a:solidFill>
                  <a:srgbClr val="000000"/>
                </a:solidFill>
              </a:rPr>
              <a:t> </a:t>
            </a:r>
            <a:r>
              <a:rPr lang="en-US" dirty="0" err="1">
                <a:solidFill>
                  <a:srgbClr val="000000"/>
                </a:solidFill>
              </a:rPr>
              <a:t>nastajajočih</a:t>
            </a:r>
            <a:r>
              <a:rPr lang="en-US" dirty="0">
                <a:solidFill>
                  <a:srgbClr val="000000"/>
                </a:solidFill>
              </a:rPr>
              <a:t> </a:t>
            </a:r>
            <a:r>
              <a:rPr lang="en-US" dirty="0" err="1">
                <a:solidFill>
                  <a:srgbClr val="000000"/>
                </a:solidFill>
              </a:rPr>
              <a:t>stroškov</a:t>
            </a:r>
            <a:r>
              <a:rPr lang="en-US" dirty="0">
                <a:solidFill>
                  <a:srgbClr val="000000"/>
                </a:solidFill>
              </a:rPr>
              <a:t> </a:t>
            </a:r>
            <a:r>
              <a:rPr lang="en-US" dirty="0" err="1">
                <a:solidFill>
                  <a:srgbClr val="000000"/>
                </a:solidFill>
              </a:rPr>
              <a:t>glede</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obseg</a:t>
            </a:r>
            <a:r>
              <a:rPr lang="en-US" dirty="0">
                <a:solidFill>
                  <a:srgbClr val="000000"/>
                </a:solidFill>
              </a:rPr>
              <a:t> </a:t>
            </a:r>
            <a:r>
              <a:rPr lang="en-US" dirty="0" err="1">
                <a:solidFill>
                  <a:srgbClr val="000000"/>
                </a:solidFill>
              </a:rPr>
              <a:t>poslovanja</a:t>
            </a:r>
            <a:r>
              <a:rPr lang="en-US" dirty="0">
                <a:solidFill>
                  <a:srgbClr val="000000"/>
                </a:solidFill>
              </a:rPr>
              <a:t> </a:t>
            </a:r>
            <a:r>
              <a:rPr lang="en-US" dirty="0" err="1">
                <a:solidFill>
                  <a:srgbClr val="000000"/>
                </a:solidFill>
              </a:rPr>
              <a:t>ugotavljamo</a:t>
            </a:r>
            <a:r>
              <a:rPr lang="en-US" dirty="0">
                <a:solidFill>
                  <a:srgbClr val="000000"/>
                </a:solidFill>
              </a:rPr>
              <a:t>, </a:t>
            </a:r>
            <a:r>
              <a:rPr lang="en-US" dirty="0" err="1">
                <a:solidFill>
                  <a:srgbClr val="000000"/>
                </a:solidFill>
              </a:rPr>
              <a:t>pri</a:t>
            </a:r>
            <a:r>
              <a:rPr lang="en-US" dirty="0">
                <a:solidFill>
                  <a:srgbClr val="000000"/>
                </a:solidFill>
              </a:rPr>
              <a:t> </a:t>
            </a:r>
            <a:r>
              <a:rPr lang="en-US" dirty="0" err="1">
                <a:solidFill>
                  <a:srgbClr val="000000"/>
                </a:solidFill>
              </a:rPr>
              <a:t>katerem</a:t>
            </a:r>
            <a:r>
              <a:rPr lang="en-US" dirty="0">
                <a:solidFill>
                  <a:srgbClr val="000000"/>
                </a:solidFill>
              </a:rPr>
              <a:t> </a:t>
            </a:r>
            <a:r>
              <a:rPr lang="en-US" dirty="0" err="1">
                <a:solidFill>
                  <a:srgbClr val="000000"/>
                </a:solidFill>
              </a:rPr>
              <a:t>obsegu</a:t>
            </a:r>
            <a:r>
              <a:rPr lang="en-US" dirty="0">
                <a:solidFill>
                  <a:srgbClr val="000000"/>
                </a:solidFill>
              </a:rPr>
              <a:t> </a:t>
            </a:r>
            <a:r>
              <a:rPr lang="en-US" dirty="0" err="1">
                <a:solidFill>
                  <a:srgbClr val="000000"/>
                </a:solidFill>
              </a:rPr>
              <a:t>poslovanja</a:t>
            </a:r>
            <a:r>
              <a:rPr lang="en-US" dirty="0">
                <a:solidFill>
                  <a:srgbClr val="000000"/>
                </a:solidFill>
              </a:rPr>
              <a:t> </a:t>
            </a:r>
            <a:r>
              <a:rPr lang="en-US" dirty="0" err="1">
                <a:solidFill>
                  <a:srgbClr val="000000"/>
                </a:solidFill>
              </a:rPr>
              <a:t>ima</a:t>
            </a:r>
            <a:r>
              <a:rPr lang="en-US" dirty="0">
                <a:solidFill>
                  <a:srgbClr val="000000"/>
                </a:solidFill>
              </a:rPr>
              <a:t> </a:t>
            </a:r>
            <a:r>
              <a:rPr lang="en-US" dirty="0" err="1">
                <a:solidFill>
                  <a:srgbClr val="000000"/>
                </a:solidFill>
              </a:rPr>
              <a:t>podjetje</a:t>
            </a:r>
            <a:r>
              <a:rPr lang="en-US" dirty="0">
                <a:solidFill>
                  <a:srgbClr val="000000"/>
                </a:solidFill>
              </a:rPr>
              <a:t>: </a:t>
            </a:r>
            <a:endParaRPr lang="sl-SI" dirty="0">
              <a:solidFill>
                <a:srgbClr val="000000"/>
              </a:solidFill>
            </a:endParaRPr>
          </a:p>
          <a:p>
            <a:endParaRPr lang="en-US" dirty="0">
              <a:solidFill>
                <a:srgbClr val="000000"/>
              </a:solidFill>
            </a:endParaRPr>
          </a:p>
          <a:p>
            <a:pPr marL="285750" indent="-285750">
              <a:buFont typeface="Arial" panose="020B0604020202020204" pitchFamily="34" charset="0"/>
              <a:buChar char="•"/>
            </a:pPr>
            <a:r>
              <a:rPr lang="en-US" b="1" dirty="0" err="1">
                <a:solidFill>
                  <a:srgbClr val="7030A0"/>
                </a:solidFill>
              </a:rPr>
              <a:t>izgubo</a:t>
            </a:r>
            <a:r>
              <a:rPr lang="en-US" b="1" dirty="0">
                <a:solidFill>
                  <a:srgbClr val="7030A0"/>
                </a:solidFill>
              </a:rPr>
              <a:t>, </a:t>
            </a:r>
          </a:p>
          <a:p>
            <a:pPr marL="285750" indent="-285750">
              <a:buFont typeface="Arial" panose="020B0604020202020204" pitchFamily="34" charset="0"/>
              <a:buChar char="•"/>
            </a:pPr>
            <a:r>
              <a:rPr lang="en-US" b="1" dirty="0" err="1">
                <a:solidFill>
                  <a:srgbClr val="7030A0"/>
                </a:solidFill>
              </a:rPr>
              <a:t>kdaj</a:t>
            </a:r>
            <a:r>
              <a:rPr lang="en-US" b="1" dirty="0">
                <a:solidFill>
                  <a:srgbClr val="7030A0"/>
                </a:solidFill>
              </a:rPr>
              <a:t> </a:t>
            </a:r>
            <a:r>
              <a:rPr lang="en-US" b="1" dirty="0" err="1">
                <a:solidFill>
                  <a:srgbClr val="7030A0"/>
                </a:solidFill>
              </a:rPr>
              <a:t>doseže</a:t>
            </a:r>
            <a:r>
              <a:rPr lang="en-US" b="1" dirty="0">
                <a:solidFill>
                  <a:srgbClr val="7030A0"/>
                </a:solidFill>
              </a:rPr>
              <a:t> </a:t>
            </a:r>
            <a:r>
              <a:rPr lang="en-US" b="1" dirty="0" err="1">
                <a:solidFill>
                  <a:srgbClr val="7030A0"/>
                </a:solidFill>
              </a:rPr>
              <a:t>prag</a:t>
            </a:r>
            <a:r>
              <a:rPr lang="en-US" b="1" dirty="0">
                <a:solidFill>
                  <a:srgbClr val="7030A0"/>
                </a:solidFill>
              </a:rPr>
              <a:t> </a:t>
            </a:r>
            <a:r>
              <a:rPr lang="en-US" b="1" dirty="0" err="1">
                <a:solidFill>
                  <a:srgbClr val="7030A0"/>
                </a:solidFill>
              </a:rPr>
              <a:t>koristnosti</a:t>
            </a:r>
            <a:r>
              <a:rPr lang="en-US" b="1" dirty="0">
                <a:solidFill>
                  <a:srgbClr val="7030A0"/>
                </a:solidFill>
              </a:rPr>
              <a:t>,</a:t>
            </a:r>
          </a:p>
          <a:p>
            <a:pPr marL="285750" indent="-285750">
              <a:buFont typeface="Arial" panose="020B0604020202020204" pitchFamily="34" charset="0"/>
              <a:buChar char="•"/>
            </a:pPr>
            <a:r>
              <a:rPr lang="en-US" b="1" dirty="0">
                <a:solidFill>
                  <a:srgbClr val="7030A0"/>
                </a:solidFill>
              </a:rPr>
              <a:t>optimum in </a:t>
            </a:r>
          </a:p>
          <a:p>
            <a:pPr marL="285750" indent="-285750">
              <a:buFont typeface="Arial" panose="020B0604020202020204" pitchFamily="34" charset="0"/>
              <a:buChar char="•"/>
            </a:pPr>
            <a:r>
              <a:rPr lang="en-US" b="1" dirty="0" err="1">
                <a:solidFill>
                  <a:srgbClr val="7030A0"/>
                </a:solidFill>
              </a:rPr>
              <a:t>kdaj</a:t>
            </a:r>
            <a:r>
              <a:rPr lang="en-US" b="1" dirty="0">
                <a:solidFill>
                  <a:srgbClr val="7030A0"/>
                </a:solidFill>
              </a:rPr>
              <a:t> </a:t>
            </a:r>
            <a:r>
              <a:rPr lang="en-US" b="1" dirty="0" err="1">
                <a:solidFill>
                  <a:srgbClr val="7030A0"/>
                </a:solidFill>
              </a:rPr>
              <a:t>dobiček</a:t>
            </a:r>
            <a:endParaRPr lang="en-US" b="1" dirty="0">
              <a:solidFill>
                <a:srgbClr val="7030A0"/>
              </a:solidFill>
            </a:endParaRPr>
          </a:p>
        </p:txBody>
      </p:sp>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6087" y="4075113"/>
            <a:ext cx="3570288" cy="2680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85915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76672"/>
            <a:ext cx="6480720" cy="954107"/>
          </a:xfrm>
          <a:prstGeom prst="rect">
            <a:avLst/>
          </a:prstGeom>
          <a:noFill/>
        </p:spPr>
        <p:txBody>
          <a:bodyPr wrap="square" rtlCol="0">
            <a:spAutoFit/>
          </a:bodyPr>
          <a:lstStyle/>
          <a:p>
            <a:r>
              <a:rPr lang="sl-SI" sz="2800" b="1">
                <a:latin typeface="Verdana" pitchFamily="34" charset="0"/>
                <a:ea typeface="Verdana" pitchFamily="34" charset="0"/>
                <a:cs typeface="Verdana" pitchFamily="34" charset="0"/>
              </a:rPr>
              <a:t>STROŠKI STROŠKOVNIH MEST IN STROŠKOVNIH NOSILCEV</a:t>
            </a:r>
            <a:endParaRPr lang="sl-SI" sz="2800" b="1" dirty="0">
              <a:latin typeface="Verdana" pitchFamily="34" charset="0"/>
              <a:ea typeface="Verdana" pitchFamily="34" charset="0"/>
              <a:cs typeface="Verdana" pitchFamily="34" charset="0"/>
            </a:endParaRPr>
          </a:p>
        </p:txBody>
      </p:sp>
      <p:pic>
        <p:nvPicPr>
          <p:cNvPr id="4" name="Slika 3"/>
          <p:cNvPicPr>
            <a:picLocks noChangeAspect="1"/>
          </p:cNvPicPr>
          <p:nvPr/>
        </p:nvPicPr>
        <p:blipFill>
          <a:blip r:embed="rId2"/>
          <a:stretch>
            <a:fillRect/>
          </a:stretch>
        </p:blipFill>
        <p:spPr>
          <a:xfrm>
            <a:off x="2879867" y="2492896"/>
            <a:ext cx="5797798" cy="3706689"/>
          </a:xfrm>
          <a:prstGeom prst="rect">
            <a:avLst/>
          </a:prstGeo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335040"/>
            <a:ext cx="2835042" cy="4105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1634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Skupni stroški in določanje praga rentabilnosti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2413338"/>
            <a:ext cx="5166320" cy="2031325"/>
          </a:xfrm>
          <a:prstGeom prst="rect">
            <a:avLst/>
          </a:prstGeom>
        </p:spPr>
        <p:txBody>
          <a:bodyPr wrap="square">
            <a:spAutoFit/>
          </a:bodyPr>
          <a:lstStyle/>
          <a:p>
            <a:r>
              <a:rPr lang="en-US" dirty="0" err="1">
                <a:solidFill>
                  <a:srgbClr val="000000"/>
                </a:solidFill>
              </a:rPr>
              <a:t>Poznavanje</a:t>
            </a:r>
            <a:r>
              <a:rPr lang="en-US" dirty="0">
                <a:solidFill>
                  <a:srgbClr val="000000"/>
                </a:solidFill>
              </a:rPr>
              <a:t> </a:t>
            </a:r>
            <a:r>
              <a:rPr lang="en-US" dirty="0" err="1">
                <a:solidFill>
                  <a:srgbClr val="000000"/>
                </a:solidFill>
              </a:rPr>
              <a:t>stroškov</a:t>
            </a:r>
            <a:r>
              <a:rPr lang="en-US" dirty="0">
                <a:solidFill>
                  <a:srgbClr val="000000"/>
                </a:solidFill>
              </a:rPr>
              <a:t> </a:t>
            </a:r>
            <a:r>
              <a:rPr lang="en-US" dirty="0" err="1">
                <a:solidFill>
                  <a:srgbClr val="000000"/>
                </a:solidFill>
              </a:rPr>
              <a:t>glede</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obseg</a:t>
            </a:r>
            <a:r>
              <a:rPr lang="en-US" dirty="0">
                <a:solidFill>
                  <a:srgbClr val="000000"/>
                </a:solidFill>
              </a:rPr>
              <a:t> </a:t>
            </a:r>
            <a:r>
              <a:rPr lang="en-US" dirty="0" err="1">
                <a:solidFill>
                  <a:srgbClr val="000000"/>
                </a:solidFill>
              </a:rPr>
              <a:t>poslovanja</a:t>
            </a:r>
            <a:r>
              <a:rPr lang="en-US" dirty="0">
                <a:solidFill>
                  <a:srgbClr val="000000"/>
                </a:solidFill>
              </a:rPr>
              <a:t> </a:t>
            </a:r>
            <a:r>
              <a:rPr lang="en-US" dirty="0" err="1">
                <a:solidFill>
                  <a:srgbClr val="000000"/>
                </a:solidFill>
              </a:rPr>
              <a:t>omogoča</a:t>
            </a:r>
            <a:r>
              <a:rPr lang="en-US" dirty="0">
                <a:solidFill>
                  <a:srgbClr val="000000"/>
                </a:solidFill>
              </a:rPr>
              <a:t> </a:t>
            </a:r>
            <a:r>
              <a:rPr lang="en-US" dirty="0" err="1">
                <a:solidFill>
                  <a:srgbClr val="000000"/>
                </a:solidFill>
              </a:rPr>
              <a:t>poslovno</a:t>
            </a:r>
            <a:r>
              <a:rPr lang="en-US" dirty="0">
                <a:solidFill>
                  <a:srgbClr val="000000"/>
                </a:solidFill>
              </a:rPr>
              <a:t> </a:t>
            </a:r>
            <a:r>
              <a:rPr lang="en-US" dirty="0" err="1">
                <a:solidFill>
                  <a:srgbClr val="000000"/>
                </a:solidFill>
              </a:rPr>
              <a:t>odločitev</a:t>
            </a:r>
            <a:r>
              <a:rPr lang="en-US" dirty="0">
                <a:solidFill>
                  <a:srgbClr val="000000"/>
                </a:solidFill>
              </a:rPr>
              <a:t>, </a:t>
            </a:r>
            <a:r>
              <a:rPr lang="en-US" dirty="0" err="1">
                <a:solidFill>
                  <a:srgbClr val="000000"/>
                </a:solidFill>
              </a:rPr>
              <a:t>kdaj</a:t>
            </a:r>
            <a:r>
              <a:rPr lang="en-US" dirty="0">
                <a:solidFill>
                  <a:srgbClr val="000000"/>
                </a:solidFill>
              </a:rPr>
              <a:t> </a:t>
            </a:r>
            <a:r>
              <a:rPr lang="en-US" dirty="0" err="1">
                <a:solidFill>
                  <a:srgbClr val="000000"/>
                </a:solidFill>
              </a:rPr>
              <a:t>smoupravičeni</a:t>
            </a:r>
            <a:r>
              <a:rPr lang="en-US" dirty="0">
                <a:solidFill>
                  <a:srgbClr val="000000"/>
                </a:solidFill>
              </a:rPr>
              <a:t> </a:t>
            </a:r>
            <a:r>
              <a:rPr lang="en-US" b="1" dirty="0" err="1">
                <a:solidFill>
                  <a:srgbClr val="7030A0"/>
                </a:solidFill>
              </a:rPr>
              <a:t>poslovanje</a:t>
            </a:r>
            <a:r>
              <a:rPr lang="en-US" b="1" dirty="0">
                <a:solidFill>
                  <a:srgbClr val="7030A0"/>
                </a:solidFill>
              </a:rPr>
              <a:t> </a:t>
            </a:r>
            <a:r>
              <a:rPr lang="en-US" b="1" dirty="0" err="1">
                <a:solidFill>
                  <a:srgbClr val="7030A0"/>
                </a:solidFill>
              </a:rPr>
              <a:t>ustaviti</a:t>
            </a:r>
            <a:endParaRPr lang="sl-SI" b="1" dirty="0">
              <a:solidFill>
                <a:srgbClr val="7030A0"/>
              </a:solidFill>
            </a:endParaRPr>
          </a:p>
          <a:p>
            <a:endParaRPr lang="en-US" dirty="0">
              <a:solidFill>
                <a:srgbClr val="000000"/>
              </a:solidFill>
            </a:endParaRPr>
          </a:p>
          <a:p>
            <a:r>
              <a:rPr lang="en-US" dirty="0">
                <a:solidFill>
                  <a:srgbClr val="000000"/>
                </a:solidFill>
              </a:rPr>
              <a:t>Kadar pa s </a:t>
            </a:r>
            <a:r>
              <a:rPr lang="en-US" dirty="0" err="1">
                <a:solidFill>
                  <a:srgbClr val="000000"/>
                </a:solidFill>
              </a:rPr>
              <a:t>prihodki</a:t>
            </a:r>
            <a:r>
              <a:rPr lang="en-US" dirty="0">
                <a:solidFill>
                  <a:srgbClr val="000000"/>
                </a:solidFill>
              </a:rPr>
              <a:t> </a:t>
            </a:r>
            <a:r>
              <a:rPr lang="en-US" dirty="0" err="1">
                <a:solidFill>
                  <a:srgbClr val="000000"/>
                </a:solidFill>
              </a:rPr>
              <a:t>pokrijemo</a:t>
            </a:r>
            <a:r>
              <a:rPr lang="en-US" dirty="0">
                <a:solidFill>
                  <a:srgbClr val="000000"/>
                </a:solidFill>
              </a:rPr>
              <a:t> </a:t>
            </a:r>
            <a:r>
              <a:rPr lang="en-US" dirty="0" err="1">
                <a:solidFill>
                  <a:srgbClr val="000000"/>
                </a:solidFill>
              </a:rPr>
              <a:t>vse</a:t>
            </a:r>
            <a:r>
              <a:rPr lang="en-US" dirty="0">
                <a:solidFill>
                  <a:srgbClr val="000000"/>
                </a:solidFill>
              </a:rPr>
              <a:t> </a:t>
            </a:r>
            <a:r>
              <a:rPr lang="en-US" dirty="0" err="1">
                <a:solidFill>
                  <a:srgbClr val="000000"/>
                </a:solidFill>
              </a:rPr>
              <a:t>spremenljive</a:t>
            </a:r>
            <a:r>
              <a:rPr lang="en-US" dirty="0">
                <a:solidFill>
                  <a:srgbClr val="000000"/>
                </a:solidFill>
              </a:rPr>
              <a:t> </a:t>
            </a:r>
            <a:r>
              <a:rPr lang="en-US" dirty="0" err="1">
                <a:solidFill>
                  <a:srgbClr val="000000"/>
                </a:solidFill>
              </a:rPr>
              <a:t>stroške</a:t>
            </a:r>
            <a:r>
              <a:rPr lang="en-US" dirty="0">
                <a:solidFill>
                  <a:srgbClr val="000000"/>
                </a:solidFill>
              </a:rPr>
              <a:t> in </a:t>
            </a:r>
            <a:r>
              <a:rPr lang="en-US" dirty="0" err="1">
                <a:solidFill>
                  <a:srgbClr val="000000"/>
                </a:solidFill>
              </a:rPr>
              <a:t>vsaj</a:t>
            </a:r>
            <a:r>
              <a:rPr lang="en-US" dirty="0">
                <a:solidFill>
                  <a:srgbClr val="000000"/>
                </a:solidFill>
              </a:rPr>
              <a:t> del </a:t>
            </a:r>
            <a:r>
              <a:rPr lang="en-US" dirty="0" err="1">
                <a:solidFill>
                  <a:srgbClr val="000000"/>
                </a:solidFill>
              </a:rPr>
              <a:t>stalnih</a:t>
            </a:r>
            <a:r>
              <a:rPr lang="en-US" dirty="0">
                <a:solidFill>
                  <a:srgbClr val="000000"/>
                </a:solidFill>
              </a:rPr>
              <a:t> </a:t>
            </a:r>
            <a:r>
              <a:rPr lang="en-US" dirty="0" err="1">
                <a:solidFill>
                  <a:srgbClr val="000000"/>
                </a:solidFill>
              </a:rPr>
              <a:t>stroškov</a:t>
            </a:r>
            <a:r>
              <a:rPr lang="en-US" dirty="0">
                <a:solidFill>
                  <a:srgbClr val="000000"/>
                </a:solidFill>
              </a:rPr>
              <a:t>, </a:t>
            </a:r>
            <a:r>
              <a:rPr lang="en-US" dirty="0" err="1">
                <a:solidFill>
                  <a:srgbClr val="000000"/>
                </a:solidFill>
              </a:rPr>
              <a:t>bo</a:t>
            </a:r>
            <a:r>
              <a:rPr lang="en-US" dirty="0">
                <a:solidFill>
                  <a:srgbClr val="000000"/>
                </a:solidFill>
              </a:rPr>
              <a:t> </a:t>
            </a:r>
            <a:r>
              <a:rPr lang="en-US" dirty="0" err="1">
                <a:solidFill>
                  <a:srgbClr val="000000"/>
                </a:solidFill>
              </a:rPr>
              <a:t>izguba</a:t>
            </a:r>
            <a:endParaRPr lang="en-US" dirty="0">
              <a:solidFill>
                <a:srgbClr val="000000"/>
              </a:solidFill>
            </a:endParaRPr>
          </a:p>
          <a:p>
            <a:r>
              <a:rPr lang="en-US" dirty="0" err="1">
                <a:solidFill>
                  <a:srgbClr val="000000"/>
                </a:solidFill>
              </a:rPr>
              <a:t>manjša</a:t>
            </a:r>
            <a:r>
              <a:rPr lang="en-US" dirty="0">
                <a:solidFill>
                  <a:srgbClr val="000000"/>
                </a:solidFill>
              </a:rPr>
              <a:t>, </a:t>
            </a:r>
            <a:r>
              <a:rPr lang="en-US" dirty="0" err="1">
                <a:solidFill>
                  <a:srgbClr val="000000"/>
                </a:solidFill>
              </a:rPr>
              <a:t>kot</a:t>
            </a:r>
            <a:r>
              <a:rPr lang="en-US" dirty="0">
                <a:solidFill>
                  <a:srgbClr val="000000"/>
                </a:solidFill>
              </a:rPr>
              <a:t> </a:t>
            </a:r>
            <a:r>
              <a:rPr lang="en-US" dirty="0" err="1">
                <a:solidFill>
                  <a:srgbClr val="000000"/>
                </a:solidFill>
              </a:rPr>
              <a:t>če</a:t>
            </a:r>
            <a:r>
              <a:rPr lang="en-US" dirty="0">
                <a:solidFill>
                  <a:srgbClr val="000000"/>
                </a:solidFill>
              </a:rPr>
              <a:t> </a:t>
            </a:r>
            <a:r>
              <a:rPr lang="en-US" dirty="0" err="1">
                <a:solidFill>
                  <a:srgbClr val="000000"/>
                </a:solidFill>
              </a:rPr>
              <a:t>obrat</a:t>
            </a:r>
            <a:r>
              <a:rPr lang="en-US" dirty="0">
                <a:solidFill>
                  <a:srgbClr val="000000"/>
                </a:solidFill>
              </a:rPr>
              <a:t> </a:t>
            </a:r>
            <a:r>
              <a:rPr lang="en-US" dirty="0" err="1">
                <a:solidFill>
                  <a:srgbClr val="000000"/>
                </a:solidFill>
              </a:rPr>
              <a:t>zapremo</a:t>
            </a:r>
            <a:endParaRPr lang="en-US" dirty="0">
              <a:solidFill>
                <a:srgbClr val="000000"/>
              </a:solidFill>
            </a:endParaRPr>
          </a:p>
        </p:txBody>
      </p:sp>
      <p:sp>
        <p:nvSpPr>
          <p:cNvPr id="3" name="Pravokotnik 2"/>
          <p:cNvSpPr/>
          <p:nvPr/>
        </p:nvSpPr>
        <p:spPr>
          <a:xfrm>
            <a:off x="1691680" y="5085184"/>
            <a:ext cx="5976664" cy="369332"/>
          </a:xfrm>
          <a:prstGeom prst="rect">
            <a:avLst/>
          </a:prstGeom>
        </p:spPr>
        <p:txBody>
          <a:bodyPr wrap="square">
            <a:spAutoFit/>
          </a:bodyPr>
          <a:lstStyle/>
          <a:p>
            <a:r>
              <a:rPr lang="en-US" dirty="0">
                <a:hlinkClick r:id="rId5"/>
              </a:rPr>
              <a:t>https://</a:t>
            </a:r>
            <a:r>
              <a:rPr lang="en-US" dirty="0" smtClean="0">
                <a:hlinkClick r:id="rId5"/>
              </a:rPr>
              <a:t>www.youtube.com/watch?v=3AVz4SRIIT0</a:t>
            </a:r>
            <a:r>
              <a:rPr lang="sl-SI" dirty="0" smtClean="0"/>
              <a:t> </a:t>
            </a:r>
            <a:endParaRPr lang="en-US" dirty="0"/>
          </a:p>
        </p:txBody>
      </p:sp>
      <p:sp>
        <p:nvSpPr>
          <p:cNvPr id="4" name="Pravokotnik 3"/>
          <p:cNvSpPr/>
          <p:nvPr/>
        </p:nvSpPr>
        <p:spPr>
          <a:xfrm>
            <a:off x="1763688" y="5517232"/>
            <a:ext cx="5904656" cy="369332"/>
          </a:xfrm>
          <a:prstGeom prst="rect">
            <a:avLst/>
          </a:prstGeom>
        </p:spPr>
        <p:txBody>
          <a:bodyPr wrap="square">
            <a:spAutoFit/>
          </a:bodyPr>
          <a:lstStyle/>
          <a:p>
            <a:r>
              <a:rPr lang="en-US" dirty="0">
                <a:hlinkClick r:id="rId6"/>
              </a:rPr>
              <a:t>https://</a:t>
            </a:r>
            <a:r>
              <a:rPr lang="en-US" dirty="0" smtClean="0">
                <a:hlinkClick r:id="rId6"/>
              </a:rPr>
              <a:t>www.youtube.com/watch?v=9QHF-yu-HqQ</a:t>
            </a:r>
            <a:r>
              <a:rPr lang="sl-SI" smtClean="0"/>
              <a:t> </a:t>
            </a:r>
            <a:endParaRPr lang="en-US" dirty="0"/>
          </a:p>
        </p:txBody>
      </p:sp>
    </p:spTree>
    <p:extLst>
      <p:ext uri="{BB962C8B-B14F-4D97-AF65-F5344CB8AC3E}">
        <p14:creationId xmlns:p14="http://schemas.microsoft.com/office/powerpoint/2010/main" val="13189368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err="1"/>
              <a:t>Optimum</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2551837"/>
            <a:ext cx="5526088" cy="1661993"/>
          </a:xfrm>
          <a:prstGeom prst="rect">
            <a:avLst/>
          </a:prstGeom>
        </p:spPr>
        <p:txBody>
          <a:bodyPr wrap="square">
            <a:spAutoFit/>
          </a:bodyPr>
          <a:lstStyle/>
          <a:p>
            <a:r>
              <a:rPr lang="en-US" dirty="0" err="1">
                <a:solidFill>
                  <a:srgbClr val="000000"/>
                </a:solidFill>
              </a:rPr>
              <a:t>dosežemo</a:t>
            </a:r>
            <a:r>
              <a:rPr lang="en-US" dirty="0">
                <a:solidFill>
                  <a:srgbClr val="000000"/>
                </a:solidFill>
              </a:rPr>
              <a:t>, </a:t>
            </a:r>
            <a:r>
              <a:rPr lang="en-US" dirty="0" err="1">
                <a:solidFill>
                  <a:srgbClr val="000000"/>
                </a:solidFill>
              </a:rPr>
              <a:t>kadar</a:t>
            </a:r>
            <a:r>
              <a:rPr lang="en-US" dirty="0">
                <a:solidFill>
                  <a:srgbClr val="000000"/>
                </a:solidFill>
              </a:rPr>
              <a:t> </a:t>
            </a:r>
            <a:r>
              <a:rPr lang="en-US" dirty="0" err="1">
                <a:solidFill>
                  <a:srgbClr val="000000"/>
                </a:solidFill>
              </a:rPr>
              <a:t>imamo</a:t>
            </a:r>
            <a:r>
              <a:rPr lang="en-US" dirty="0">
                <a:solidFill>
                  <a:srgbClr val="000000"/>
                </a:solidFill>
              </a:rPr>
              <a:t> </a:t>
            </a:r>
            <a:r>
              <a:rPr lang="en-US" sz="2400" b="1" dirty="0" err="1">
                <a:solidFill>
                  <a:srgbClr val="7030A0"/>
                </a:solidFill>
              </a:rPr>
              <a:t>najnižje</a:t>
            </a:r>
            <a:r>
              <a:rPr lang="en-US" sz="2400" b="1" dirty="0">
                <a:solidFill>
                  <a:srgbClr val="7030A0"/>
                </a:solidFill>
              </a:rPr>
              <a:t> </a:t>
            </a:r>
            <a:r>
              <a:rPr lang="en-US" sz="2400" b="1" dirty="0" err="1">
                <a:solidFill>
                  <a:srgbClr val="7030A0"/>
                </a:solidFill>
              </a:rPr>
              <a:t>stroške</a:t>
            </a:r>
            <a:r>
              <a:rPr lang="en-US" sz="2400" b="1" dirty="0">
                <a:solidFill>
                  <a:srgbClr val="7030A0"/>
                </a:solidFill>
              </a:rPr>
              <a:t> </a:t>
            </a:r>
            <a:r>
              <a:rPr lang="en-US" sz="2400" b="1" dirty="0" err="1">
                <a:solidFill>
                  <a:srgbClr val="7030A0"/>
                </a:solidFill>
              </a:rPr>
              <a:t>na</a:t>
            </a:r>
            <a:r>
              <a:rPr lang="en-US" sz="2400" b="1" dirty="0">
                <a:solidFill>
                  <a:srgbClr val="7030A0"/>
                </a:solidFill>
              </a:rPr>
              <a:t> </a:t>
            </a:r>
            <a:r>
              <a:rPr lang="en-US" sz="2400" b="1" dirty="0" err="1">
                <a:solidFill>
                  <a:srgbClr val="7030A0"/>
                </a:solidFill>
              </a:rPr>
              <a:t>eno</a:t>
            </a:r>
            <a:r>
              <a:rPr lang="en-US" sz="2400" b="1" dirty="0">
                <a:solidFill>
                  <a:srgbClr val="7030A0"/>
                </a:solidFill>
              </a:rPr>
              <a:t> </a:t>
            </a:r>
            <a:r>
              <a:rPr lang="en-US" sz="2400" b="1" dirty="0" err="1">
                <a:solidFill>
                  <a:srgbClr val="7030A0"/>
                </a:solidFill>
              </a:rPr>
              <a:t>storitev</a:t>
            </a:r>
            <a:r>
              <a:rPr lang="en-US" sz="2400" b="1" dirty="0">
                <a:solidFill>
                  <a:srgbClr val="7030A0"/>
                </a:solidFill>
              </a:rPr>
              <a:t>,</a:t>
            </a:r>
            <a:r>
              <a:rPr lang="en-US" dirty="0">
                <a:solidFill>
                  <a:srgbClr val="000000"/>
                </a:solidFill>
              </a:rPr>
              <a:t> </a:t>
            </a:r>
            <a:r>
              <a:rPr lang="en-US" dirty="0" err="1">
                <a:solidFill>
                  <a:srgbClr val="000000"/>
                </a:solidFill>
              </a:rPr>
              <a:t>vendar</a:t>
            </a:r>
            <a:r>
              <a:rPr lang="en-US" dirty="0">
                <a:solidFill>
                  <a:srgbClr val="000000"/>
                </a:solidFill>
              </a:rPr>
              <a:t> je to </a:t>
            </a:r>
            <a:r>
              <a:rPr lang="en-US" dirty="0" err="1">
                <a:solidFill>
                  <a:srgbClr val="000000"/>
                </a:solidFill>
              </a:rPr>
              <a:t>zgolj</a:t>
            </a:r>
            <a:r>
              <a:rPr lang="en-US" dirty="0">
                <a:solidFill>
                  <a:srgbClr val="000000"/>
                </a:solidFill>
              </a:rPr>
              <a:t> </a:t>
            </a:r>
            <a:r>
              <a:rPr lang="en-US" dirty="0" err="1">
                <a:solidFill>
                  <a:srgbClr val="000000"/>
                </a:solidFill>
              </a:rPr>
              <a:t>tehnično</a:t>
            </a:r>
            <a:r>
              <a:rPr lang="en-US" dirty="0">
                <a:solidFill>
                  <a:srgbClr val="000000"/>
                </a:solidFill>
              </a:rPr>
              <a:t> </a:t>
            </a:r>
            <a:r>
              <a:rPr lang="en-US" dirty="0" err="1">
                <a:solidFill>
                  <a:srgbClr val="000000"/>
                </a:solidFill>
              </a:rPr>
              <a:t>opredeljevanje</a:t>
            </a:r>
            <a:r>
              <a:rPr lang="en-US" dirty="0">
                <a:solidFill>
                  <a:srgbClr val="000000"/>
                </a:solidFill>
              </a:rPr>
              <a:t> </a:t>
            </a:r>
            <a:r>
              <a:rPr lang="en-US" dirty="0" err="1">
                <a:solidFill>
                  <a:srgbClr val="000000"/>
                </a:solidFill>
              </a:rPr>
              <a:t>stroškov</a:t>
            </a:r>
            <a:r>
              <a:rPr lang="en-US" dirty="0">
                <a:solidFill>
                  <a:srgbClr val="000000"/>
                </a:solidFill>
              </a:rPr>
              <a:t>, </a:t>
            </a:r>
            <a:r>
              <a:rPr lang="en-US" dirty="0" err="1">
                <a:solidFill>
                  <a:srgbClr val="000000"/>
                </a:solidFill>
              </a:rPr>
              <a:t>podjetje</a:t>
            </a:r>
            <a:r>
              <a:rPr lang="en-US" dirty="0">
                <a:solidFill>
                  <a:srgbClr val="000000"/>
                </a:solidFill>
              </a:rPr>
              <a:t> </a:t>
            </a:r>
            <a:r>
              <a:rPr lang="en-US" dirty="0" err="1">
                <a:solidFill>
                  <a:srgbClr val="000000"/>
                </a:solidFill>
              </a:rPr>
              <a:t>ima</a:t>
            </a:r>
            <a:r>
              <a:rPr lang="en-US" dirty="0">
                <a:solidFill>
                  <a:srgbClr val="000000"/>
                </a:solidFill>
              </a:rPr>
              <a:t> </a:t>
            </a:r>
            <a:r>
              <a:rPr lang="en-US" dirty="0" err="1">
                <a:solidFill>
                  <a:srgbClr val="000000"/>
                </a:solidFill>
              </a:rPr>
              <a:t>motiv</a:t>
            </a:r>
            <a:r>
              <a:rPr lang="en-US" dirty="0">
                <a:solidFill>
                  <a:srgbClr val="000000"/>
                </a:solidFill>
              </a:rPr>
              <a:t> </a:t>
            </a:r>
            <a:r>
              <a:rPr lang="en-US" dirty="0" err="1">
                <a:solidFill>
                  <a:srgbClr val="000000"/>
                </a:solidFill>
              </a:rPr>
              <a:t>doseči</a:t>
            </a:r>
            <a:r>
              <a:rPr lang="en-US" dirty="0">
                <a:solidFill>
                  <a:srgbClr val="000000"/>
                </a:solidFill>
              </a:rPr>
              <a:t> </a:t>
            </a:r>
            <a:r>
              <a:rPr lang="en-US" dirty="0" err="1">
                <a:solidFill>
                  <a:srgbClr val="7030A0"/>
                </a:solidFill>
              </a:rPr>
              <a:t>čim</a:t>
            </a:r>
            <a:r>
              <a:rPr lang="en-US" dirty="0">
                <a:solidFill>
                  <a:srgbClr val="7030A0"/>
                </a:solidFill>
              </a:rPr>
              <a:t> </a:t>
            </a:r>
            <a:r>
              <a:rPr lang="en-US" dirty="0" err="1">
                <a:solidFill>
                  <a:srgbClr val="7030A0"/>
                </a:solidFill>
              </a:rPr>
              <a:t>večji</a:t>
            </a:r>
            <a:r>
              <a:rPr lang="en-US" dirty="0">
                <a:solidFill>
                  <a:srgbClr val="7030A0"/>
                </a:solidFill>
              </a:rPr>
              <a:t> </a:t>
            </a:r>
            <a:r>
              <a:rPr lang="en-US" dirty="0" err="1">
                <a:solidFill>
                  <a:srgbClr val="7030A0"/>
                </a:solidFill>
              </a:rPr>
              <a:t>obseg</a:t>
            </a:r>
            <a:r>
              <a:rPr lang="en-US" dirty="0">
                <a:solidFill>
                  <a:srgbClr val="7030A0"/>
                </a:solidFill>
              </a:rPr>
              <a:t> </a:t>
            </a:r>
            <a:r>
              <a:rPr lang="en-US" dirty="0" err="1">
                <a:solidFill>
                  <a:srgbClr val="7030A0"/>
                </a:solidFill>
              </a:rPr>
              <a:t>poslovanja</a:t>
            </a:r>
            <a:r>
              <a:rPr lang="en-US" dirty="0">
                <a:solidFill>
                  <a:srgbClr val="000000"/>
                </a:solidFill>
              </a:rPr>
              <a:t> in </a:t>
            </a:r>
            <a:r>
              <a:rPr lang="en-US" dirty="0" err="1">
                <a:solidFill>
                  <a:srgbClr val="7030A0"/>
                </a:solidFill>
              </a:rPr>
              <a:t>čim</a:t>
            </a:r>
            <a:r>
              <a:rPr lang="en-US" dirty="0">
                <a:solidFill>
                  <a:srgbClr val="7030A0"/>
                </a:solidFill>
              </a:rPr>
              <a:t> </a:t>
            </a:r>
            <a:r>
              <a:rPr lang="en-US" dirty="0" err="1">
                <a:solidFill>
                  <a:srgbClr val="7030A0"/>
                </a:solidFill>
              </a:rPr>
              <a:t>večje</a:t>
            </a:r>
            <a:r>
              <a:rPr lang="en-US" dirty="0">
                <a:solidFill>
                  <a:srgbClr val="7030A0"/>
                </a:solidFill>
              </a:rPr>
              <a:t> </a:t>
            </a:r>
            <a:r>
              <a:rPr lang="en-US" dirty="0" err="1">
                <a:solidFill>
                  <a:srgbClr val="7030A0"/>
                </a:solidFill>
              </a:rPr>
              <a:t>prihodke</a:t>
            </a:r>
            <a:r>
              <a:rPr lang="en-US" dirty="0">
                <a:solidFill>
                  <a:srgbClr val="7030A0"/>
                </a:solidFill>
              </a:rPr>
              <a:t> </a:t>
            </a:r>
            <a:r>
              <a:rPr lang="en-US" dirty="0">
                <a:solidFill>
                  <a:srgbClr val="000000"/>
                </a:solidFill>
              </a:rPr>
              <a:t>(</a:t>
            </a:r>
            <a:r>
              <a:rPr lang="en-US" dirty="0" err="1">
                <a:solidFill>
                  <a:srgbClr val="000000"/>
                </a:solidFill>
              </a:rPr>
              <a:t>angl.</a:t>
            </a:r>
            <a:r>
              <a:rPr lang="en-US" dirty="0">
                <a:solidFill>
                  <a:srgbClr val="000000"/>
                </a:solidFill>
              </a:rPr>
              <a:t> total revenue TR) </a:t>
            </a:r>
            <a:r>
              <a:rPr lang="en-US" dirty="0" err="1">
                <a:solidFill>
                  <a:srgbClr val="000000"/>
                </a:solidFill>
              </a:rPr>
              <a:t>ter</a:t>
            </a:r>
            <a:r>
              <a:rPr lang="en-US" dirty="0">
                <a:solidFill>
                  <a:srgbClr val="000000"/>
                </a:solidFill>
              </a:rPr>
              <a:t> </a:t>
            </a:r>
            <a:r>
              <a:rPr lang="en-US" dirty="0" err="1">
                <a:solidFill>
                  <a:srgbClr val="000000"/>
                </a:solidFill>
              </a:rPr>
              <a:t>čim</a:t>
            </a:r>
            <a:r>
              <a:rPr lang="en-US" dirty="0">
                <a:solidFill>
                  <a:srgbClr val="000000"/>
                </a:solidFill>
              </a:rPr>
              <a:t> </a:t>
            </a:r>
            <a:r>
              <a:rPr lang="en-US" dirty="0" err="1">
                <a:solidFill>
                  <a:srgbClr val="000000"/>
                </a:solidFill>
              </a:rPr>
              <a:t>večji</a:t>
            </a:r>
            <a:r>
              <a:rPr lang="en-US" dirty="0">
                <a:solidFill>
                  <a:srgbClr val="000000"/>
                </a:solidFill>
              </a:rPr>
              <a:t> </a:t>
            </a:r>
            <a:r>
              <a:rPr lang="en-US" b="1" dirty="0" err="1">
                <a:solidFill>
                  <a:srgbClr val="7030A0"/>
                </a:solidFill>
              </a:rPr>
              <a:t>dobiček</a:t>
            </a:r>
            <a:endParaRPr lang="en-US" b="1" dirty="0">
              <a:solidFill>
                <a:srgbClr val="7030A0"/>
              </a:solidFill>
            </a:endParaRPr>
          </a:p>
        </p:txBody>
      </p:sp>
    </p:spTree>
    <p:extLst>
      <p:ext uri="{BB962C8B-B14F-4D97-AF65-F5344CB8AC3E}">
        <p14:creationId xmlns:p14="http://schemas.microsoft.com/office/powerpoint/2010/main" val="14416157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4"/>
            <a:ext cx="6675437" cy="550862"/>
          </a:xfrm>
        </p:spPr>
        <p:txBody>
          <a:bodyPr>
            <a:normAutofit fontScale="90000"/>
          </a:bodyPr>
          <a:lstStyle/>
          <a:p>
            <a:pPr eaLnBrk="1" hangingPunct="1"/>
            <a:r>
              <a:rPr lang="sl-SI" altLang="sl-SI" sz="3600" b="1" dirty="0"/>
              <a:t>Prag rentabilnosti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8506" y="904875"/>
            <a:ext cx="3883025"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ravokotnik 1"/>
          <p:cNvSpPr/>
          <p:nvPr/>
        </p:nvSpPr>
        <p:spPr>
          <a:xfrm>
            <a:off x="2286000" y="2690336"/>
            <a:ext cx="5454352" cy="1846659"/>
          </a:xfrm>
          <a:prstGeom prst="rect">
            <a:avLst/>
          </a:prstGeom>
        </p:spPr>
        <p:txBody>
          <a:bodyPr wrap="square">
            <a:spAutoFit/>
          </a:bodyPr>
          <a:lstStyle/>
          <a:p>
            <a:r>
              <a:rPr lang="en-US" dirty="0" err="1">
                <a:solidFill>
                  <a:srgbClr val="000000"/>
                </a:solidFill>
              </a:rPr>
              <a:t>oziroma</a:t>
            </a:r>
            <a:r>
              <a:rPr lang="en-US" dirty="0">
                <a:solidFill>
                  <a:srgbClr val="000000"/>
                </a:solidFill>
              </a:rPr>
              <a:t> </a:t>
            </a:r>
            <a:r>
              <a:rPr lang="en-US" sz="2400" b="1" dirty="0" err="1">
                <a:solidFill>
                  <a:srgbClr val="7030A0"/>
                </a:solidFill>
              </a:rPr>
              <a:t>prelomna</a:t>
            </a:r>
            <a:r>
              <a:rPr lang="en-US" sz="2400" b="1" dirty="0">
                <a:solidFill>
                  <a:srgbClr val="7030A0"/>
                </a:solidFill>
              </a:rPr>
              <a:t> </a:t>
            </a:r>
            <a:r>
              <a:rPr lang="en-US" sz="2400" b="1" dirty="0" err="1">
                <a:solidFill>
                  <a:srgbClr val="7030A0"/>
                </a:solidFill>
              </a:rPr>
              <a:t>točka</a:t>
            </a:r>
            <a:r>
              <a:rPr lang="en-US" sz="2400" b="1" dirty="0">
                <a:solidFill>
                  <a:srgbClr val="7030A0"/>
                </a:solidFill>
              </a:rPr>
              <a:t> </a:t>
            </a:r>
            <a:r>
              <a:rPr lang="en-US" sz="2400" b="1" dirty="0" err="1">
                <a:solidFill>
                  <a:srgbClr val="7030A0"/>
                </a:solidFill>
              </a:rPr>
              <a:t>dobička</a:t>
            </a:r>
            <a:r>
              <a:rPr lang="en-US" sz="2400" b="1" dirty="0">
                <a:solidFill>
                  <a:srgbClr val="7030A0"/>
                </a:solidFill>
              </a:rPr>
              <a:t> </a:t>
            </a:r>
            <a:r>
              <a:rPr lang="en-US" dirty="0">
                <a:solidFill>
                  <a:srgbClr val="000000"/>
                </a:solidFill>
              </a:rPr>
              <a:t>je </a:t>
            </a:r>
            <a:r>
              <a:rPr lang="en-US" dirty="0" err="1">
                <a:solidFill>
                  <a:srgbClr val="000000"/>
                </a:solidFill>
              </a:rPr>
              <a:t>točka</a:t>
            </a:r>
            <a:r>
              <a:rPr lang="en-US" dirty="0">
                <a:solidFill>
                  <a:srgbClr val="000000"/>
                </a:solidFill>
              </a:rPr>
              <a:t> v </a:t>
            </a:r>
            <a:r>
              <a:rPr lang="en-US" dirty="0" err="1">
                <a:solidFill>
                  <a:srgbClr val="000000"/>
                </a:solidFill>
              </a:rPr>
              <a:t>obsegu</a:t>
            </a:r>
            <a:r>
              <a:rPr lang="en-US" dirty="0">
                <a:solidFill>
                  <a:srgbClr val="000000"/>
                </a:solidFill>
              </a:rPr>
              <a:t> </a:t>
            </a:r>
            <a:r>
              <a:rPr lang="en-US" dirty="0" err="1">
                <a:solidFill>
                  <a:srgbClr val="000000"/>
                </a:solidFill>
              </a:rPr>
              <a:t>poslovanja</a:t>
            </a:r>
            <a:r>
              <a:rPr lang="en-US" dirty="0">
                <a:solidFill>
                  <a:srgbClr val="000000"/>
                </a:solidFill>
              </a:rPr>
              <a:t>, </a:t>
            </a:r>
            <a:r>
              <a:rPr lang="en-US" dirty="0" err="1">
                <a:solidFill>
                  <a:srgbClr val="000000"/>
                </a:solidFill>
              </a:rPr>
              <a:t>kjer</a:t>
            </a:r>
            <a:r>
              <a:rPr lang="en-US" dirty="0">
                <a:solidFill>
                  <a:srgbClr val="000000"/>
                </a:solidFill>
              </a:rPr>
              <a:t> so</a:t>
            </a:r>
          </a:p>
          <a:p>
            <a:endParaRPr lang="sl-SI" b="1" dirty="0">
              <a:solidFill>
                <a:srgbClr val="7030A0"/>
              </a:solidFill>
            </a:endParaRPr>
          </a:p>
          <a:p>
            <a:pPr marL="285750" indent="-285750">
              <a:buFont typeface="Arial" panose="020B0604020202020204" pitchFamily="34" charset="0"/>
              <a:buChar char="•"/>
            </a:pPr>
            <a:r>
              <a:rPr lang="en-US" b="1" dirty="0" err="1">
                <a:solidFill>
                  <a:srgbClr val="7030A0"/>
                </a:solidFill>
              </a:rPr>
              <a:t>skupni</a:t>
            </a:r>
            <a:r>
              <a:rPr lang="en-US" b="1" dirty="0">
                <a:solidFill>
                  <a:srgbClr val="7030A0"/>
                </a:solidFill>
              </a:rPr>
              <a:t> </a:t>
            </a:r>
            <a:r>
              <a:rPr lang="en-US" b="1" dirty="0" err="1">
                <a:solidFill>
                  <a:srgbClr val="7030A0"/>
                </a:solidFill>
              </a:rPr>
              <a:t>stroški</a:t>
            </a:r>
            <a:r>
              <a:rPr lang="en-US" b="1" dirty="0">
                <a:solidFill>
                  <a:srgbClr val="7030A0"/>
                </a:solidFill>
              </a:rPr>
              <a:t> </a:t>
            </a:r>
            <a:r>
              <a:rPr lang="en-US" b="1" dirty="0" err="1">
                <a:solidFill>
                  <a:srgbClr val="7030A0"/>
                </a:solidFill>
              </a:rPr>
              <a:t>enaki</a:t>
            </a:r>
            <a:r>
              <a:rPr lang="en-US" b="1" dirty="0">
                <a:solidFill>
                  <a:srgbClr val="7030A0"/>
                </a:solidFill>
              </a:rPr>
              <a:t> </a:t>
            </a:r>
            <a:r>
              <a:rPr lang="en-US" b="1" dirty="0" err="1">
                <a:solidFill>
                  <a:srgbClr val="7030A0"/>
                </a:solidFill>
              </a:rPr>
              <a:t>prihodkom</a:t>
            </a:r>
            <a:r>
              <a:rPr lang="en-US" dirty="0">
                <a:solidFill>
                  <a:srgbClr val="000000"/>
                </a:solidFill>
              </a:rPr>
              <a:t> </a:t>
            </a:r>
            <a:endParaRPr lang="sl-SI" dirty="0">
              <a:solidFill>
                <a:srgbClr val="000000"/>
              </a:solidFill>
            </a:endParaRPr>
          </a:p>
          <a:p>
            <a:pPr marL="285750" indent="-285750">
              <a:buFont typeface="Arial" panose="020B0604020202020204" pitchFamily="34" charset="0"/>
              <a:buChar char="•"/>
            </a:pPr>
            <a:r>
              <a:rPr lang="en-US" dirty="0" err="1">
                <a:solidFill>
                  <a:srgbClr val="000000"/>
                </a:solidFill>
              </a:rPr>
              <a:t>oziroma</a:t>
            </a:r>
            <a:r>
              <a:rPr lang="en-US" dirty="0">
                <a:solidFill>
                  <a:srgbClr val="000000"/>
                </a:solidFill>
              </a:rPr>
              <a:t> je </a:t>
            </a:r>
            <a:r>
              <a:rPr lang="en-US" dirty="0" err="1">
                <a:solidFill>
                  <a:srgbClr val="7030A0"/>
                </a:solidFill>
              </a:rPr>
              <a:t>prodajna</a:t>
            </a:r>
            <a:r>
              <a:rPr lang="en-US" dirty="0">
                <a:solidFill>
                  <a:srgbClr val="7030A0"/>
                </a:solidFill>
              </a:rPr>
              <a:t> </a:t>
            </a:r>
            <a:r>
              <a:rPr lang="en-US" dirty="0" err="1">
                <a:solidFill>
                  <a:srgbClr val="7030A0"/>
                </a:solidFill>
              </a:rPr>
              <a:t>cena</a:t>
            </a:r>
            <a:r>
              <a:rPr lang="en-US" dirty="0">
                <a:solidFill>
                  <a:srgbClr val="7030A0"/>
                </a:solidFill>
              </a:rPr>
              <a:t> </a:t>
            </a:r>
            <a:r>
              <a:rPr lang="en-US" dirty="0">
                <a:solidFill>
                  <a:srgbClr val="000000"/>
                </a:solidFill>
              </a:rPr>
              <a:t>(</a:t>
            </a:r>
            <a:r>
              <a:rPr lang="en-US" dirty="0" err="1">
                <a:solidFill>
                  <a:srgbClr val="000000"/>
                </a:solidFill>
              </a:rPr>
              <a:t>angl.</a:t>
            </a:r>
            <a:r>
              <a:rPr lang="en-US" dirty="0">
                <a:solidFill>
                  <a:srgbClr val="000000"/>
                </a:solidFill>
              </a:rPr>
              <a:t> price P) </a:t>
            </a:r>
            <a:r>
              <a:rPr lang="en-US" dirty="0" err="1">
                <a:solidFill>
                  <a:srgbClr val="7030A0"/>
                </a:solidFill>
              </a:rPr>
              <a:t>enaka</a:t>
            </a:r>
            <a:r>
              <a:rPr lang="en-US" dirty="0">
                <a:solidFill>
                  <a:srgbClr val="7030A0"/>
                </a:solidFill>
              </a:rPr>
              <a:t> </a:t>
            </a:r>
            <a:r>
              <a:rPr lang="en-US" dirty="0" err="1">
                <a:solidFill>
                  <a:srgbClr val="7030A0"/>
                </a:solidFill>
              </a:rPr>
              <a:t>lastni</a:t>
            </a:r>
            <a:r>
              <a:rPr lang="en-US" dirty="0">
                <a:solidFill>
                  <a:srgbClr val="7030A0"/>
                </a:solidFill>
              </a:rPr>
              <a:t> </a:t>
            </a:r>
            <a:r>
              <a:rPr lang="en-US" dirty="0" err="1">
                <a:solidFill>
                  <a:srgbClr val="7030A0"/>
                </a:solidFill>
              </a:rPr>
              <a:t>ceni</a:t>
            </a:r>
            <a:r>
              <a:rPr lang="en-US" dirty="0">
                <a:solidFill>
                  <a:srgbClr val="7030A0"/>
                </a:solidFill>
              </a:rPr>
              <a:t> </a:t>
            </a:r>
            <a:r>
              <a:rPr lang="en-US" dirty="0">
                <a:solidFill>
                  <a:srgbClr val="000000"/>
                </a:solidFill>
              </a:rPr>
              <a:t>(</a:t>
            </a:r>
            <a:r>
              <a:rPr lang="en-US" dirty="0" err="1">
                <a:solidFill>
                  <a:srgbClr val="000000"/>
                </a:solidFill>
              </a:rPr>
              <a:t>angl.</a:t>
            </a:r>
            <a:r>
              <a:rPr lang="en-US" dirty="0">
                <a:solidFill>
                  <a:srgbClr val="000000"/>
                </a:solidFill>
              </a:rPr>
              <a:t> average cost AC):</a:t>
            </a:r>
          </a:p>
        </p:txBody>
      </p:sp>
      <p:pic>
        <p:nvPicPr>
          <p:cNvPr id="174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022850"/>
            <a:ext cx="9144000"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29510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417909"/>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323528" y="2276872"/>
            <a:ext cx="8190433" cy="3596369"/>
          </a:xfrm>
          <a:prstGeom prst="rect">
            <a:avLst/>
          </a:prstGeom>
        </p:spPr>
        <p:txBody>
          <a:bodyPr wrap="square">
            <a:spAutoFit/>
          </a:bodyPr>
          <a:lstStyle/>
          <a:p>
            <a:pPr>
              <a:lnSpc>
                <a:spcPct val="115000"/>
              </a:lnSpc>
              <a:spcAft>
                <a:spcPts val="0"/>
              </a:spcAft>
            </a:pPr>
            <a:r>
              <a:rPr lang="sl-SI" dirty="0">
                <a:latin typeface="Calibri"/>
                <a:ea typeface="Calibri"/>
                <a:cs typeface="Times New Roman"/>
              </a:rPr>
              <a:t>V Žitu pri proizvodnji prosene kaše NATURA, nastanejo stalni stroški v višini 12.000 EUR, sorazmerni spremenljivi stroški so pri 3.000 kg prosene kaše 5.000 EUR, nazadujoči spremenljivi  pri 3.000 kg prosene kaše 8.000 EUR, pri 6.000 kg prosene kaše 7.000 EUR in pri 9.000 kg prosene kaše 9.000 EUR. Napredujoči spremenljivi stroški nastanejo pri 9.000 kg prosene kaše 10.000 EUR. Prodajna cena za kilogram prosene kaše je 5,99 EUR. </a:t>
            </a:r>
            <a:endParaRPr lang="sl-SI" dirty="0" smtClean="0">
              <a:latin typeface="Calibri"/>
              <a:ea typeface="Calibri"/>
              <a:cs typeface="Times New Roman"/>
            </a:endParaRPr>
          </a:p>
          <a:p>
            <a:pPr>
              <a:lnSpc>
                <a:spcPct val="115000"/>
              </a:lnSpc>
              <a:spcAft>
                <a:spcPts val="0"/>
              </a:spcAft>
            </a:pPr>
            <a:endParaRPr lang="en-US" dirty="0">
              <a:latin typeface="Calibri"/>
              <a:ea typeface="Calibri"/>
              <a:cs typeface="Times New Roman"/>
            </a:endParaRPr>
          </a:p>
          <a:p>
            <a:pPr>
              <a:lnSpc>
                <a:spcPct val="115000"/>
              </a:lnSpc>
              <a:spcAft>
                <a:spcPts val="0"/>
              </a:spcAft>
            </a:pPr>
            <a:r>
              <a:rPr lang="sl-SI" dirty="0">
                <a:latin typeface="Calibri"/>
                <a:ea typeface="Calibri"/>
                <a:cs typeface="Times New Roman"/>
              </a:rPr>
              <a:t>a) Pri kateri </a:t>
            </a:r>
            <a:r>
              <a:rPr lang="sl-SI" dirty="0" smtClean="0">
                <a:latin typeface="Calibri"/>
                <a:ea typeface="Calibri"/>
                <a:cs typeface="Times New Roman"/>
              </a:rPr>
              <a:t>količini </a:t>
            </a:r>
            <a:r>
              <a:rPr lang="sl-SI" dirty="0">
                <a:latin typeface="Calibri"/>
                <a:ea typeface="Calibri"/>
                <a:cs typeface="Times New Roman"/>
              </a:rPr>
              <a:t>imajo izgubo, dobiček, prag koristnosti in </a:t>
            </a:r>
            <a:r>
              <a:rPr lang="sl-SI" dirty="0" err="1">
                <a:latin typeface="Calibri"/>
                <a:ea typeface="Calibri"/>
                <a:cs typeface="Times New Roman"/>
              </a:rPr>
              <a:t>optimum</a:t>
            </a:r>
            <a:r>
              <a:rPr lang="sl-SI" dirty="0">
                <a:latin typeface="Calibri"/>
                <a:ea typeface="Calibri"/>
                <a:cs typeface="Times New Roman"/>
              </a:rPr>
              <a:t>? </a:t>
            </a:r>
            <a:endParaRPr lang="en-US" dirty="0">
              <a:latin typeface="Calibri"/>
              <a:ea typeface="Calibri"/>
              <a:cs typeface="Times New Roman"/>
            </a:endParaRPr>
          </a:p>
          <a:p>
            <a:pPr>
              <a:lnSpc>
                <a:spcPct val="115000"/>
              </a:lnSpc>
              <a:spcAft>
                <a:spcPts val="0"/>
              </a:spcAft>
            </a:pPr>
            <a:r>
              <a:rPr lang="sl-SI" dirty="0">
                <a:latin typeface="Calibri"/>
                <a:ea typeface="Calibri"/>
                <a:cs typeface="Times New Roman"/>
              </a:rPr>
              <a:t>b) Pri </a:t>
            </a:r>
            <a:r>
              <a:rPr lang="sl-SI" dirty="0" smtClean="0">
                <a:latin typeface="Calibri"/>
                <a:ea typeface="Calibri"/>
                <a:cs typeface="Times New Roman"/>
              </a:rPr>
              <a:t>kateri količini </a:t>
            </a:r>
            <a:r>
              <a:rPr lang="sl-SI" dirty="0">
                <a:latin typeface="Calibri"/>
                <a:ea typeface="Calibri"/>
                <a:cs typeface="Times New Roman"/>
              </a:rPr>
              <a:t>bodo  dosegli želeni dobiček 4.000 EUR?</a:t>
            </a:r>
            <a:endParaRPr lang="en-US" dirty="0">
              <a:latin typeface="Calibri"/>
              <a:ea typeface="Calibri"/>
              <a:cs typeface="Times New Roman"/>
            </a:endParaRPr>
          </a:p>
          <a:p>
            <a:pPr>
              <a:lnSpc>
                <a:spcPct val="115000"/>
              </a:lnSpc>
              <a:spcAft>
                <a:spcPts val="0"/>
              </a:spcAft>
            </a:pPr>
            <a:r>
              <a:rPr lang="sl-SI" dirty="0">
                <a:latin typeface="Calibri"/>
                <a:ea typeface="Calibri"/>
                <a:cs typeface="Times New Roman"/>
              </a:rPr>
              <a:t>c) Grafično prikažite izgubo, dobiček, prag koristnosti in </a:t>
            </a:r>
            <a:r>
              <a:rPr lang="sl-SI" dirty="0" err="1">
                <a:latin typeface="Calibri"/>
                <a:ea typeface="Calibri"/>
                <a:cs typeface="Times New Roman"/>
              </a:rPr>
              <a:t>optimum</a:t>
            </a:r>
            <a:r>
              <a:rPr lang="sl-SI" dirty="0">
                <a:latin typeface="Calibri"/>
                <a:ea typeface="Calibri"/>
                <a:cs typeface="Times New Roman"/>
              </a:rPr>
              <a:t> za proizvodnjo prosene kaše NATURA.</a:t>
            </a:r>
            <a:endParaRPr lang="en-US" dirty="0">
              <a:effectLst/>
              <a:latin typeface="Calibri"/>
              <a:ea typeface="Calibri"/>
              <a:cs typeface="Times New Roman"/>
            </a:endParaRPr>
          </a:p>
        </p:txBody>
      </p:sp>
    </p:spTree>
    <p:extLst>
      <p:ext uri="{BB962C8B-B14F-4D97-AF65-F5344CB8AC3E}">
        <p14:creationId xmlns:p14="http://schemas.microsoft.com/office/powerpoint/2010/main" val="37494224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Mejni 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1475656" y="2635587"/>
            <a:ext cx="6984776" cy="3785652"/>
          </a:xfrm>
          <a:prstGeom prst="rect">
            <a:avLst/>
          </a:prstGeom>
        </p:spPr>
        <p:txBody>
          <a:bodyPr wrap="square">
            <a:spAutoFit/>
          </a:bodyPr>
          <a:lstStyle/>
          <a:p>
            <a:r>
              <a:rPr lang="en-US" dirty="0" err="1">
                <a:solidFill>
                  <a:srgbClr val="000000"/>
                </a:solidFill>
              </a:rPr>
              <a:t>Interes</a:t>
            </a:r>
            <a:r>
              <a:rPr lang="en-US" dirty="0">
                <a:solidFill>
                  <a:srgbClr val="000000"/>
                </a:solidFill>
              </a:rPr>
              <a:t> </a:t>
            </a:r>
            <a:r>
              <a:rPr lang="en-US" dirty="0" err="1">
                <a:solidFill>
                  <a:srgbClr val="000000"/>
                </a:solidFill>
              </a:rPr>
              <a:t>podjetnika</a:t>
            </a:r>
            <a:r>
              <a:rPr lang="en-US" dirty="0">
                <a:solidFill>
                  <a:srgbClr val="000000"/>
                </a:solidFill>
              </a:rPr>
              <a:t> je </a:t>
            </a:r>
            <a:r>
              <a:rPr lang="en-US" dirty="0" err="1">
                <a:solidFill>
                  <a:srgbClr val="000000"/>
                </a:solidFill>
              </a:rPr>
              <a:t>proizvesti</a:t>
            </a:r>
            <a:r>
              <a:rPr lang="en-US" dirty="0">
                <a:solidFill>
                  <a:srgbClr val="000000"/>
                </a:solidFill>
              </a:rPr>
              <a:t> in </a:t>
            </a:r>
            <a:r>
              <a:rPr lang="en-US" dirty="0" err="1">
                <a:solidFill>
                  <a:srgbClr val="000000"/>
                </a:solidFill>
              </a:rPr>
              <a:t>prodati</a:t>
            </a:r>
            <a:r>
              <a:rPr lang="en-US" dirty="0">
                <a:solidFill>
                  <a:srgbClr val="000000"/>
                </a:solidFill>
              </a:rPr>
              <a:t> </a:t>
            </a:r>
            <a:r>
              <a:rPr lang="en-US" dirty="0" err="1">
                <a:solidFill>
                  <a:srgbClr val="000000"/>
                </a:solidFill>
              </a:rPr>
              <a:t>čim</a:t>
            </a:r>
            <a:r>
              <a:rPr lang="en-US" dirty="0">
                <a:solidFill>
                  <a:srgbClr val="000000"/>
                </a:solidFill>
              </a:rPr>
              <a:t> </a:t>
            </a:r>
            <a:r>
              <a:rPr lang="en-US" dirty="0" err="1">
                <a:solidFill>
                  <a:srgbClr val="000000"/>
                </a:solidFill>
              </a:rPr>
              <a:t>več</a:t>
            </a:r>
            <a:r>
              <a:rPr lang="en-US" dirty="0">
                <a:solidFill>
                  <a:srgbClr val="000000"/>
                </a:solidFill>
              </a:rPr>
              <a:t>. </a:t>
            </a:r>
            <a:endParaRPr lang="sl-SI" dirty="0">
              <a:solidFill>
                <a:srgbClr val="000000"/>
              </a:solidFill>
            </a:endParaRPr>
          </a:p>
          <a:p>
            <a:endParaRPr lang="en-US" dirty="0">
              <a:solidFill>
                <a:srgbClr val="000000"/>
              </a:solidFill>
            </a:endParaRPr>
          </a:p>
          <a:p>
            <a:r>
              <a:rPr lang="en-US" dirty="0" err="1">
                <a:solidFill>
                  <a:srgbClr val="000000"/>
                </a:solidFill>
              </a:rPr>
              <a:t>Vendar</a:t>
            </a:r>
            <a:r>
              <a:rPr lang="en-US" dirty="0">
                <a:solidFill>
                  <a:srgbClr val="000000"/>
                </a:solidFill>
              </a:rPr>
              <a:t> je </a:t>
            </a:r>
            <a:r>
              <a:rPr lang="en-US" dirty="0" err="1">
                <a:solidFill>
                  <a:srgbClr val="000000"/>
                </a:solidFill>
              </a:rPr>
              <a:t>podjetje</a:t>
            </a:r>
            <a:r>
              <a:rPr lang="en-US" dirty="0">
                <a:solidFill>
                  <a:srgbClr val="000000"/>
                </a:solidFill>
              </a:rPr>
              <a:t> </a:t>
            </a:r>
            <a:r>
              <a:rPr lang="en-US" dirty="0" err="1">
                <a:solidFill>
                  <a:srgbClr val="000000"/>
                </a:solidFill>
              </a:rPr>
              <a:t>omejeno</a:t>
            </a:r>
            <a:r>
              <a:rPr lang="en-US" dirty="0">
                <a:solidFill>
                  <a:srgbClr val="000000"/>
                </a:solidFill>
              </a:rPr>
              <a:t> z </a:t>
            </a:r>
            <a:r>
              <a:rPr lang="en-US" dirty="0" err="1">
                <a:solidFill>
                  <a:srgbClr val="000000"/>
                </a:solidFill>
              </a:rPr>
              <a:t>različnimi</a:t>
            </a:r>
            <a:r>
              <a:rPr lang="en-US" dirty="0">
                <a:solidFill>
                  <a:srgbClr val="000000"/>
                </a:solidFill>
              </a:rPr>
              <a:t> </a:t>
            </a:r>
            <a:r>
              <a:rPr lang="en-US" dirty="0" err="1">
                <a:solidFill>
                  <a:srgbClr val="000000"/>
                </a:solidFill>
              </a:rPr>
              <a:t>dejavniki</a:t>
            </a:r>
            <a:r>
              <a:rPr lang="en-US" dirty="0">
                <a:solidFill>
                  <a:srgbClr val="000000"/>
                </a:solidFill>
              </a:rPr>
              <a:t>, </a:t>
            </a:r>
            <a:r>
              <a:rPr lang="en-US" dirty="0" err="1">
                <a:solidFill>
                  <a:srgbClr val="000000"/>
                </a:solidFill>
              </a:rPr>
              <a:t>zato</a:t>
            </a:r>
            <a:r>
              <a:rPr lang="en-US" dirty="0">
                <a:solidFill>
                  <a:srgbClr val="000000"/>
                </a:solidFill>
              </a:rPr>
              <a:t> </a:t>
            </a:r>
            <a:r>
              <a:rPr lang="en-US" dirty="0" err="1">
                <a:solidFill>
                  <a:srgbClr val="000000"/>
                </a:solidFill>
              </a:rPr>
              <a:t>produkcije</a:t>
            </a:r>
            <a:r>
              <a:rPr lang="en-US" dirty="0">
                <a:solidFill>
                  <a:srgbClr val="000000"/>
                </a:solidFill>
              </a:rPr>
              <a:t> ne more </a:t>
            </a:r>
            <a:r>
              <a:rPr lang="en-US" dirty="0" err="1">
                <a:solidFill>
                  <a:srgbClr val="000000"/>
                </a:solidFill>
              </a:rPr>
              <a:t>povečevati</a:t>
            </a:r>
            <a:r>
              <a:rPr lang="en-US" dirty="0">
                <a:solidFill>
                  <a:srgbClr val="000000"/>
                </a:solidFill>
              </a:rPr>
              <a:t> v </a:t>
            </a:r>
            <a:r>
              <a:rPr lang="en-US" dirty="0" err="1">
                <a:solidFill>
                  <a:srgbClr val="000000"/>
                </a:solidFill>
              </a:rPr>
              <a:t>nedogled</a:t>
            </a:r>
            <a:r>
              <a:rPr lang="en-US" dirty="0">
                <a:solidFill>
                  <a:srgbClr val="000000"/>
                </a:solidFill>
              </a:rPr>
              <a:t>.</a:t>
            </a:r>
          </a:p>
          <a:p>
            <a:endParaRPr lang="en-US" dirty="0">
              <a:solidFill>
                <a:srgbClr val="000000"/>
              </a:solidFill>
            </a:endParaRPr>
          </a:p>
          <a:p>
            <a:r>
              <a:rPr lang="en-US" dirty="0" err="1">
                <a:solidFill>
                  <a:srgbClr val="000000"/>
                </a:solidFill>
              </a:rPr>
              <a:t>Postavi</a:t>
            </a:r>
            <a:r>
              <a:rPr lang="en-US" dirty="0">
                <a:solidFill>
                  <a:srgbClr val="000000"/>
                </a:solidFill>
              </a:rPr>
              <a:t> se </a:t>
            </a:r>
            <a:r>
              <a:rPr lang="en-US" dirty="0" err="1">
                <a:solidFill>
                  <a:srgbClr val="000000"/>
                </a:solidFill>
              </a:rPr>
              <a:t>vprašanje</a:t>
            </a:r>
            <a:r>
              <a:rPr lang="en-US" dirty="0">
                <a:solidFill>
                  <a:srgbClr val="000000"/>
                </a:solidFill>
              </a:rPr>
              <a:t>, </a:t>
            </a:r>
            <a:endParaRPr lang="sl-SI" dirty="0">
              <a:solidFill>
                <a:srgbClr val="000000"/>
              </a:solidFill>
            </a:endParaRPr>
          </a:p>
          <a:p>
            <a:endParaRPr lang="en-US" dirty="0">
              <a:solidFill>
                <a:srgbClr val="000000"/>
              </a:solidFill>
            </a:endParaRPr>
          </a:p>
          <a:p>
            <a:r>
              <a:rPr lang="en-US" b="1" dirty="0">
                <a:solidFill>
                  <a:srgbClr val="7030A0"/>
                </a:solidFill>
              </a:rPr>
              <a:t>do </a:t>
            </a:r>
            <a:r>
              <a:rPr lang="en-US" b="1" dirty="0" err="1">
                <a:solidFill>
                  <a:srgbClr val="7030A0"/>
                </a:solidFill>
              </a:rPr>
              <a:t>katere</a:t>
            </a:r>
            <a:r>
              <a:rPr lang="en-US" b="1" dirty="0">
                <a:solidFill>
                  <a:srgbClr val="7030A0"/>
                </a:solidFill>
              </a:rPr>
              <a:t> </a:t>
            </a:r>
            <a:r>
              <a:rPr lang="en-US" b="1" dirty="0" err="1">
                <a:solidFill>
                  <a:srgbClr val="7030A0"/>
                </a:solidFill>
              </a:rPr>
              <a:t>meje</a:t>
            </a:r>
            <a:r>
              <a:rPr lang="en-US" b="1" dirty="0">
                <a:solidFill>
                  <a:srgbClr val="7030A0"/>
                </a:solidFill>
              </a:rPr>
              <a:t> je </a:t>
            </a:r>
            <a:r>
              <a:rPr lang="en-US" b="1" dirty="0" err="1">
                <a:solidFill>
                  <a:srgbClr val="7030A0"/>
                </a:solidFill>
              </a:rPr>
              <a:t>povečevati</a:t>
            </a:r>
            <a:r>
              <a:rPr lang="en-US" b="1" dirty="0">
                <a:solidFill>
                  <a:srgbClr val="7030A0"/>
                </a:solidFill>
              </a:rPr>
              <a:t> </a:t>
            </a:r>
            <a:r>
              <a:rPr lang="en-US" b="1" dirty="0" err="1">
                <a:solidFill>
                  <a:srgbClr val="7030A0"/>
                </a:solidFill>
              </a:rPr>
              <a:t>produkcijo</a:t>
            </a:r>
            <a:r>
              <a:rPr lang="en-US" b="1" dirty="0">
                <a:solidFill>
                  <a:srgbClr val="7030A0"/>
                </a:solidFill>
              </a:rPr>
              <a:t> </a:t>
            </a:r>
            <a:r>
              <a:rPr lang="en-US" b="1" dirty="0" err="1">
                <a:solidFill>
                  <a:srgbClr val="7030A0"/>
                </a:solidFill>
              </a:rPr>
              <a:t>smiselno</a:t>
            </a:r>
            <a:r>
              <a:rPr lang="en-US" dirty="0">
                <a:solidFill>
                  <a:srgbClr val="000000"/>
                </a:solidFill>
              </a:rPr>
              <a:t>, </a:t>
            </a:r>
            <a:r>
              <a:rPr lang="en-US" dirty="0" err="1">
                <a:solidFill>
                  <a:srgbClr val="000000"/>
                </a:solidFill>
              </a:rPr>
              <a:t>seveda</a:t>
            </a:r>
            <a:r>
              <a:rPr lang="en-US" dirty="0">
                <a:solidFill>
                  <a:srgbClr val="000000"/>
                </a:solidFill>
              </a:rPr>
              <a:t> pod </a:t>
            </a:r>
            <a:r>
              <a:rPr lang="en-US" dirty="0" err="1">
                <a:solidFill>
                  <a:srgbClr val="000000"/>
                </a:solidFill>
              </a:rPr>
              <a:t>pogojem</a:t>
            </a:r>
            <a:r>
              <a:rPr lang="en-US" dirty="0">
                <a:solidFill>
                  <a:srgbClr val="000000"/>
                </a:solidFill>
              </a:rPr>
              <a:t>, da jo je </a:t>
            </a:r>
            <a:r>
              <a:rPr lang="en-US" dirty="0" err="1">
                <a:solidFill>
                  <a:srgbClr val="000000"/>
                </a:solidFill>
              </a:rPr>
              <a:t>podjetnik</a:t>
            </a:r>
            <a:r>
              <a:rPr lang="en-US" dirty="0">
                <a:solidFill>
                  <a:srgbClr val="000000"/>
                </a:solidFill>
              </a:rPr>
              <a:t> </a:t>
            </a:r>
            <a:r>
              <a:rPr lang="en-US" dirty="0" err="1">
                <a:solidFill>
                  <a:srgbClr val="000000"/>
                </a:solidFill>
              </a:rPr>
              <a:t>zmožen</a:t>
            </a:r>
            <a:r>
              <a:rPr lang="en-US" dirty="0">
                <a:solidFill>
                  <a:srgbClr val="000000"/>
                </a:solidFill>
              </a:rPr>
              <a:t> </a:t>
            </a:r>
            <a:r>
              <a:rPr lang="en-US" dirty="0" err="1">
                <a:solidFill>
                  <a:srgbClr val="000000"/>
                </a:solidFill>
              </a:rPr>
              <a:t>prodati</a:t>
            </a:r>
            <a:r>
              <a:rPr lang="en-US" dirty="0">
                <a:solidFill>
                  <a:srgbClr val="000000"/>
                </a:solidFill>
              </a:rPr>
              <a:t>. </a:t>
            </a:r>
            <a:endParaRPr lang="sl-SI" dirty="0">
              <a:solidFill>
                <a:srgbClr val="000000"/>
              </a:solidFill>
            </a:endParaRPr>
          </a:p>
          <a:p>
            <a:endParaRPr lang="en-US" dirty="0">
              <a:solidFill>
                <a:srgbClr val="000000"/>
              </a:solidFill>
            </a:endParaRPr>
          </a:p>
          <a:p>
            <a:r>
              <a:rPr lang="en-US" dirty="0" err="1">
                <a:solidFill>
                  <a:srgbClr val="000000"/>
                </a:solidFill>
              </a:rPr>
              <a:t>Zato</a:t>
            </a:r>
            <a:r>
              <a:rPr lang="en-US" dirty="0">
                <a:solidFill>
                  <a:srgbClr val="000000"/>
                </a:solidFill>
              </a:rPr>
              <a:t> </a:t>
            </a:r>
            <a:r>
              <a:rPr lang="en-US" dirty="0" err="1">
                <a:solidFill>
                  <a:srgbClr val="000000"/>
                </a:solidFill>
              </a:rPr>
              <a:t>uporabimo</a:t>
            </a:r>
            <a:r>
              <a:rPr lang="en-US" dirty="0">
                <a:solidFill>
                  <a:srgbClr val="000000"/>
                </a:solidFill>
              </a:rPr>
              <a:t> </a:t>
            </a:r>
            <a:r>
              <a:rPr lang="en-US" dirty="0" err="1">
                <a:solidFill>
                  <a:srgbClr val="000000"/>
                </a:solidFill>
              </a:rPr>
              <a:t>mejne</a:t>
            </a:r>
            <a:r>
              <a:rPr lang="en-US" dirty="0">
                <a:solidFill>
                  <a:srgbClr val="000000"/>
                </a:solidFill>
              </a:rPr>
              <a:t> </a:t>
            </a:r>
            <a:r>
              <a:rPr lang="en-US" dirty="0" err="1">
                <a:solidFill>
                  <a:srgbClr val="000000"/>
                </a:solidFill>
              </a:rPr>
              <a:t>stroške</a:t>
            </a:r>
            <a:r>
              <a:rPr lang="en-US" dirty="0">
                <a:solidFill>
                  <a:srgbClr val="000000"/>
                </a:solidFill>
              </a:rPr>
              <a:t> (</a:t>
            </a:r>
            <a:r>
              <a:rPr lang="en-US" dirty="0" err="1">
                <a:solidFill>
                  <a:srgbClr val="000000"/>
                </a:solidFill>
              </a:rPr>
              <a:t>angl.</a:t>
            </a:r>
            <a:r>
              <a:rPr lang="en-US" dirty="0">
                <a:solidFill>
                  <a:srgbClr val="000000"/>
                </a:solidFill>
              </a:rPr>
              <a:t> </a:t>
            </a:r>
            <a:r>
              <a:rPr lang="en-US" sz="2000" b="1" dirty="0">
                <a:solidFill>
                  <a:srgbClr val="7030A0"/>
                </a:solidFill>
              </a:rPr>
              <a:t>marginal cost MC</a:t>
            </a:r>
            <a:r>
              <a:rPr lang="en-US" dirty="0">
                <a:solidFill>
                  <a:srgbClr val="000000"/>
                </a:solidFill>
              </a:rPr>
              <a:t>), </a:t>
            </a:r>
            <a:r>
              <a:rPr lang="en-US" dirty="0" err="1">
                <a:solidFill>
                  <a:srgbClr val="000000"/>
                </a:solidFill>
              </a:rPr>
              <a:t>ki</a:t>
            </a:r>
            <a:r>
              <a:rPr lang="en-US" dirty="0">
                <a:solidFill>
                  <a:srgbClr val="000000"/>
                </a:solidFill>
              </a:rPr>
              <a:t> so </a:t>
            </a:r>
          </a:p>
          <a:p>
            <a:r>
              <a:rPr lang="en-US" sz="2000" b="1" dirty="0" err="1">
                <a:solidFill>
                  <a:srgbClr val="7030A0"/>
                </a:solidFill>
              </a:rPr>
              <a:t>dodatni</a:t>
            </a:r>
            <a:r>
              <a:rPr lang="en-US" sz="2000" b="1" dirty="0">
                <a:solidFill>
                  <a:srgbClr val="7030A0"/>
                </a:solidFill>
              </a:rPr>
              <a:t> </a:t>
            </a:r>
            <a:r>
              <a:rPr lang="en-US" sz="2000" b="1" dirty="0" err="1">
                <a:solidFill>
                  <a:srgbClr val="7030A0"/>
                </a:solidFill>
              </a:rPr>
              <a:t>stroški</a:t>
            </a:r>
            <a:r>
              <a:rPr lang="en-US" sz="2000" b="1" dirty="0">
                <a:solidFill>
                  <a:srgbClr val="7030A0"/>
                </a:solidFill>
              </a:rPr>
              <a:t>, </a:t>
            </a:r>
            <a:r>
              <a:rPr lang="en-US" sz="2000" b="1" dirty="0" err="1">
                <a:solidFill>
                  <a:srgbClr val="7030A0"/>
                </a:solidFill>
              </a:rPr>
              <a:t>nastali</a:t>
            </a:r>
            <a:r>
              <a:rPr lang="en-US" sz="2000" b="1" dirty="0">
                <a:solidFill>
                  <a:srgbClr val="7030A0"/>
                </a:solidFill>
              </a:rPr>
              <a:t> </a:t>
            </a:r>
            <a:r>
              <a:rPr lang="en-US" sz="2000" b="1" dirty="0" err="1">
                <a:solidFill>
                  <a:srgbClr val="7030A0"/>
                </a:solidFill>
              </a:rPr>
              <a:t>zaradi</a:t>
            </a:r>
            <a:r>
              <a:rPr lang="en-US" sz="2000" b="1" dirty="0">
                <a:solidFill>
                  <a:srgbClr val="7030A0"/>
                </a:solidFill>
              </a:rPr>
              <a:t> </a:t>
            </a:r>
            <a:r>
              <a:rPr lang="en-US" sz="2000" b="1" dirty="0" err="1">
                <a:solidFill>
                  <a:srgbClr val="7030A0"/>
                </a:solidFill>
              </a:rPr>
              <a:t>proizvodnje</a:t>
            </a:r>
            <a:r>
              <a:rPr lang="en-US" sz="2000" b="1" dirty="0">
                <a:solidFill>
                  <a:srgbClr val="7030A0"/>
                </a:solidFill>
              </a:rPr>
              <a:t> </a:t>
            </a:r>
            <a:r>
              <a:rPr lang="en-US" sz="2000" b="1" dirty="0" err="1">
                <a:solidFill>
                  <a:srgbClr val="7030A0"/>
                </a:solidFill>
              </a:rPr>
              <a:t>dodatne</a:t>
            </a:r>
            <a:r>
              <a:rPr lang="en-US" sz="2000" b="1" dirty="0">
                <a:solidFill>
                  <a:srgbClr val="7030A0"/>
                </a:solidFill>
              </a:rPr>
              <a:t> </a:t>
            </a:r>
            <a:r>
              <a:rPr lang="en-US" sz="2000" b="1" dirty="0" err="1">
                <a:solidFill>
                  <a:srgbClr val="7030A0"/>
                </a:solidFill>
              </a:rPr>
              <a:t>enote</a:t>
            </a:r>
            <a:r>
              <a:rPr lang="en-US" sz="2000" b="1" dirty="0">
                <a:solidFill>
                  <a:srgbClr val="7030A0"/>
                </a:solidFill>
              </a:rPr>
              <a:t> </a:t>
            </a:r>
            <a:r>
              <a:rPr lang="en-US" sz="2000" b="1" dirty="0" err="1">
                <a:solidFill>
                  <a:srgbClr val="7030A0"/>
                </a:solidFill>
              </a:rPr>
              <a:t>količine</a:t>
            </a:r>
            <a:endParaRPr lang="en-US" sz="2000" b="1" dirty="0">
              <a:solidFill>
                <a:srgbClr val="7030A0"/>
              </a:solidFill>
            </a:endParaRPr>
          </a:p>
        </p:txBody>
      </p:sp>
    </p:spTree>
    <p:extLst>
      <p:ext uri="{BB962C8B-B14F-4D97-AF65-F5344CB8AC3E}">
        <p14:creationId xmlns:p14="http://schemas.microsoft.com/office/powerpoint/2010/main" val="12141988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Mejni 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1801177" y="2420938"/>
            <a:ext cx="6552728" cy="2154436"/>
          </a:xfrm>
          <a:prstGeom prst="rect">
            <a:avLst/>
          </a:prstGeom>
        </p:spPr>
        <p:txBody>
          <a:bodyPr wrap="square">
            <a:spAutoFit/>
          </a:bodyPr>
          <a:lstStyle/>
          <a:p>
            <a:r>
              <a:rPr lang="en-US" sz="2000" b="1" dirty="0" err="1">
                <a:solidFill>
                  <a:srgbClr val="7030A0"/>
                </a:solidFill>
              </a:rPr>
              <a:t>Nastale</a:t>
            </a:r>
            <a:r>
              <a:rPr lang="en-US" sz="2000" b="1" dirty="0">
                <a:solidFill>
                  <a:srgbClr val="7030A0"/>
                </a:solidFill>
              </a:rPr>
              <a:t> </a:t>
            </a:r>
            <a:r>
              <a:rPr lang="en-US" sz="2000" b="1" dirty="0" err="1">
                <a:solidFill>
                  <a:srgbClr val="7030A0"/>
                </a:solidFill>
              </a:rPr>
              <a:t>mejne</a:t>
            </a:r>
            <a:r>
              <a:rPr lang="en-US" sz="2000" b="1" dirty="0">
                <a:solidFill>
                  <a:srgbClr val="7030A0"/>
                </a:solidFill>
              </a:rPr>
              <a:t> </a:t>
            </a:r>
            <a:r>
              <a:rPr lang="en-US" sz="2000" b="1" dirty="0" err="1">
                <a:solidFill>
                  <a:srgbClr val="7030A0"/>
                </a:solidFill>
              </a:rPr>
              <a:t>stroške</a:t>
            </a:r>
            <a:r>
              <a:rPr lang="en-US" sz="2000" b="1" dirty="0">
                <a:solidFill>
                  <a:srgbClr val="7030A0"/>
                </a:solidFill>
              </a:rPr>
              <a:t> </a:t>
            </a:r>
            <a:r>
              <a:rPr lang="en-US" sz="2000" b="1" dirty="0" err="1">
                <a:solidFill>
                  <a:srgbClr val="7030A0"/>
                </a:solidFill>
              </a:rPr>
              <a:t>dodatne</a:t>
            </a:r>
            <a:r>
              <a:rPr lang="en-US" sz="2000" b="1" dirty="0">
                <a:solidFill>
                  <a:srgbClr val="7030A0"/>
                </a:solidFill>
              </a:rPr>
              <a:t> </a:t>
            </a:r>
            <a:r>
              <a:rPr lang="en-US" sz="2000" b="1" dirty="0" err="1">
                <a:solidFill>
                  <a:srgbClr val="7030A0"/>
                </a:solidFill>
              </a:rPr>
              <a:t>enote</a:t>
            </a:r>
            <a:r>
              <a:rPr lang="en-US" sz="2000" b="1" dirty="0">
                <a:solidFill>
                  <a:srgbClr val="7030A0"/>
                </a:solidFill>
              </a:rPr>
              <a:t> </a:t>
            </a:r>
            <a:r>
              <a:rPr lang="en-US" dirty="0" err="1">
                <a:solidFill>
                  <a:srgbClr val="000000"/>
                </a:solidFill>
              </a:rPr>
              <a:t>podjetnik</a:t>
            </a:r>
            <a:endParaRPr lang="en-US" dirty="0">
              <a:solidFill>
                <a:srgbClr val="000000"/>
              </a:solidFill>
            </a:endParaRPr>
          </a:p>
          <a:p>
            <a:r>
              <a:rPr lang="en-US" sz="2000" b="1" dirty="0" err="1">
                <a:solidFill>
                  <a:srgbClr val="7030A0"/>
                </a:solidFill>
              </a:rPr>
              <a:t>primerja</a:t>
            </a:r>
            <a:r>
              <a:rPr lang="en-US" sz="2000" b="1" dirty="0">
                <a:solidFill>
                  <a:srgbClr val="7030A0"/>
                </a:solidFill>
              </a:rPr>
              <a:t> s </a:t>
            </a:r>
            <a:r>
              <a:rPr lang="en-US" sz="2000" b="1" dirty="0" err="1">
                <a:solidFill>
                  <a:srgbClr val="7030A0"/>
                </a:solidFill>
              </a:rPr>
              <a:t>prodajno</a:t>
            </a:r>
            <a:r>
              <a:rPr lang="en-US" sz="2000" b="1" dirty="0">
                <a:solidFill>
                  <a:srgbClr val="7030A0"/>
                </a:solidFill>
              </a:rPr>
              <a:t> </a:t>
            </a:r>
            <a:r>
              <a:rPr lang="en-US" sz="2000" b="1" dirty="0" err="1">
                <a:solidFill>
                  <a:srgbClr val="7030A0"/>
                </a:solidFill>
              </a:rPr>
              <a:t>ceno</a:t>
            </a:r>
            <a:r>
              <a:rPr lang="en-US" sz="2000" b="1" dirty="0">
                <a:solidFill>
                  <a:srgbClr val="7030A0"/>
                </a:solidFill>
              </a:rPr>
              <a:t> </a:t>
            </a:r>
            <a:r>
              <a:rPr lang="en-US" sz="2000" b="1" dirty="0" err="1">
                <a:solidFill>
                  <a:srgbClr val="7030A0"/>
                </a:solidFill>
              </a:rPr>
              <a:t>tega</a:t>
            </a:r>
            <a:r>
              <a:rPr lang="en-US" sz="2000" b="1" dirty="0">
                <a:solidFill>
                  <a:srgbClr val="7030A0"/>
                </a:solidFill>
              </a:rPr>
              <a:t> </a:t>
            </a:r>
            <a:r>
              <a:rPr lang="en-US" sz="2000" b="1" dirty="0" err="1">
                <a:solidFill>
                  <a:srgbClr val="7030A0"/>
                </a:solidFill>
              </a:rPr>
              <a:t>proizvoda</a:t>
            </a:r>
            <a:r>
              <a:rPr lang="en-US" sz="2000" b="1" dirty="0">
                <a:solidFill>
                  <a:srgbClr val="7030A0"/>
                </a:solidFill>
              </a:rPr>
              <a:t> </a:t>
            </a:r>
            <a:r>
              <a:rPr lang="en-US" dirty="0">
                <a:solidFill>
                  <a:srgbClr val="000000"/>
                </a:solidFill>
              </a:rPr>
              <a:t>in se </a:t>
            </a:r>
            <a:r>
              <a:rPr lang="en-US" dirty="0" err="1">
                <a:solidFill>
                  <a:srgbClr val="000000"/>
                </a:solidFill>
              </a:rPr>
              <a:t>potem</a:t>
            </a:r>
            <a:r>
              <a:rPr lang="en-US" dirty="0">
                <a:solidFill>
                  <a:srgbClr val="000000"/>
                </a:solidFill>
              </a:rPr>
              <a:t> </a:t>
            </a:r>
            <a:r>
              <a:rPr lang="en-US" dirty="0" err="1">
                <a:solidFill>
                  <a:srgbClr val="000000"/>
                </a:solidFill>
              </a:rPr>
              <a:t>odloči</a:t>
            </a:r>
            <a:r>
              <a:rPr lang="sl-SI" dirty="0">
                <a:solidFill>
                  <a:srgbClr val="000000"/>
                </a:solidFill>
              </a:rPr>
              <a:t>:</a:t>
            </a:r>
            <a:r>
              <a:rPr lang="en-US" dirty="0">
                <a:solidFill>
                  <a:srgbClr val="000000"/>
                </a:solidFill>
              </a:rPr>
              <a:t> </a:t>
            </a:r>
            <a:endParaRPr lang="sl-SI" dirty="0">
              <a:solidFill>
                <a:srgbClr val="000000"/>
              </a:solidFill>
            </a:endParaRPr>
          </a:p>
          <a:p>
            <a:endParaRPr lang="sl-SI" dirty="0">
              <a:solidFill>
                <a:srgbClr val="000000"/>
              </a:solidFill>
            </a:endParaRPr>
          </a:p>
          <a:p>
            <a:r>
              <a:rPr lang="en-US" dirty="0" err="1">
                <a:solidFill>
                  <a:srgbClr val="000000"/>
                </a:solidFill>
              </a:rPr>
              <a:t>če</a:t>
            </a:r>
            <a:r>
              <a:rPr lang="en-US" dirty="0">
                <a:solidFill>
                  <a:srgbClr val="000000"/>
                </a:solidFill>
              </a:rPr>
              <a:t> </a:t>
            </a:r>
            <a:r>
              <a:rPr lang="en-US" sz="2000" b="1" dirty="0" err="1">
                <a:solidFill>
                  <a:srgbClr val="7030A0"/>
                </a:solidFill>
              </a:rPr>
              <a:t>prodajna</a:t>
            </a:r>
            <a:r>
              <a:rPr lang="en-US" sz="2000" b="1" dirty="0">
                <a:solidFill>
                  <a:srgbClr val="7030A0"/>
                </a:solidFill>
              </a:rPr>
              <a:t> </a:t>
            </a:r>
            <a:r>
              <a:rPr lang="en-US" sz="2000" b="1" dirty="0" err="1">
                <a:solidFill>
                  <a:srgbClr val="7030A0"/>
                </a:solidFill>
              </a:rPr>
              <a:t>cena</a:t>
            </a:r>
            <a:r>
              <a:rPr lang="en-US" sz="2000" b="1" dirty="0">
                <a:solidFill>
                  <a:srgbClr val="7030A0"/>
                </a:solidFill>
              </a:rPr>
              <a:t> </a:t>
            </a:r>
            <a:r>
              <a:rPr lang="en-US" sz="2000" b="1" dirty="0" err="1">
                <a:solidFill>
                  <a:srgbClr val="7030A0"/>
                </a:solidFill>
              </a:rPr>
              <a:t>presega</a:t>
            </a:r>
            <a:r>
              <a:rPr lang="en-US" sz="2000" b="1" dirty="0">
                <a:solidFill>
                  <a:srgbClr val="7030A0"/>
                </a:solidFill>
              </a:rPr>
              <a:t> </a:t>
            </a:r>
            <a:r>
              <a:rPr lang="en-US" dirty="0">
                <a:solidFill>
                  <a:srgbClr val="000000"/>
                </a:solidFill>
              </a:rPr>
              <a:t>in</a:t>
            </a:r>
          </a:p>
          <a:p>
            <a:r>
              <a:rPr lang="en-US" dirty="0" err="1">
                <a:solidFill>
                  <a:srgbClr val="000000"/>
                </a:solidFill>
              </a:rPr>
              <a:t>včasih</a:t>
            </a:r>
            <a:r>
              <a:rPr lang="en-US" dirty="0">
                <a:solidFill>
                  <a:srgbClr val="000000"/>
                </a:solidFill>
              </a:rPr>
              <a:t> </a:t>
            </a:r>
            <a:r>
              <a:rPr lang="en-US" dirty="0" err="1">
                <a:solidFill>
                  <a:srgbClr val="000000"/>
                </a:solidFill>
              </a:rPr>
              <a:t>tudi</a:t>
            </a:r>
            <a:r>
              <a:rPr lang="en-US" dirty="0">
                <a:solidFill>
                  <a:srgbClr val="000000"/>
                </a:solidFill>
              </a:rPr>
              <a:t> </a:t>
            </a:r>
            <a:r>
              <a:rPr lang="en-US" dirty="0" err="1">
                <a:solidFill>
                  <a:srgbClr val="000000"/>
                </a:solidFill>
              </a:rPr>
              <a:t>če</a:t>
            </a:r>
            <a:r>
              <a:rPr lang="en-US" dirty="0">
                <a:solidFill>
                  <a:srgbClr val="000000"/>
                </a:solidFill>
              </a:rPr>
              <a:t> je </a:t>
            </a:r>
            <a:r>
              <a:rPr lang="en-US" sz="2000" b="1" dirty="0" err="1">
                <a:solidFill>
                  <a:srgbClr val="7030A0"/>
                </a:solidFill>
              </a:rPr>
              <a:t>enaka</a:t>
            </a:r>
            <a:r>
              <a:rPr lang="en-US" sz="2000" b="1" dirty="0">
                <a:solidFill>
                  <a:srgbClr val="7030A0"/>
                </a:solidFill>
              </a:rPr>
              <a:t> </a:t>
            </a:r>
            <a:r>
              <a:rPr lang="en-US" sz="2000" b="1" dirty="0" err="1">
                <a:solidFill>
                  <a:srgbClr val="7030A0"/>
                </a:solidFill>
              </a:rPr>
              <a:t>mejnim</a:t>
            </a:r>
            <a:r>
              <a:rPr lang="en-US" sz="2000" b="1" dirty="0">
                <a:solidFill>
                  <a:srgbClr val="7030A0"/>
                </a:solidFill>
              </a:rPr>
              <a:t> </a:t>
            </a:r>
            <a:r>
              <a:rPr lang="en-US" sz="2000" b="1" dirty="0" err="1">
                <a:solidFill>
                  <a:srgbClr val="7030A0"/>
                </a:solidFill>
              </a:rPr>
              <a:t>stroškom</a:t>
            </a:r>
            <a:r>
              <a:rPr lang="en-US" dirty="0">
                <a:solidFill>
                  <a:srgbClr val="000000"/>
                </a:solidFill>
              </a:rPr>
              <a:t>, se </a:t>
            </a:r>
            <a:r>
              <a:rPr lang="en-US" dirty="0" err="1">
                <a:solidFill>
                  <a:srgbClr val="000000"/>
                </a:solidFill>
              </a:rPr>
              <a:t>proizvodnja</a:t>
            </a:r>
            <a:r>
              <a:rPr lang="en-US" dirty="0">
                <a:solidFill>
                  <a:srgbClr val="000000"/>
                </a:solidFill>
              </a:rPr>
              <a:t> </a:t>
            </a:r>
            <a:r>
              <a:rPr lang="en-US" dirty="0" err="1">
                <a:solidFill>
                  <a:srgbClr val="000000"/>
                </a:solidFill>
              </a:rPr>
              <a:t>te</a:t>
            </a:r>
            <a:r>
              <a:rPr lang="en-US" dirty="0">
                <a:solidFill>
                  <a:srgbClr val="000000"/>
                </a:solidFill>
              </a:rPr>
              <a:t> </a:t>
            </a:r>
            <a:r>
              <a:rPr lang="en-US" dirty="0" err="1">
                <a:solidFill>
                  <a:srgbClr val="000000"/>
                </a:solidFill>
              </a:rPr>
              <a:t>enote</a:t>
            </a:r>
            <a:r>
              <a:rPr lang="en-US" dirty="0">
                <a:solidFill>
                  <a:srgbClr val="000000"/>
                </a:solidFill>
              </a:rPr>
              <a:t> </a:t>
            </a:r>
            <a:r>
              <a:rPr lang="en-US" dirty="0" err="1">
                <a:solidFill>
                  <a:srgbClr val="000000"/>
                </a:solidFill>
              </a:rPr>
              <a:t>količine</a:t>
            </a:r>
            <a:r>
              <a:rPr lang="en-US" dirty="0">
                <a:solidFill>
                  <a:srgbClr val="000000"/>
                </a:solidFill>
              </a:rPr>
              <a:t> </a:t>
            </a:r>
            <a:r>
              <a:rPr lang="en-US" dirty="0" err="1">
                <a:solidFill>
                  <a:srgbClr val="000000"/>
                </a:solidFill>
              </a:rPr>
              <a:t>izplača</a:t>
            </a:r>
            <a:endParaRPr lang="en-US" dirty="0">
              <a:solidFill>
                <a:srgbClr val="000000"/>
              </a:solidFill>
            </a:endParaRPr>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07" y="4778574"/>
            <a:ext cx="8382000" cy="19053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242103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200" b="1" dirty="0"/>
              <a:t>KALKULACIJE STROŠKOV</a:t>
            </a:r>
            <a:endParaRPr lang="sl-SI" altLang="sl-SI" sz="32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pic>
        <p:nvPicPr>
          <p:cNvPr id="276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1449" y="2774881"/>
            <a:ext cx="816927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43286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Enostavna - delitvena kalkulacija</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2274838"/>
            <a:ext cx="6030416" cy="3046988"/>
          </a:xfrm>
          <a:prstGeom prst="rect">
            <a:avLst/>
          </a:prstGeom>
        </p:spPr>
        <p:txBody>
          <a:bodyPr wrap="square">
            <a:spAutoFit/>
          </a:bodyPr>
          <a:lstStyle/>
          <a:p>
            <a:r>
              <a:rPr lang="en-US" sz="2400" dirty="0" err="1" smtClean="0"/>
              <a:t>Uporabna</a:t>
            </a:r>
            <a:r>
              <a:rPr lang="en-US" sz="2400" dirty="0" smtClean="0"/>
              <a:t> je tam, </a:t>
            </a:r>
            <a:r>
              <a:rPr lang="en-US" sz="2400" dirty="0" err="1" smtClean="0"/>
              <a:t>kjer</a:t>
            </a:r>
            <a:r>
              <a:rPr lang="en-US" sz="2400" dirty="0" smtClean="0"/>
              <a:t> </a:t>
            </a:r>
            <a:r>
              <a:rPr lang="en-US" sz="2400" dirty="0" err="1" smtClean="0"/>
              <a:t>podjetje</a:t>
            </a:r>
            <a:r>
              <a:rPr lang="en-US" sz="2400" dirty="0" smtClean="0"/>
              <a:t> </a:t>
            </a:r>
            <a:r>
              <a:rPr lang="en-US" sz="2400" dirty="0" err="1" smtClean="0"/>
              <a:t>prodaja</a:t>
            </a:r>
            <a:r>
              <a:rPr lang="en-US" sz="2400" dirty="0" smtClean="0"/>
              <a:t> </a:t>
            </a:r>
            <a:r>
              <a:rPr lang="en-US" sz="2400" dirty="0" err="1" smtClean="0"/>
              <a:t>eno</a:t>
            </a:r>
            <a:r>
              <a:rPr lang="en-US" sz="2400" dirty="0" smtClean="0"/>
              <a:t> </a:t>
            </a:r>
            <a:r>
              <a:rPr lang="en-US" sz="2400" dirty="0" err="1" smtClean="0"/>
              <a:t>vrsto</a:t>
            </a:r>
            <a:r>
              <a:rPr lang="en-US" sz="2400" dirty="0" smtClean="0"/>
              <a:t> </a:t>
            </a:r>
            <a:r>
              <a:rPr lang="en-US" sz="2400" dirty="0" err="1" smtClean="0"/>
              <a:t>storitev</a:t>
            </a:r>
            <a:r>
              <a:rPr lang="en-US" sz="2400" dirty="0" smtClean="0"/>
              <a:t> </a:t>
            </a:r>
            <a:r>
              <a:rPr lang="en-US" sz="2400" dirty="0" err="1" smtClean="0"/>
              <a:t>ali</a:t>
            </a:r>
            <a:r>
              <a:rPr lang="en-US" sz="2400" dirty="0" smtClean="0"/>
              <a:t> </a:t>
            </a:r>
            <a:r>
              <a:rPr lang="en-US" sz="2400" dirty="0" err="1" smtClean="0"/>
              <a:t>nekaj</a:t>
            </a:r>
            <a:r>
              <a:rPr lang="en-US" sz="2400" dirty="0" smtClean="0"/>
              <a:t> </a:t>
            </a:r>
            <a:r>
              <a:rPr lang="en-US" sz="2400" dirty="0" err="1" smtClean="0"/>
              <a:t>vrst</a:t>
            </a:r>
            <a:r>
              <a:rPr lang="en-US" sz="2400" dirty="0" smtClean="0"/>
              <a:t>, </a:t>
            </a:r>
            <a:r>
              <a:rPr lang="en-US" sz="2400" dirty="0" err="1" smtClean="0"/>
              <a:t>ki</a:t>
            </a:r>
            <a:r>
              <a:rPr lang="en-US" sz="2400" dirty="0" smtClean="0"/>
              <a:t> </a:t>
            </a:r>
            <a:r>
              <a:rPr lang="en-US" sz="2400" dirty="0" err="1" smtClean="0"/>
              <a:t>imajo</a:t>
            </a:r>
            <a:r>
              <a:rPr lang="en-US" sz="2400" dirty="0" smtClean="0"/>
              <a:t> </a:t>
            </a:r>
            <a:r>
              <a:rPr lang="en-US" sz="2400" dirty="0" err="1" smtClean="0"/>
              <a:t>popolnoma</a:t>
            </a:r>
            <a:r>
              <a:rPr lang="en-US" sz="2400" dirty="0" smtClean="0"/>
              <a:t> </a:t>
            </a:r>
            <a:r>
              <a:rPr lang="en-US" sz="2400" dirty="0" err="1" smtClean="0"/>
              <a:t>enako</a:t>
            </a:r>
            <a:r>
              <a:rPr lang="en-US" sz="2400" dirty="0" smtClean="0"/>
              <a:t> </a:t>
            </a:r>
            <a:r>
              <a:rPr lang="en-US" sz="2400" dirty="0" err="1" smtClean="0"/>
              <a:t>stroškovno</a:t>
            </a:r>
            <a:r>
              <a:rPr lang="en-US" sz="2400" dirty="0" smtClean="0"/>
              <a:t> </a:t>
            </a:r>
            <a:r>
              <a:rPr lang="en-US" sz="2400" dirty="0" err="1" smtClean="0"/>
              <a:t>strukturo</a:t>
            </a:r>
            <a:r>
              <a:rPr lang="en-US" sz="2400" dirty="0" smtClean="0"/>
              <a:t>, </a:t>
            </a:r>
            <a:r>
              <a:rPr lang="en-US" sz="2400" dirty="0" err="1" smtClean="0"/>
              <a:t>ali</a:t>
            </a:r>
            <a:r>
              <a:rPr lang="en-US" sz="2400" dirty="0" smtClean="0"/>
              <a:t> pa </a:t>
            </a:r>
            <a:r>
              <a:rPr lang="en-US" sz="2400" dirty="0" err="1" smtClean="0"/>
              <a:t>več</a:t>
            </a:r>
            <a:r>
              <a:rPr lang="en-US" sz="2400" dirty="0" smtClean="0"/>
              <a:t> </a:t>
            </a:r>
            <a:r>
              <a:rPr lang="en-US" sz="2400" dirty="0" err="1" smtClean="0"/>
              <a:t>storitev</a:t>
            </a:r>
            <a:r>
              <a:rPr lang="en-US" sz="2400" dirty="0" smtClean="0"/>
              <a:t>, </a:t>
            </a:r>
            <a:r>
              <a:rPr lang="en-US" sz="2400" dirty="0" err="1" smtClean="0"/>
              <a:t>vendar</a:t>
            </a:r>
            <a:r>
              <a:rPr lang="en-US" sz="2400" dirty="0" smtClean="0"/>
              <a:t> </a:t>
            </a:r>
            <a:r>
              <a:rPr lang="en-US" sz="2400" dirty="0" err="1" smtClean="0"/>
              <a:t>po</a:t>
            </a:r>
            <a:r>
              <a:rPr lang="en-US" sz="2400" dirty="0" smtClean="0"/>
              <a:t> </a:t>
            </a:r>
            <a:r>
              <a:rPr lang="en-US" sz="2400" dirty="0" err="1" smtClean="0"/>
              <a:t>eno</a:t>
            </a:r>
            <a:r>
              <a:rPr lang="en-US" sz="2400" dirty="0" smtClean="0"/>
              <a:t> </a:t>
            </a:r>
            <a:r>
              <a:rPr lang="en-US" sz="2400" dirty="0" err="1" smtClean="0"/>
              <a:t>na</a:t>
            </a:r>
            <a:r>
              <a:rPr lang="en-US" sz="2400" dirty="0" smtClean="0"/>
              <a:t> </a:t>
            </a:r>
            <a:r>
              <a:rPr lang="en-US" sz="2400" dirty="0" err="1" smtClean="0"/>
              <a:t>posameznem</a:t>
            </a:r>
            <a:r>
              <a:rPr lang="en-US" sz="2400" dirty="0" smtClean="0"/>
              <a:t> </a:t>
            </a:r>
            <a:r>
              <a:rPr lang="en-US" sz="2400" dirty="0" err="1" smtClean="0"/>
              <a:t>stroškovnem</a:t>
            </a:r>
            <a:r>
              <a:rPr lang="en-US" sz="2400" dirty="0" smtClean="0"/>
              <a:t> </a:t>
            </a:r>
            <a:r>
              <a:rPr lang="en-US" sz="2400" dirty="0" err="1" smtClean="0"/>
              <a:t>mestu</a:t>
            </a:r>
            <a:r>
              <a:rPr lang="en-US" sz="2400" dirty="0" smtClean="0"/>
              <a:t>. </a:t>
            </a:r>
          </a:p>
          <a:p>
            <a:endParaRPr lang="en-US" sz="2400" dirty="0" smtClean="0"/>
          </a:p>
          <a:p>
            <a:r>
              <a:rPr lang="en-US" sz="2400" dirty="0" err="1" smtClean="0"/>
              <a:t>Gre</a:t>
            </a:r>
            <a:r>
              <a:rPr lang="en-US" sz="2400" dirty="0" smtClean="0"/>
              <a:t> </a:t>
            </a:r>
            <a:r>
              <a:rPr lang="en-US" sz="2400" dirty="0" err="1" smtClean="0"/>
              <a:t>torej</a:t>
            </a:r>
            <a:r>
              <a:rPr lang="en-US" sz="2400" dirty="0" smtClean="0"/>
              <a:t> </a:t>
            </a:r>
            <a:r>
              <a:rPr lang="en-US" sz="2400" dirty="0" err="1" smtClean="0"/>
              <a:t>za</a:t>
            </a:r>
            <a:r>
              <a:rPr lang="en-US" sz="2400" dirty="0" smtClean="0"/>
              <a:t> </a:t>
            </a:r>
            <a:r>
              <a:rPr lang="en-US" sz="2400" dirty="0" err="1" smtClean="0"/>
              <a:t>enostavno</a:t>
            </a:r>
            <a:r>
              <a:rPr lang="en-US" sz="2400" dirty="0" smtClean="0"/>
              <a:t> </a:t>
            </a:r>
            <a:r>
              <a:rPr lang="en-US" sz="2400" dirty="0" err="1" smtClean="0"/>
              <a:t>ponudbo</a:t>
            </a:r>
            <a:r>
              <a:rPr lang="en-US" sz="2400" dirty="0" smtClean="0"/>
              <a:t> </a:t>
            </a:r>
            <a:r>
              <a:rPr lang="en-US" sz="2400" dirty="0" err="1" smtClean="0"/>
              <a:t>manjših</a:t>
            </a:r>
            <a:r>
              <a:rPr lang="en-US" sz="2400" dirty="0" smtClean="0"/>
              <a:t> </a:t>
            </a:r>
            <a:r>
              <a:rPr lang="en-US" sz="2400" dirty="0" err="1" smtClean="0"/>
              <a:t>podjetij</a:t>
            </a:r>
            <a:r>
              <a:rPr lang="en-US" sz="2400" dirty="0" smtClean="0"/>
              <a:t>. </a:t>
            </a:r>
            <a:endParaRPr lang="en-US" sz="2400" dirty="0"/>
          </a:p>
        </p:txBody>
      </p:sp>
    </p:spTree>
    <p:extLst>
      <p:ext uri="{BB962C8B-B14F-4D97-AF65-F5344CB8AC3E}">
        <p14:creationId xmlns:p14="http://schemas.microsoft.com/office/powerpoint/2010/main" val="4650946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Enostavna - delitvena kalkulacija</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pic>
        <p:nvPicPr>
          <p:cNvPr id="296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387" y="3998913"/>
            <a:ext cx="655320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ravokotnik 2"/>
          <p:cNvSpPr/>
          <p:nvPr/>
        </p:nvSpPr>
        <p:spPr>
          <a:xfrm>
            <a:off x="2265799" y="2774881"/>
            <a:ext cx="5670376" cy="830997"/>
          </a:xfrm>
          <a:prstGeom prst="rect">
            <a:avLst/>
          </a:prstGeom>
        </p:spPr>
        <p:txBody>
          <a:bodyPr wrap="square">
            <a:spAutoFit/>
          </a:bodyPr>
          <a:lstStyle/>
          <a:p>
            <a:r>
              <a:rPr lang="en-US" sz="2400" dirty="0" err="1" smtClean="0"/>
              <a:t>Lastno</a:t>
            </a:r>
            <a:r>
              <a:rPr lang="en-US" sz="2400" dirty="0" smtClean="0"/>
              <a:t> </a:t>
            </a:r>
            <a:r>
              <a:rPr lang="en-US" sz="2400" dirty="0" err="1" smtClean="0"/>
              <a:t>ceno</a:t>
            </a:r>
            <a:r>
              <a:rPr lang="en-US" sz="2400" dirty="0" smtClean="0"/>
              <a:t> </a:t>
            </a:r>
            <a:r>
              <a:rPr lang="en-US" sz="2400" dirty="0" err="1" smtClean="0"/>
              <a:t>izračunamo</a:t>
            </a:r>
            <a:r>
              <a:rPr lang="en-US" sz="2400" dirty="0" smtClean="0"/>
              <a:t>, </a:t>
            </a:r>
            <a:r>
              <a:rPr lang="en-US" sz="2400" dirty="0" err="1" smtClean="0"/>
              <a:t>tako</a:t>
            </a:r>
            <a:r>
              <a:rPr lang="en-US" sz="2400" dirty="0" smtClean="0"/>
              <a:t> da</a:t>
            </a:r>
          </a:p>
          <a:p>
            <a:r>
              <a:rPr lang="en-US" sz="2400" dirty="0" err="1" smtClean="0"/>
              <a:t>delimo</a:t>
            </a:r>
            <a:r>
              <a:rPr lang="en-US" sz="2400" dirty="0" smtClean="0"/>
              <a:t> </a:t>
            </a:r>
            <a:r>
              <a:rPr lang="en-US" sz="2400" dirty="0" err="1" smtClean="0"/>
              <a:t>celotne</a:t>
            </a:r>
            <a:r>
              <a:rPr lang="en-US" sz="2400" dirty="0" smtClean="0"/>
              <a:t> </a:t>
            </a:r>
            <a:r>
              <a:rPr lang="en-US" sz="2400" dirty="0" err="1" smtClean="0"/>
              <a:t>stroške</a:t>
            </a:r>
            <a:r>
              <a:rPr lang="en-US" sz="2400" dirty="0" smtClean="0"/>
              <a:t> s </a:t>
            </a:r>
            <a:r>
              <a:rPr lang="en-US" sz="2400" dirty="0" err="1" smtClean="0"/>
              <a:t>količino</a:t>
            </a:r>
            <a:r>
              <a:rPr lang="en-US" sz="2400" dirty="0" smtClean="0"/>
              <a:t>:</a:t>
            </a:r>
            <a:endParaRPr lang="en-US" sz="2400" dirty="0"/>
          </a:p>
        </p:txBody>
      </p:sp>
    </p:spTree>
    <p:extLst>
      <p:ext uri="{BB962C8B-B14F-4D97-AF65-F5344CB8AC3E}">
        <p14:creationId xmlns:p14="http://schemas.microsoft.com/office/powerpoint/2010/main" val="30806730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smtClean="0"/>
              <a:t>Stroški</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4" name="Pravokotnik 3"/>
          <p:cNvSpPr/>
          <p:nvPr/>
        </p:nvSpPr>
        <p:spPr>
          <a:xfrm>
            <a:off x="2286000" y="2136339"/>
            <a:ext cx="5526088" cy="2492990"/>
          </a:xfrm>
          <a:prstGeom prst="rect">
            <a:avLst/>
          </a:prstGeom>
        </p:spPr>
        <p:txBody>
          <a:bodyPr wrap="square">
            <a:spAutoFit/>
          </a:bodyPr>
          <a:lstStyle/>
          <a:p>
            <a:r>
              <a:rPr lang="en-US" sz="2000" dirty="0" smtClean="0"/>
              <a:t>V </a:t>
            </a:r>
            <a:r>
              <a:rPr lang="en-US" sz="2000" dirty="0" err="1" smtClean="0"/>
              <a:t>delovnem</a:t>
            </a:r>
            <a:r>
              <a:rPr lang="en-US" sz="2000" dirty="0" smtClean="0"/>
              <a:t> </a:t>
            </a:r>
            <a:r>
              <a:rPr lang="en-US" sz="2000" dirty="0" err="1" smtClean="0"/>
              <a:t>procesu</a:t>
            </a:r>
            <a:r>
              <a:rPr lang="en-US" sz="2000" dirty="0" smtClean="0"/>
              <a:t> je </a:t>
            </a:r>
            <a:r>
              <a:rPr lang="en-US" sz="2000" dirty="0" err="1" smtClean="0"/>
              <a:t>pojem</a:t>
            </a:r>
            <a:r>
              <a:rPr lang="en-US" sz="2000" dirty="0" smtClean="0"/>
              <a:t> </a:t>
            </a:r>
            <a:r>
              <a:rPr lang="en-US" sz="2000" dirty="0" err="1" smtClean="0"/>
              <a:t>stroškov</a:t>
            </a:r>
            <a:r>
              <a:rPr lang="en-US" sz="2000" dirty="0" smtClean="0"/>
              <a:t> </a:t>
            </a:r>
            <a:r>
              <a:rPr lang="en-US" sz="2000" dirty="0" err="1" smtClean="0"/>
              <a:t>tesno</a:t>
            </a:r>
            <a:r>
              <a:rPr lang="en-US" sz="2000" dirty="0" smtClean="0"/>
              <a:t> </a:t>
            </a:r>
            <a:r>
              <a:rPr lang="en-US" sz="2000" dirty="0" err="1" smtClean="0"/>
              <a:t>povezan</a:t>
            </a:r>
            <a:r>
              <a:rPr lang="en-US" sz="2000" dirty="0" smtClean="0"/>
              <a:t> s </a:t>
            </a:r>
            <a:r>
              <a:rPr lang="en-US" sz="2000" dirty="0" err="1" smtClean="0"/>
              <a:t>potroški</a:t>
            </a:r>
            <a:r>
              <a:rPr lang="en-US" sz="2000" dirty="0" smtClean="0"/>
              <a:t> </a:t>
            </a:r>
            <a:r>
              <a:rPr lang="en-US" sz="2000" dirty="0" err="1" smtClean="0"/>
              <a:t>prvin</a:t>
            </a:r>
            <a:r>
              <a:rPr lang="en-US" sz="2000" dirty="0" smtClean="0"/>
              <a:t> </a:t>
            </a:r>
            <a:r>
              <a:rPr lang="en-US" sz="2000" dirty="0" err="1" smtClean="0"/>
              <a:t>poslovnega</a:t>
            </a:r>
            <a:r>
              <a:rPr lang="en-US" sz="2000" dirty="0" smtClean="0"/>
              <a:t> </a:t>
            </a:r>
            <a:r>
              <a:rPr lang="en-US" sz="2000" dirty="0" err="1" smtClean="0"/>
              <a:t>procesa</a:t>
            </a:r>
            <a:r>
              <a:rPr lang="en-US" sz="2000" dirty="0" smtClean="0"/>
              <a:t>.</a:t>
            </a:r>
          </a:p>
          <a:p>
            <a:endParaRPr lang="en-US" sz="2000" dirty="0" smtClean="0"/>
          </a:p>
          <a:p>
            <a:r>
              <a:rPr lang="en-US" sz="2000" dirty="0" err="1" smtClean="0"/>
              <a:t>Stroški</a:t>
            </a:r>
            <a:r>
              <a:rPr lang="en-US" sz="2000" dirty="0" smtClean="0"/>
              <a:t> so v </a:t>
            </a:r>
            <a:r>
              <a:rPr lang="en-US" sz="2000" dirty="0" err="1" smtClean="0"/>
              <a:t>denarju</a:t>
            </a:r>
            <a:r>
              <a:rPr lang="en-US" sz="2000" dirty="0" smtClean="0"/>
              <a:t> </a:t>
            </a:r>
            <a:r>
              <a:rPr lang="en-US" sz="2000" dirty="0" err="1" smtClean="0"/>
              <a:t>izražena</a:t>
            </a:r>
            <a:r>
              <a:rPr lang="en-US" sz="2000" dirty="0" smtClean="0"/>
              <a:t> </a:t>
            </a:r>
            <a:r>
              <a:rPr lang="en-US" sz="2000" dirty="0" err="1" smtClean="0"/>
              <a:t>poraba</a:t>
            </a:r>
            <a:r>
              <a:rPr lang="en-US" sz="2000" dirty="0" smtClean="0"/>
              <a:t> </a:t>
            </a:r>
            <a:r>
              <a:rPr lang="en-US" sz="2000" dirty="0" err="1" smtClean="0"/>
              <a:t>ali</a:t>
            </a:r>
            <a:r>
              <a:rPr lang="en-US" sz="2000" dirty="0" smtClean="0"/>
              <a:t> </a:t>
            </a:r>
            <a:r>
              <a:rPr lang="en-US" sz="2000" dirty="0" err="1" smtClean="0"/>
              <a:t>obraba</a:t>
            </a:r>
            <a:r>
              <a:rPr lang="en-US" sz="2000" dirty="0" smtClean="0"/>
              <a:t> </a:t>
            </a:r>
            <a:r>
              <a:rPr lang="en-US" sz="2000" dirty="0" err="1" smtClean="0"/>
              <a:t>posamezne</a:t>
            </a:r>
            <a:r>
              <a:rPr lang="en-US" sz="2000" dirty="0" smtClean="0"/>
              <a:t> </a:t>
            </a:r>
            <a:r>
              <a:rPr lang="en-US" sz="2000" dirty="0" err="1" smtClean="0"/>
              <a:t>prvine</a:t>
            </a:r>
            <a:r>
              <a:rPr lang="en-US" sz="2000" dirty="0" smtClean="0"/>
              <a:t> </a:t>
            </a:r>
            <a:r>
              <a:rPr lang="en-US" sz="2000" dirty="0" err="1" smtClean="0"/>
              <a:t>poslovnega</a:t>
            </a:r>
            <a:r>
              <a:rPr lang="en-US" sz="2000" dirty="0" smtClean="0"/>
              <a:t> </a:t>
            </a:r>
            <a:r>
              <a:rPr lang="en-US" sz="2000" dirty="0" err="1" smtClean="0"/>
              <a:t>procesa</a:t>
            </a:r>
            <a:r>
              <a:rPr lang="en-US" sz="2000" dirty="0" smtClean="0"/>
              <a:t> </a:t>
            </a:r>
            <a:r>
              <a:rPr lang="en-US" sz="2000" dirty="0" err="1" smtClean="0"/>
              <a:t>pri</a:t>
            </a:r>
            <a:r>
              <a:rPr lang="en-US" sz="2000" dirty="0" smtClean="0"/>
              <a:t> </a:t>
            </a:r>
            <a:r>
              <a:rPr lang="en-US" sz="2000" dirty="0" err="1" smtClean="0"/>
              <a:t>nastajanju</a:t>
            </a:r>
            <a:r>
              <a:rPr lang="en-US" sz="2000" dirty="0" smtClean="0"/>
              <a:t> </a:t>
            </a:r>
            <a:r>
              <a:rPr lang="en-US" sz="2000" dirty="0" err="1" smtClean="0"/>
              <a:t>ali</a:t>
            </a:r>
            <a:r>
              <a:rPr lang="en-US" sz="2000" dirty="0" smtClean="0"/>
              <a:t> </a:t>
            </a:r>
            <a:r>
              <a:rPr lang="en-US" sz="2000" dirty="0" err="1" smtClean="0"/>
              <a:t>razpečevanju</a:t>
            </a:r>
            <a:r>
              <a:rPr lang="en-US" sz="2000" dirty="0" smtClean="0"/>
              <a:t> </a:t>
            </a:r>
            <a:r>
              <a:rPr lang="en-US" sz="2000" dirty="0" err="1" smtClean="0"/>
              <a:t>poslovnih</a:t>
            </a:r>
            <a:r>
              <a:rPr lang="en-US" sz="2000" dirty="0" smtClean="0"/>
              <a:t> </a:t>
            </a:r>
            <a:r>
              <a:rPr lang="en-US" sz="2000" dirty="0" err="1" smtClean="0"/>
              <a:t>učinkov</a:t>
            </a:r>
            <a:r>
              <a:rPr lang="en-US" sz="2000" dirty="0" smtClean="0"/>
              <a:t>.</a:t>
            </a:r>
          </a:p>
          <a:p>
            <a:endParaRPr lang="sl-SI" dirty="0" smtClean="0"/>
          </a:p>
          <a:p>
            <a:endParaRPr 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5229200"/>
            <a:ext cx="8347527"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17297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76672"/>
            <a:ext cx="6480720" cy="523220"/>
          </a:xfrm>
          <a:prstGeom prst="rect">
            <a:avLst/>
          </a:prstGeom>
          <a:noFill/>
        </p:spPr>
        <p:txBody>
          <a:bodyPr wrap="square" rtlCol="0">
            <a:spAutoFit/>
          </a:bodyPr>
          <a:lstStyle/>
          <a:p>
            <a:r>
              <a:rPr lang="sl-SI" sz="2800" b="1">
                <a:latin typeface="Verdana" pitchFamily="34" charset="0"/>
                <a:ea typeface="Verdana" pitchFamily="34" charset="0"/>
                <a:cs typeface="Verdana" pitchFamily="34" charset="0"/>
              </a:rPr>
              <a:t>Stroškovno mesto</a:t>
            </a:r>
            <a:endParaRPr lang="sl-SI" sz="2800" b="1" dirty="0">
              <a:latin typeface="Verdana" pitchFamily="34" charset="0"/>
              <a:ea typeface="Verdana" pitchFamily="34" charset="0"/>
              <a:cs typeface="Verdana" pitchFamily="34" charset="0"/>
            </a:endParaRPr>
          </a:p>
        </p:txBody>
      </p:sp>
      <p:pic>
        <p:nvPicPr>
          <p:cNvPr id="4" name="Slika 3"/>
          <p:cNvPicPr>
            <a:picLocks noChangeAspect="1"/>
          </p:cNvPicPr>
          <p:nvPr/>
        </p:nvPicPr>
        <p:blipFill>
          <a:blip r:embed="rId2"/>
          <a:stretch>
            <a:fillRect/>
          </a:stretch>
        </p:blipFill>
        <p:spPr>
          <a:xfrm>
            <a:off x="1889527" y="2243224"/>
            <a:ext cx="6266212" cy="2769951"/>
          </a:xfrm>
          <a:prstGeom prst="rect">
            <a:avLst/>
          </a:prstGeom>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l="26941" t="32562" r="58250" b="23688"/>
          <a:stretch>
            <a:fillRect/>
          </a:stretch>
        </p:blipFill>
        <p:spPr>
          <a:xfrm>
            <a:off x="611560" y="2223081"/>
            <a:ext cx="1150938" cy="1800225"/>
          </a:xfrm>
          <a:prstGeom prst="rect">
            <a:avLst/>
          </a:prstGeom>
        </p:spPr>
      </p:pic>
    </p:spTree>
    <p:extLst>
      <p:ext uri="{BB962C8B-B14F-4D97-AF65-F5344CB8AC3E}">
        <p14:creationId xmlns:p14="http://schemas.microsoft.com/office/powerpoint/2010/main" val="34664705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Delitev stroškov</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4" name="Pravokotnik 3"/>
          <p:cNvSpPr/>
          <p:nvPr/>
        </p:nvSpPr>
        <p:spPr>
          <a:xfrm>
            <a:off x="2286000" y="2136339"/>
            <a:ext cx="4572000" cy="1938992"/>
          </a:xfrm>
          <a:prstGeom prst="rect">
            <a:avLst/>
          </a:prstGeom>
        </p:spPr>
        <p:txBody>
          <a:bodyPr>
            <a:spAutoFit/>
          </a:bodyPr>
          <a:lstStyle/>
          <a:p>
            <a:pPr marL="285750" indent="-285750">
              <a:buFont typeface="Arial" panose="020B0604020202020204" pitchFamily="34" charset="0"/>
              <a:buChar char="•"/>
            </a:pPr>
            <a:r>
              <a:rPr lang="en-US" sz="2000" b="1" dirty="0" err="1" smtClean="0">
                <a:solidFill>
                  <a:srgbClr val="7030A0"/>
                </a:solidFill>
              </a:rPr>
              <a:t>naravne</a:t>
            </a:r>
            <a:r>
              <a:rPr lang="en-US" sz="2000" b="1" dirty="0" smtClean="0">
                <a:solidFill>
                  <a:srgbClr val="7030A0"/>
                </a:solidFill>
              </a:rPr>
              <a:t> </a:t>
            </a:r>
            <a:r>
              <a:rPr lang="en-US" sz="2000" b="1" dirty="0" err="1" smtClean="0">
                <a:solidFill>
                  <a:srgbClr val="7030A0"/>
                </a:solidFill>
              </a:rPr>
              <a:t>vrste</a:t>
            </a:r>
            <a:r>
              <a:rPr lang="en-US" sz="2000" b="1" dirty="0" smtClean="0">
                <a:solidFill>
                  <a:srgbClr val="7030A0"/>
                </a:solidFill>
              </a:rPr>
              <a:t> </a:t>
            </a:r>
            <a:r>
              <a:rPr lang="en-US" sz="2000" b="1" dirty="0" err="1" smtClean="0">
                <a:solidFill>
                  <a:srgbClr val="7030A0"/>
                </a:solidFill>
              </a:rPr>
              <a:t>stroškov</a:t>
            </a:r>
            <a:endParaRPr lang="sl-SI" sz="2000" b="1" dirty="0" smtClean="0">
              <a:solidFill>
                <a:srgbClr val="7030A0"/>
              </a:solidFill>
            </a:endParaRPr>
          </a:p>
          <a:p>
            <a:pPr marL="285750" indent="-285750">
              <a:buFont typeface="Arial" panose="020B0604020202020204" pitchFamily="34" charset="0"/>
              <a:buChar char="•"/>
            </a:pPr>
            <a:endParaRPr lang="sl-SI" sz="2000" b="1" dirty="0">
              <a:solidFill>
                <a:srgbClr val="7030A0"/>
              </a:solidFill>
            </a:endParaRPr>
          </a:p>
          <a:p>
            <a:pPr marL="285750" indent="-285750">
              <a:buFont typeface="Arial" panose="020B0604020202020204" pitchFamily="34" charset="0"/>
              <a:buChar char="•"/>
            </a:pPr>
            <a:r>
              <a:rPr lang="en-US" sz="2000" dirty="0" err="1" smtClean="0"/>
              <a:t>strošk</a:t>
            </a:r>
            <a:r>
              <a:rPr lang="sl-SI" sz="2000" dirty="0" smtClean="0"/>
              <a:t>i</a:t>
            </a:r>
            <a:r>
              <a:rPr lang="en-US" sz="2000" dirty="0" smtClean="0"/>
              <a:t> </a:t>
            </a:r>
            <a:r>
              <a:rPr lang="en-US" sz="2000" dirty="0" err="1" smtClean="0"/>
              <a:t>delovnih</a:t>
            </a:r>
            <a:r>
              <a:rPr lang="en-US" sz="2000" dirty="0" smtClean="0"/>
              <a:t> </a:t>
            </a:r>
            <a:r>
              <a:rPr lang="en-US" sz="2000" dirty="0" err="1" smtClean="0"/>
              <a:t>sredstev</a:t>
            </a:r>
            <a:r>
              <a:rPr lang="en-US" sz="2000" dirty="0" smtClean="0"/>
              <a:t>,</a:t>
            </a:r>
          </a:p>
          <a:p>
            <a:pPr marL="285750" indent="-285750">
              <a:buFont typeface="Arial" panose="020B0604020202020204" pitchFamily="34" charset="0"/>
              <a:buChar char="•"/>
            </a:pPr>
            <a:r>
              <a:rPr lang="en-US" sz="2000" dirty="0" err="1" smtClean="0"/>
              <a:t>strošk</a:t>
            </a:r>
            <a:r>
              <a:rPr lang="sl-SI" sz="2000" dirty="0" smtClean="0"/>
              <a:t>i</a:t>
            </a:r>
            <a:r>
              <a:rPr lang="en-US" sz="2000" dirty="0" smtClean="0"/>
              <a:t> </a:t>
            </a:r>
            <a:r>
              <a:rPr lang="en-US" sz="2000" dirty="0" err="1" smtClean="0"/>
              <a:t>predmetov</a:t>
            </a:r>
            <a:r>
              <a:rPr lang="en-US" sz="2000" dirty="0" smtClean="0"/>
              <a:t> </a:t>
            </a:r>
            <a:r>
              <a:rPr lang="en-US" sz="2000" dirty="0" err="1" smtClean="0"/>
              <a:t>dela</a:t>
            </a:r>
            <a:r>
              <a:rPr lang="en-US" sz="2000" dirty="0" smtClean="0"/>
              <a:t>,</a:t>
            </a:r>
          </a:p>
          <a:p>
            <a:pPr marL="285750" indent="-285750">
              <a:buFont typeface="Arial" panose="020B0604020202020204" pitchFamily="34" charset="0"/>
              <a:buChar char="•"/>
            </a:pPr>
            <a:r>
              <a:rPr lang="en-US" sz="2000" dirty="0" err="1" smtClean="0"/>
              <a:t>strošk</a:t>
            </a:r>
            <a:r>
              <a:rPr lang="sl-SI" sz="2000" dirty="0" smtClean="0"/>
              <a:t>i</a:t>
            </a:r>
            <a:r>
              <a:rPr lang="en-US" sz="2000" dirty="0" smtClean="0"/>
              <a:t> </a:t>
            </a:r>
            <a:r>
              <a:rPr lang="en-US" sz="2000" dirty="0" err="1" smtClean="0"/>
              <a:t>dela</a:t>
            </a:r>
            <a:r>
              <a:rPr lang="en-US" sz="2000" dirty="0" smtClean="0"/>
              <a:t> in</a:t>
            </a:r>
          </a:p>
          <a:p>
            <a:pPr marL="285750" indent="-285750">
              <a:buFont typeface="Arial" panose="020B0604020202020204" pitchFamily="34" charset="0"/>
              <a:buChar char="•"/>
            </a:pPr>
            <a:r>
              <a:rPr lang="en-US" sz="2000" dirty="0" err="1" smtClean="0"/>
              <a:t>strošk</a:t>
            </a:r>
            <a:r>
              <a:rPr lang="sl-SI" sz="2000" dirty="0" smtClean="0"/>
              <a:t>i</a:t>
            </a:r>
            <a:r>
              <a:rPr lang="en-US" sz="2000" dirty="0" smtClean="0"/>
              <a:t> </a:t>
            </a:r>
            <a:r>
              <a:rPr lang="en-US" sz="2000" dirty="0" err="1" smtClean="0"/>
              <a:t>storitev</a:t>
            </a:r>
            <a:endParaRPr lang="en-US" sz="2000" dirty="0"/>
          </a:p>
        </p:txBody>
      </p:sp>
    </p:spTree>
    <p:extLst>
      <p:ext uri="{BB962C8B-B14F-4D97-AF65-F5344CB8AC3E}">
        <p14:creationId xmlns:p14="http://schemas.microsoft.com/office/powerpoint/2010/main" val="15324859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VRSTE STROŠKOV GLEDE NA OBSEG DEJAVNOSTI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319676" y="2017713"/>
            <a:ext cx="4572000" cy="2862322"/>
          </a:xfrm>
          <a:prstGeom prst="rect">
            <a:avLst/>
          </a:prstGeom>
        </p:spPr>
        <p:txBody>
          <a:bodyPr>
            <a:spAutoFit/>
          </a:bodyPr>
          <a:lstStyle/>
          <a:p>
            <a:r>
              <a:rPr lang="en-US" dirty="0" err="1">
                <a:solidFill>
                  <a:srgbClr val="000000"/>
                </a:solidFill>
              </a:rPr>
              <a:t>Stalne</a:t>
            </a:r>
            <a:r>
              <a:rPr lang="en-US" dirty="0">
                <a:solidFill>
                  <a:srgbClr val="000000"/>
                </a:solidFill>
              </a:rPr>
              <a:t> </a:t>
            </a:r>
            <a:r>
              <a:rPr lang="en-US" dirty="0" err="1">
                <a:solidFill>
                  <a:srgbClr val="000000"/>
                </a:solidFill>
              </a:rPr>
              <a:t>stroške</a:t>
            </a:r>
            <a:r>
              <a:rPr lang="en-US" dirty="0">
                <a:solidFill>
                  <a:srgbClr val="000000"/>
                </a:solidFill>
              </a:rPr>
              <a:t> </a:t>
            </a:r>
            <a:r>
              <a:rPr lang="en-US" dirty="0" err="1">
                <a:solidFill>
                  <a:srgbClr val="000000"/>
                </a:solidFill>
              </a:rPr>
              <a:t>delimo</a:t>
            </a:r>
            <a:r>
              <a:rPr lang="sl-SI" dirty="0">
                <a:solidFill>
                  <a:srgbClr val="000000"/>
                </a:solidFill>
              </a:rPr>
              <a:t>:</a:t>
            </a:r>
          </a:p>
          <a:p>
            <a:endParaRPr lang="en-US" dirty="0">
              <a:solidFill>
                <a:srgbClr val="000000"/>
              </a:solidFill>
            </a:endParaRPr>
          </a:p>
          <a:p>
            <a:pPr marL="285750" indent="-285750">
              <a:buFont typeface="Arial" panose="020B0604020202020204" pitchFamily="34" charset="0"/>
              <a:buChar char="•"/>
            </a:pPr>
            <a:r>
              <a:rPr lang="en-US" b="1" dirty="0" err="1">
                <a:solidFill>
                  <a:srgbClr val="7030A0"/>
                </a:solidFill>
              </a:rPr>
              <a:t>neomejeno</a:t>
            </a:r>
            <a:r>
              <a:rPr lang="en-US" b="1" dirty="0">
                <a:solidFill>
                  <a:srgbClr val="7030A0"/>
                </a:solidFill>
              </a:rPr>
              <a:t> </a:t>
            </a:r>
            <a:r>
              <a:rPr lang="en-US" b="1" dirty="0" err="1">
                <a:solidFill>
                  <a:srgbClr val="7030A0"/>
                </a:solidFill>
              </a:rPr>
              <a:t>stalne</a:t>
            </a:r>
            <a:r>
              <a:rPr lang="en-US" b="1" dirty="0">
                <a:solidFill>
                  <a:srgbClr val="7030A0"/>
                </a:solidFill>
              </a:rPr>
              <a:t> in </a:t>
            </a:r>
          </a:p>
          <a:p>
            <a:pPr marL="285750" indent="-285750">
              <a:buFont typeface="Arial" panose="020B0604020202020204" pitchFamily="34" charset="0"/>
              <a:buChar char="•"/>
            </a:pPr>
            <a:r>
              <a:rPr lang="en-US" b="1" dirty="0" err="1">
                <a:solidFill>
                  <a:srgbClr val="7030A0"/>
                </a:solidFill>
              </a:rPr>
              <a:t>omejeno</a:t>
            </a:r>
            <a:r>
              <a:rPr lang="en-US" b="1" dirty="0">
                <a:solidFill>
                  <a:srgbClr val="7030A0"/>
                </a:solidFill>
              </a:rPr>
              <a:t> </a:t>
            </a:r>
            <a:r>
              <a:rPr lang="en-US" b="1" dirty="0" err="1">
                <a:solidFill>
                  <a:srgbClr val="7030A0"/>
                </a:solidFill>
              </a:rPr>
              <a:t>stalne</a:t>
            </a:r>
            <a:r>
              <a:rPr lang="en-US" b="1" dirty="0">
                <a:solidFill>
                  <a:srgbClr val="7030A0"/>
                </a:solidFill>
              </a:rPr>
              <a:t> </a:t>
            </a:r>
            <a:r>
              <a:rPr lang="en-US" b="1" dirty="0" err="1">
                <a:solidFill>
                  <a:srgbClr val="7030A0"/>
                </a:solidFill>
              </a:rPr>
              <a:t>stroške</a:t>
            </a:r>
            <a:r>
              <a:rPr lang="en-US" b="1" dirty="0">
                <a:solidFill>
                  <a:srgbClr val="7030A0"/>
                </a:solidFill>
              </a:rPr>
              <a:t>, </a:t>
            </a:r>
          </a:p>
          <a:p>
            <a:endParaRPr lang="en-US" dirty="0">
              <a:solidFill>
                <a:srgbClr val="000000"/>
              </a:solidFill>
            </a:endParaRPr>
          </a:p>
          <a:p>
            <a:r>
              <a:rPr lang="en-US" dirty="0" err="1">
                <a:solidFill>
                  <a:srgbClr val="000000"/>
                </a:solidFill>
              </a:rPr>
              <a:t>Spremenljive</a:t>
            </a:r>
            <a:r>
              <a:rPr lang="en-US" dirty="0">
                <a:solidFill>
                  <a:srgbClr val="000000"/>
                </a:solidFill>
              </a:rPr>
              <a:t> pa </a:t>
            </a:r>
            <a:r>
              <a:rPr lang="en-US" dirty="0" err="1">
                <a:solidFill>
                  <a:srgbClr val="000000"/>
                </a:solidFill>
              </a:rPr>
              <a:t>na</a:t>
            </a:r>
            <a:r>
              <a:rPr lang="sl-SI" dirty="0">
                <a:solidFill>
                  <a:srgbClr val="000000"/>
                </a:solidFill>
              </a:rPr>
              <a:t>:</a:t>
            </a:r>
          </a:p>
          <a:p>
            <a:r>
              <a:rPr lang="en-US" dirty="0">
                <a:solidFill>
                  <a:srgbClr val="000000"/>
                </a:solidFill>
              </a:rPr>
              <a:t> </a:t>
            </a:r>
          </a:p>
          <a:p>
            <a:pPr marL="285750" indent="-285750">
              <a:buFont typeface="Arial" panose="020B0604020202020204" pitchFamily="34" charset="0"/>
              <a:buChar char="•"/>
            </a:pPr>
            <a:r>
              <a:rPr lang="en-US" b="1" dirty="0" err="1">
                <a:solidFill>
                  <a:srgbClr val="7030A0"/>
                </a:solidFill>
              </a:rPr>
              <a:t>sorazmerne</a:t>
            </a:r>
            <a:r>
              <a:rPr lang="en-US" b="1" dirty="0">
                <a:solidFill>
                  <a:srgbClr val="7030A0"/>
                </a:solidFill>
              </a:rPr>
              <a:t>, </a:t>
            </a:r>
          </a:p>
          <a:p>
            <a:pPr marL="285750" indent="-285750">
              <a:buFont typeface="Arial" panose="020B0604020202020204" pitchFamily="34" charset="0"/>
              <a:buChar char="•"/>
            </a:pPr>
            <a:r>
              <a:rPr lang="en-US" b="1" dirty="0" err="1">
                <a:solidFill>
                  <a:srgbClr val="7030A0"/>
                </a:solidFill>
              </a:rPr>
              <a:t>napredujoče</a:t>
            </a:r>
            <a:endParaRPr lang="en-US" b="1" dirty="0">
              <a:solidFill>
                <a:srgbClr val="7030A0"/>
              </a:solidFill>
            </a:endParaRPr>
          </a:p>
          <a:p>
            <a:pPr marL="285750" indent="-285750">
              <a:buFont typeface="Arial" panose="020B0604020202020204" pitchFamily="34" charset="0"/>
              <a:buChar char="•"/>
            </a:pPr>
            <a:r>
              <a:rPr lang="en-US" b="1" dirty="0">
                <a:solidFill>
                  <a:srgbClr val="7030A0"/>
                </a:solidFill>
              </a:rPr>
              <a:t>in </a:t>
            </a:r>
            <a:r>
              <a:rPr lang="en-US" b="1" dirty="0" err="1">
                <a:solidFill>
                  <a:srgbClr val="7030A0"/>
                </a:solidFill>
              </a:rPr>
              <a:t>nazadujoče</a:t>
            </a:r>
            <a:r>
              <a:rPr lang="en-US" b="1" dirty="0">
                <a:solidFill>
                  <a:srgbClr val="7030A0"/>
                </a:solidFill>
              </a:rPr>
              <a:t> </a:t>
            </a:r>
            <a:r>
              <a:rPr lang="en-US" b="1" dirty="0" err="1">
                <a:solidFill>
                  <a:srgbClr val="7030A0"/>
                </a:solidFill>
              </a:rPr>
              <a:t>stroške</a:t>
            </a:r>
            <a:endParaRPr lang="en-US" b="1" dirty="0">
              <a:solidFill>
                <a:srgbClr val="7030A0"/>
              </a:solidFill>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3469" y="3686671"/>
            <a:ext cx="3151187"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66519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VRSTE STROŠKOV GLEDE NA OBSEG DEJAVNOSTI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1859340"/>
            <a:ext cx="6102350" cy="3847207"/>
          </a:xfrm>
          <a:prstGeom prst="rect">
            <a:avLst/>
          </a:prstGeom>
        </p:spPr>
        <p:txBody>
          <a:bodyPr wrap="square">
            <a:spAutoFit/>
          </a:bodyPr>
          <a:lstStyle/>
          <a:p>
            <a:r>
              <a:rPr lang="en-US" dirty="0" err="1">
                <a:solidFill>
                  <a:srgbClr val="000000"/>
                </a:solidFill>
              </a:rPr>
              <a:t>Vsi</a:t>
            </a:r>
            <a:r>
              <a:rPr lang="en-US" dirty="0">
                <a:solidFill>
                  <a:srgbClr val="000000"/>
                </a:solidFill>
              </a:rPr>
              <a:t> </a:t>
            </a:r>
            <a:r>
              <a:rPr lang="en-US" dirty="0" err="1">
                <a:solidFill>
                  <a:srgbClr val="000000"/>
                </a:solidFill>
              </a:rPr>
              <a:t>stroški</a:t>
            </a:r>
            <a:r>
              <a:rPr lang="en-US" dirty="0">
                <a:solidFill>
                  <a:srgbClr val="000000"/>
                </a:solidFill>
              </a:rPr>
              <a:t> se </a:t>
            </a:r>
            <a:r>
              <a:rPr lang="en-US" dirty="0" err="1">
                <a:solidFill>
                  <a:srgbClr val="000000"/>
                </a:solidFill>
              </a:rPr>
              <a:t>pri</a:t>
            </a:r>
            <a:r>
              <a:rPr lang="en-US" dirty="0">
                <a:solidFill>
                  <a:srgbClr val="000000"/>
                </a:solidFill>
              </a:rPr>
              <a:t> </a:t>
            </a:r>
            <a:r>
              <a:rPr lang="en-US" dirty="0" err="1">
                <a:solidFill>
                  <a:srgbClr val="000000"/>
                </a:solidFill>
              </a:rPr>
              <a:t>spreminjanju</a:t>
            </a:r>
            <a:r>
              <a:rPr lang="en-US" dirty="0">
                <a:solidFill>
                  <a:srgbClr val="000000"/>
                </a:solidFill>
              </a:rPr>
              <a:t> </a:t>
            </a:r>
            <a:r>
              <a:rPr lang="en-US" dirty="0" err="1">
                <a:solidFill>
                  <a:srgbClr val="000000"/>
                </a:solidFill>
              </a:rPr>
              <a:t>obsega</a:t>
            </a:r>
            <a:r>
              <a:rPr lang="en-US" dirty="0">
                <a:solidFill>
                  <a:srgbClr val="000000"/>
                </a:solidFill>
              </a:rPr>
              <a:t> </a:t>
            </a:r>
            <a:r>
              <a:rPr lang="en-US" dirty="0" err="1">
                <a:solidFill>
                  <a:srgbClr val="000000"/>
                </a:solidFill>
              </a:rPr>
              <a:t>dejavnosti</a:t>
            </a:r>
            <a:r>
              <a:rPr lang="en-US" dirty="0">
                <a:solidFill>
                  <a:srgbClr val="000000"/>
                </a:solidFill>
              </a:rPr>
              <a:t> ne </a:t>
            </a:r>
            <a:r>
              <a:rPr lang="en-US" dirty="0" err="1">
                <a:solidFill>
                  <a:srgbClr val="000000"/>
                </a:solidFill>
              </a:rPr>
              <a:t>obnašajo</a:t>
            </a:r>
            <a:r>
              <a:rPr lang="en-US" dirty="0">
                <a:solidFill>
                  <a:srgbClr val="000000"/>
                </a:solidFill>
              </a:rPr>
              <a:t> </a:t>
            </a:r>
            <a:r>
              <a:rPr lang="en-US" dirty="0" err="1">
                <a:solidFill>
                  <a:srgbClr val="000000"/>
                </a:solidFill>
              </a:rPr>
              <a:t>enako</a:t>
            </a:r>
            <a:r>
              <a:rPr lang="en-US" dirty="0">
                <a:solidFill>
                  <a:srgbClr val="000000"/>
                </a:solidFill>
              </a:rPr>
              <a:t>. </a:t>
            </a:r>
            <a:endParaRPr lang="sl-SI" dirty="0">
              <a:solidFill>
                <a:srgbClr val="000000"/>
              </a:solidFill>
            </a:endParaRPr>
          </a:p>
          <a:p>
            <a:endParaRPr lang="en-US" dirty="0">
              <a:solidFill>
                <a:srgbClr val="000000"/>
              </a:solidFill>
            </a:endParaRPr>
          </a:p>
          <a:p>
            <a:r>
              <a:rPr lang="en-US" dirty="0" err="1">
                <a:solidFill>
                  <a:srgbClr val="000000"/>
                </a:solidFill>
              </a:rPr>
              <a:t>Zato</a:t>
            </a:r>
            <a:r>
              <a:rPr lang="en-US" dirty="0">
                <a:solidFill>
                  <a:srgbClr val="000000"/>
                </a:solidFill>
              </a:rPr>
              <a:t> </a:t>
            </a:r>
            <a:r>
              <a:rPr lang="en-US" dirty="0" err="1">
                <a:solidFill>
                  <a:srgbClr val="000000"/>
                </a:solidFill>
              </a:rPr>
              <a:t>jih</a:t>
            </a:r>
            <a:r>
              <a:rPr lang="en-US" dirty="0">
                <a:solidFill>
                  <a:srgbClr val="000000"/>
                </a:solidFill>
              </a:rPr>
              <a:t> </a:t>
            </a:r>
            <a:r>
              <a:rPr lang="en-US" dirty="0" err="1">
                <a:solidFill>
                  <a:srgbClr val="000000"/>
                </a:solidFill>
              </a:rPr>
              <a:t>delimo</a:t>
            </a:r>
            <a:r>
              <a:rPr lang="en-US" dirty="0">
                <a:solidFill>
                  <a:srgbClr val="000000"/>
                </a:solidFill>
              </a:rPr>
              <a:t> :</a:t>
            </a:r>
            <a:endParaRPr lang="sl-SI" dirty="0">
              <a:solidFill>
                <a:srgbClr val="000000"/>
              </a:solidFill>
            </a:endParaRPr>
          </a:p>
          <a:p>
            <a:endParaRPr lang="en-US" dirty="0">
              <a:solidFill>
                <a:srgbClr val="000000"/>
              </a:solidFill>
            </a:endParaRPr>
          </a:p>
          <a:p>
            <a:pPr marL="285750" indent="-285750">
              <a:buFont typeface="Arial" panose="020B0604020202020204" pitchFamily="34" charset="0"/>
              <a:buChar char="•"/>
            </a:pPr>
            <a:r>
              <a:rPr lang="en-US" sz="2000" b="1" dirty="0" err="1">
                <a:solidFill>
                  <a:srgbClr val="7030A0"/>
                </a:solidFill>
              </a:rPr>
              <a:t>stalne</a:t>
            </a:r>
            <a:r>
              <a:rPr lang="en-US" sz="2000" b="1" dirty="0">
                <a:solidFill>
                  <a:srgbClr val="7030A0"/>
                </a:solidFill>
              </a:rPr>
              <a:t> </a:t>
            </a:r>
            <a:r>
              <a:rPr lang="en-US" sz="2000" b="1" dirty="0" err="1">
                <a:solidFill>
                  <a:srgbClr val="7030A0"/>
                </a:solidFill>
              </a:rPr>
              <a:t>oziroma</a:t>
            </a:r>
            <a:r>
              <a:rPr lang="en-US" sz="2000" b="1" dirty="0">
                <a:solidFill>
                  <a:srgbClr val="7030A0"/>
                </a:solidFill>
              </a:rPr>
              <a:t> </a:t>
            </a:r>
            <a:r>
              <a:rPr lang="en-US" sz="2000" b="1" dirty="0" err="1">
                <a:solidFill>
                  <a:srgbClr val="7030A0"/>
                </a:solidFill>
              </a:rPr>
              <a:t>fiksne</a:t>
            </a:r>
            <a:r>
              <a:rPr lang="en-US" sz="2000" b="1" dirty="0">
                <a:solidFill>
                  <a:srgbClr val="7030A0"/>
                </a:solidFill>
              </a:rPr>
              <a:t> (</a:t>
            </a:r>
            <a:r>
              <a:rPr lang="en-US" sz="2000" b="1" dirty="0" err="1">
                <a:solidFill>
                  <a:srgbClr val="7030A0"/>
                </a:solidFill>
              </a:rPr>
              <a:t>angl.</a:t>
            </a:r>
            <a:r>
              <a:rPr lang="en-US" sz="2000" b="1" dirty="0">
                <a:solidFill>
                  <a:srgbClr val="7030A0"/>
                </a:solidFill>
              </a:rPr>
              <a:t> fixed costs FC) in </a:t>
            </a:r>
            <a:endParaRPr lang="sl-SI" sz="2000" b="1" dirty="0">
              <a:solidFill>
                <a:srgbClr val="7030A0"/>
              </a:solidFill>
            </a:endParaRPr>
          </a:p>
          <a:p>
            <a:pPr marL="285750" indent="-285750">
              <a:buFont typeface="Arial" panose="020B0604020202020204" pitchFamily="34" charset="0"/>
              <a:buChar char="•"/>
            </a:pPr>
            <a:endParaRPr lang="en-US" sz="2000" b="1" dirty="0">
              <a:solidFill>
                <a:srgbClr val="7030A0"/>
              </a:solidFill>
            </a:endParaRPr>
          </a:p>
          <a:p>
            <a:pPr marL="285750" indent="-285750">
              <a:buFont typeface="Arial" panose="020B0604020202020204" pitchFamily="34" charset="0"/>
              <a:buChar char="•"/>
            </a:pPr>
            <a:r>
              <a:rPr lang="en-US" sz="2000" b="1" dirty="0" err="1">
                <a:solidFill>
                  <a:srgbClr val="7030A0"/>
                </a:solidFill>
              </a:rPr>
              <a:t>spremenljive</a:t>
            </a:r>
            <a:r>
              <a:rPr lang="en-US" sz="2000" b="1" dirty="0">
                <a:solidFill>
                  <a:srgbClr val="7030A0"/>
                </a:solidFill>
              </a:rPr>
              <a:t> </a:t>
            </a:r>
            <a:r>
              <a:rPr lang="en-US" sz="2000" b="1" dirty="0" err="1">
                <a:solidFill>
                  <a:srgbClr val="7030A0"/>
                </a:solidFill>
              </a:rPr>
              <a:t>oziroma</a:t>
            </a:r>
            <a:r>
              <a:rPr lang="en-US" sz="2000" b="1" dirty="0">
                <a:solidFill>
                  <a:srgbClr val="7030A0"/>
                </a:solidFill>
              </a:rPr>
              <a:t> </a:t>
            </a:r>
            <a:r>
              <a:rPr lang="en-US" sz="2000" b="1" dirty="0" err="1">
                <a:solidFill>
                  <a:srgbClr val="7030A0"/>
                </a:solidFill>
              </a:rPr>
              <a:t>variabilne</a:t>
            </a:r>
            <a:r>
              <a:rPr lang="en-US" sz="2000" b="1" dirty="0">
                <a:solidFill>
                  <a:srgbClr val="7030A0"/>
                </a:solidFill>
              </a:rPr>
              <a:t> (</a:t>
            </a:r>
            <a:r>
              <a:rPr lang="en-US" sz="2000" b="1" dirty="0" err="1">
                <a:solidFill>
                  <a:srgbClr val="7030A0"/>
                </a:solidFill>
              </a:rPr>
              <a:t>angl.</a:t>
            </a:r>
            <a:r>
              <a:rPr lang="en-US" sz="2000" b="1" dirty="0">
                <a:solidFill>
                  <a:srgbClr val="7030A0"/>
                </a:solidFill>
              </a:rPr>
              <a:t> variable costs</a:t>
            </a:r>
            <a:r>
              <a:rPr lang="sl-SI" sz="2000" b="1" dirty="0">
                <a:solidFill>
                  <a:srgbClr val="7030A0"/>
                </a:solidFill>
              </a:rPr>
              <a:t> </a:t>
            </a:r>
            <a:r>
              <a:rPr lang="en-US" sz="2000" b="1" dirty="0">
                <a:solidFill>
                  <a:srgbClr val="7030A0"/>
                </a:solidFill>
              </a:rPr>
              <a:t>VC)</a:t>
            </a:r>
          </a:p>
          <a:p>
            <a:endParaRPr lang="en-US" dirty="0">
              <a:solidFill>
                <a:srgbClr val="000000"/>
              </a:solidFill>
            </a:endParaRPr>
          </a:p>
          <a:p>
            <a:r>
              <a:rPr lang="en-US" dirty="0">
                <a:solidFill>
                  <a:srgbClr val="000000"/>
                </a:solidFill>
              </a:rPr>
              <a:t>Na </a:t>
            </a:r>
            <a:r>
              <a:rPr lang="en-US" dirty="0" err="1">
                <a:solidFill>
                  <a:srgbClr val="000000"/>
                </a:solidFill>
              </a:rPr>
              <a:t>stalne</a:t>
            </a:r>
            <a:r>
              <a:rPr lang="en-US" dirty="0">
                <a:solidFill>
                  <a:srgbClr val="000000"/>
                </a:solidFill>
              </a:rPr>
              <a:t> </a:t>
            </a:r>
            <a:r>
              <a:rPr lang="en-US" dirty="0" err="1">
                <a:solidFill>
                  <a:srgbClr val="000000"/>
                </a:solidFill>
              </a:rPr>
              <a:t>stroške</a:t>
            </a:r>
            <a:r>
              <a:rPr lang="en-US" dirty="0">
                <a:solidFill>
                  <a:srgbClr val="000000"/>
                </a:solidFill>
              </a:rPr>
              <a:t> </a:t>
            </a:r>
            <a:r>
              <a:rPr lang="en-US" dirty="0" err="1">
                <a:solidFill>
                  <a:srgbClr val="000000"/>
                </a:solidFill>
              </a:rPr>
              <a:t>obseg</a:t>
            </a:r>
            <a:r>
              <a:rPr lang="en-US" dirty="0">
                <a:solidFill>
                  <a:srgbClr val="000000"/>
                </a:solidFill>
              </a:rPr>
              <a:t> </a:t>
            </a:r>
            <a:r>
              <a:rPr lang="en-US" dirty="0" err="1">
                <a:solidFill>
                  <a:srgbClr val="000000"/>
                </a:solidFill>
              </a:rPr>
              <a:t>dejavnosti</a:t>
            </a:r>
            <a:r>
              <a:rPr lang="en-US" dirty="0">
                <a:solidFill>
                  <a:srgbClr val="000000"/>
                </a:solidFill>
              </a:rPr>
              <a:t> ne </a:t>
            </a:r>
            <a:r>
              <a:rPr lang="en-US" dirty="0" err="1">
                <a:solidFill>
                  <a:srgbClr val="000000"/>
                </a:solidFill>
              </a:rPr>
              <a:t>vpliva</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spremenljive</a:t>
            </a:r>
            <a:r>
              <a:rPr lang="en-US" dirty="0">
                <a:solidFill>
                  <a:srgbClr val="000000"/>
                </a:solidFill>
              </a:rPr>
              <a:t> pa</a:t>
            </a:r>
          </a:p>
        </p:txBody>
      </p:sp>
    </p:spTree>
    <p:extLst>
      <p:ext uri="{BB962C8B-B14F-4D97-AF65-F5344CB8AC3E}">
        <p14:creationId xmlns:p14="http://schemas.microsoft.com/office/powerpoint/2010/main" val="22526445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Stalni (fiksni) 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2274838"/>
            <a:ext cx="4572000" cy="2585323"/>
          </a:xfrm>
          <a:prstGeom prst="rect">
            <a:avLst/>
          </a:prstGeom>
        </p:spPr>
        <p:txBody>
          <a:bodyPr>
            <a:spAutoFit/>
          </a:bodyPr>
          <a:lstStyle/>
          <a:p>
            <a:r>
              <a:rPr lang="en-US" dirty="0" smtClean="0"/>
              <a:t>To so </a:t>
            </a:r>
            <a:r>
              <a:rPr lang="en-US" dirty="0" err="1" smtClean="0"/>
              <a:t>stroški</a:t>
            </a:r>
            <a:r>
              <a:rPr lang="en-US" dirty="0" smtClean="0"/>
              <a:t>, </a:t>
            </a:r>
            <a:r>
              <a:rPr lang="en-US" dirty="0" err="1" smtClean="0"/>
              <a:t>ki</a:t>
            </a:r>
            <a:r>
              <a:rPr lang="en-US" dirty="0" smtClean="0"/>
              <a:t> so </a:t>
            </a:r>
            <a:r>
              <a:rPr lang="en-US" dirty="0" err="1" smtClean="0"/>
              <a:t>neodvisni</a:t>
            </a:r>
            <a:r>
              <a:rPr lang="en-US" dirty="0" smtClean="0"/>
              <a:t> od </a:t>
            </a:r>
            <a:r>
              <a:rPr lang="en-US" dirty="0" err="1" smtClean="0"/>
              <a:t>obsega</a:t>
            </a:r>
            <a:r>
              <a:rPr lang="en-US" dirty="0" smtClean="0"/>
              <a:t> </a:t>
            </a:r>
            <a:r>
              <a:rPr lang="en-US" dirty="0" err="1" smtClean="0"/>
              <a:t>proizvodnje</a:t>
            </a:r>
            <a:r>
              <a:rPr lang="en-US" dirty="0" smtClean="0"/>
              <a:t>; to </a:t>
            </a:r>
            <a:r>
              <a:rPr lang="en-US" dirty="0" err="1" smtClean="0"/>
              <a:t>pomeni</a:t>
            </a:r>
            <a:r>
              <a:rPr lang="en-US" dirty="0" smtClean="0"/>
              <a:t>, da </a:t>
            </a:r>
            <a:r>
              <a:rPr lang="en-US" dirty="0" err="1" smtClean="0"/>
              <a:t>jih</a:t>
            </a:r>
            <a:r>
              <a:rPr lang="en-US" dirty="0" smtClean="0"/>
              <a:t> ne </a:t>
            </a:r>
            <a:r>
              <a:rPr lang="en-US" dirty="0" err="1" smtClean="0"/>
              <a:t>povzroča</a:t>
            </a:r>
            <a:r>
              <a:rPr lang="en-US" dirty="0" smtClean="0"/>
              <a:t> </a:t>
            </a:r>
            <a:r>
              <a:rPr lang="en-US" dirty="0" err="1" smtClean="0"/>
              <a:t>proizvodnja</a:t>
            </a:r>
            <a:r>
              <a:rPr lang="en-US" dirty="0" smtClean="0"/>
              <a:t>, </a:t>
            </a:r>
            <a:r>
              <a:rPr lang="en-US" dirty="0" err="1" smtClean="0"/>
              <a:t>pač</a:t>
            </a:r>
            <a:r>
              <a:rPr lang="en-US" dirty="0" smtClean="0"/>
              <a:t> pa </a:t>
            </a:r>
            <a:r>
              <a:rPr lang="en-US" dirty="0" err="1" smtClean="0"/>
              <a:t>pripravljenost</a:t>
            </a:r>
            <a:r>
              <a:rPr lang="en-US" dirty="0" smtClean="0"/>
              <a:t> </a:t>
            </a:r>
            <a:r>
              <a:rPr lang="en-US" dirty="0" err="1" smtClean="0"/>
              <a:t>na</a:t>
            </a:r>
            <a:r>
              <a:rPr lang="en-US" dirty="0" smtClean="0"/>
              <a:t> </a:t>
            </a:r>
            <a:r>
              <a:rPr lang="en-US" dirty="0" err="1" smtClean="0"/>
              <a:t>proizvodnjo</a:t>
            </a:r>
            <a:r>
              <a:rPr lang="en-US" dirty="0" smtClean="0"/>
              <a:t>; </a:t>
            </a:r>
            <a:endParaRPr lang="sl-SI" dirty="0" smtClean="0"/>
          </a:p>
          <a:p>
            <a:endParaRPr lang="en-US" dirty="0" smtClean="0"/>
          </a:p>
          <a:p>
            <a:r>
              <a:rPr lang="en-US" dirty="0" err="1" smtClean="0"/>
              <a:t>sem</a:t>
            </a:r>
            <a:r>
              <a:rPr lang="en-US" dirty="0" smtClean="0"/>
              <a:t> </a:t>
            </a:r>
            <a:r>
              <a:rPr lang="en-US" dirty="0" err="1" smtClean="0"/>
              <a:t>spadajo</a:t>
            </a:r>
            <a:r>
              <a:rPr lang="en-US" dirty="0" smtClean="0"/>
              <a:t> </a:t>
            </a:r>
            <a:r>
              <a:rPr lang="en-US" dirty="0" err="1" smtClean="0"/>
              <a:t>na</a:t>
            </a:r>
            <a:r>
              <a:rPr lang="en-US" dirty="0" smtClean="0"/>
              <a:t> primer </a:t>
            </a:r>
            <a:r>
              <a:rPr lang="en-US" dirty="0" err="1" smtClean="0"/>
              <a:t>stroški</a:t>
            </a:r>
            <a:r>
              <a:rPr lang="en-US" dirty="0" smtClean="0"/>
              <a:t> </a:t>
            </a:r>
            <a:r>
              <a:rPr lang="en-US" dirty="0" err="1" smtClean="0"/>
              <a:t>zavarovanja</a:t>
            </a:r>
            <a:r>
              <a:rPr lang="en-US" dirty="0" smtClean="0"/>
              <a:t> pr. </a:t>
            </a:r>
            <a:r>
              <a:rPr lang="en-US" dirty="0" err="1" smtClean="0"/>
              <a:t>sredstev</a:t>
            </a:r>
            <a:r>
              <a:rPr lang="en-US" dirty="0" smtClean="0"/>
              <a:t>, </a:t>
            </a:r>
            <a:r>
              <a:rPr lang="en-US" dirty="0" err="1" smtClean="0"/>
              <a:t>stroški</a:t>
            </a:r>
            <a:r>
              <a:rPr lang="en-US" dirty="0" smtClean="0"/>
              <a:t> </a:t>
            </a:r>
            <a:r>
              <a:rPr lang="en-US" dirty="0" err="1" smtClean="0"/>
              <a:t>časovne</a:t>
            </a:r>
            <a:r>
              <a:rPr lang="en-US" dirty="0" smtClean="0"/>
              <a:t> </a:t>
            </a:r>
            <a:r>
              <a:rPr lang="en-US" dirty="0" err="1" smtClean="0"/>
              <a:t>amortizacije</a:t>
            </a:r>
            <a:r>
              <a:rPr lang="en-US" dirty="0" smtClean="0"/>
              <a:t>, </a:t>
            </a:r>
            <a:r>
              <a:rPr lang="en-US" dirty="0" err="1" smtClean="0"/>
              <a:t>obresti</a:t>
            </a:r>
            <a:r>
              <a:rPr lang="en-US" dirty="0" smtClean="0"/>
              <a:t> </a:t>
            </a:r>
            <a:r>
              <a:rPr lang="en-US" dirty="0" err="1" smtClean="0"/>
              <a:t>dolgoročnih</a:t>
            </a:r>
            <a:r>
              <a:rPr lang="en-US" dirty="0" smtClean="0"/>
              <a:t> </a:t>
            </a:r>
            <a:r>
              <a:rPr lang="en-US" dirty="0" err="1" smtClean="0"/>
              <a:t>kreditov</a:t>
            </a:r>
            <a:r>
              <a:rPr lang="en-US" dirty="0" smtClean="0"/>
              <a:t>, </a:t>
            </a:r>
            <a:r>
              <a:rPr lang="en-US" dirty="0" err="1" smtClean="0"/>
              <a:t>najemnine</a:t>
            </a:r>
            <a:r>
              <a:rPr lang="en-US" dirty="0" smtClean="0"/>
              <a:t>, </a:t>
            </a:r>
            <a:r>
              <a:rPr lang="en-US" dirty="0" err="1" smtClean="0"/>
              <a:t>plače</a:t>
            </a:r>
            <a:r>
              <a:rPr lang="en-US" dirty="0" smtClean="0"/>
              <a:t> </a:t>
            </a:r>
            <a:r>
              <a:rPr lang="en-US" dirty="0" err="1" smtClean="0"/>
              <a:t>vodilnih</a:t>
            </a:r>
            <a:r>
              <a:rPr lang="en-US" dirty="0" smtClean="0"/>
              <a:t> </a:t>
            </a:r>
            <a:r>
              <a:rPr lang="en-US" dirty="0" err="1" smtClean="0"/>
              <a:t>delavcev</a:t>
            </a:r>
            <a:r>
              <a:rPr lang="en-US" dirty="0" smtClean="0"/>
              <a:t>,..</a:t>
            </a:r>
            <a:endParaRPr lang="en-US" dirty="0"/>
          </a:p>
        </p:txBody>
      </p:sp>
    </p:spTree>
    <p:extLst>
      <p:ext uri="{BB962C8B-B14F-4D97-AF65-F5344CB8AC3E}">
        <p14:creationId xmlns:p14="http://schemas.microsoft.com/office/powerpoint/2010/main" val="5130143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Stalni (fiksni) 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None/>
            </a:pPr>
            <a:r>
              <a:rPr lang="sl-SI" altLang="sl-SI" sz="2800" dirty="0">
                <a:solidFill>
                  <a:srgbClr val="000000"/>
                </a:solidFill>
              </a:rPr>
              <a:t>Stalni stroški se spreminjajo na enoto proizvoda, kot celota pa ne, oziroma se spremenijo šele takrat, ko se na trgu spremenijo cene fiksnih </a:t>
            </a:r>
            <a:r>
              <a:rPr lang="sl-SI" altLang="sl-SI" sz="2800" dirty="0" err="1">
                <a:solidFill>
                  <a:srgbClr val="000000"/>
                </a:solidFill>
              </a:rPr>
              <a:t>inputov</a:t>
            </a:r>
            <a:r>
              <a:rPr lang="sl-SI" altLang="sl-SI" sz="2800" dirty="0">
                <a:solidFill>
                  <a:srgbClr val="000000"/>
                </a:solidFill>
              </a:rPr>
              <a:t> (na primer stroški zavarovanja). </a:t>
            </a: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2274838"/>
            <a:ext cx="4572000" cy="369332"/>
          </a:xfrm>
          <a:prstGeom prst="rect">
            <a:avLst/>
          </a:prstGeom>
        </p:spPr>
        <p:txBody>
          <a:bodyPr>
            <a:spAutoFit/>
          </a:bodyPr>
          <a:lstStyle/>
          <a:p>
            <a:endParaRPr lang="en-US" dirty="0">
              <a:solidFill>
                <a:srgbClr val="000000"/>
              </a:solidFill>
            </a:endParaRPr>
          </a:p>
        </p:txBody>
      </p:sp>
    </p:spTree>
    <p:extLst>
      <p:ext uri="{BB962C8B-B14F-4D97-AF65-F5344CB8AC3E}">
        <p14:creationId xmlns:p14="http://schemas.microsoft.com/office/powerpoint/2010/main" val="38149831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9" y="214313"/>
            <a:ext cx="5543549" cy="1462087"/>
          </a:xfrm>
        </p:spPr>
        <p:txBody>
          <a:bodyPr/>
          <a:lstStyle/>
          <a:p>
            <a:pPr eaLnBrk="1" hangingPunct="1"/>
            <a:r>
              <a:rPr lang="sl-SI" altLang="sl-SI" sz="3600" b="1" dirty="0"/>
              <a:t>Neomejeno stalni 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1859340"/>
            <a:ext cx="5670376" cy="3477875"/>
          </a:xfrm>
          <a:prstGeom prst="rect">
            <a:avLst/>
          </a:prstGeom>
        </p:spPr>
        <p:txBody>
          <a:bodyPr wrap="square">
            <a:spAutoFit/>
          </a:bodyPr>
          <a:lstStyle/>
          <a:p>
            <a:r>
              <a:rPr lang="en-US" sz="2000" b="1" dirty="0" err="1">
                <a:solidFill>
                  <a:srgbClr val="7030A0"/>
                </a:solidFill>
              </a:rPr>
              <a:t>Neomejeno</a:t>
            </a:r>
            <a:r>
              <a:rPr lang="en-US" sz="2000" b="1" dirty="0">
                <a:solidFill>
                  <a:srgbClr val="7030A0"/>
                </a:solidFill>
              </a:rPr>
              <a:t> </a:t>
            </a:r>
            <a:r>
              <a:rPr lang="en-US" sz="2000" b="1" dirty="0" err="1">
                <a:solidFill>
                  <a:srgbClr val="7030A0"/>
                </a:solidFill>
              </a:rPr>
              <a:t>stalni</a:t>
            </a:r>
            <a:r>
              <a:rPr lang="en-US" sz="2000" b="1" dirty="0">
                <a:solidFill>
                  <a:srgbClr val="7030A0"/>
                </a:solidFill>
              </a:rPr>
              <a:t> </a:t>
            </a:r>
            <a:r>
              <a:rPr lang="en-US" sz="2000" b="1" dirty="0" err="1">
                <a:solidFill>
                  <a:srgbClr val="7030A0"/>
                </a:solidFill>
              </a:rPr>
              <a:t>ali</a:t>
            </a:r>
            <a:r>
              <a:rPr lang="en-US" sz="2000" b="1" dirty="0">
                <a:solidFill>
                  <a:srgbClr val="7030A0"/>
                </a:solidFill>
              </a:rPr>
              <a:t> </a:t>
            </a:r>
            <a:r>
              <a:rPr lang="en-US" sz="2000" b="1" dirty="0" err="1">
                <a:solidFill>
                  <a:srgbClr val="7030A0"/>
                </a:solidFill>
              </a:rPr>
              <a:t>absolutno</a:t>
            </a:r>
            <a:r>
              <a:rPr lang="en-US" sz="2000" b="1" dirty="0">
                <a:solidFill>
                  <a:srgbClr val="7030A0"/>
                </a:solidFill>
              </a:rPr>
              <a:t> </a:t>
            </a:r>
            <a:r>
              <a:rPr lang="en-US" sz="2000" b="1" dirty="0" err="1">
                <a:solidFill>
                  <a:srgbClr val="7030A0"/>
                </a:solidFill>
              </a:rPr>
              <a:t>fiksni</a:t>
            </a:r>
            <a:r>
              <a:rPr lang="en-US" sz="2000" b="1" dirty="0">
                <a:solidFill>
                  <a:srgbClr val="7030A0"/>
                </a:solidFill>
              </a:rPr>
              <a:t> </a:t>
            </a:r>
            <a:r>
              <a:rPr lang="en-US" sz="2000" b="1" dirty="0" err="1">
                <a:solidFill>
                  <a:srgbClr val="7030A0"/>
                </a:solidFill>
              </a:rPr>
              <a:t>stroški</a:t>
            </a:r>
            <a:r>
              <a:rPr lang="en-US" sz="2000" b="1" dirty="0">
                <a:solidFill>
                  <a:srgbClr val="7030A0"/>
                </a:solidFill>
              </a:rPr>
              <a:t> </a:t>
            </a:r>
            <a:r>
              <a:rPr lang="en-US" dirty="0">
                <a:solidFill>
                  <a:srgbClr val="000000"/>
                </a:solidFill>
              </a:rPr>
              <a:t>so </a:t>
            </a:r>
            <a:r>
              <a:rPr lang="en-US" dirty="0" err="1">
                <a:solidFill>
                  <a:srgbClr val="000000"/>
                </a:solidFill>
              </a:rPr>
              <a:t>tisti</a:t>
            </a:r>
            <a:r>
              <a:rPr lang="en-US" dirty="0">
                <a:solidFill>
                  <a:srgbClr val="000000"/>
                </a:solidFill>
              </a:rPr>
              <a:t> </a:t>
            </a:r>
            <a:r>
              <a:rPr lang="en-US" dirty="0" err="1">
                <a:solidFill>
                  <a:srgbClr val="000000"/>
                </a:solidFill>
              </a:rPr>
              <a:t>stroški</a:t>
            </a:r>
            <a:r>
              <a:rPr lang="en-US" dirty="0">
                <a:solidFill>
                  <a:srgbClr val="000000"/>
                </a:solidFill>
              </a:rPr>
              <a:t>, </a:t>
            </a:r>
            <a:r>
              <a:rPr lang="en-US" dirty="0" err="1">
                <a:solidFill>
                  <a:srgbClr val="000000"/>
                </a:solidFill>
              </a:rPr>
              <a:t>ki</a:t>
            </a:r>
            <a:r>
              <a:rPr lang="en-US" dirty="0">
                <a:solidFill>
                  <a:srgbClr val="000000"/>
                </a:solidFill>
              </a:rPr>
              <a:t> se ne </a:t>
            </a:r>
            <a:r>
              <a:rPr lang="en-US" dirty="0" err="1">
                <a:solidFill>
                  <a:srgbClr val="000000"/>
                </a:solidFill>
              </a:rPr>
              <a:t>spreminjajo</a:t>
            </a:r>
            <a:r>
              <a:rPr lang="en-US" dirty="0">
                <a:solidFill>
                  <a:srgbClr val="000000"/>
                </a:solidFill>
              </a:rPr>
              <a:t> ne </a:t>
            </a:r>
            <a:r>
              <a:rPr lang="en-US" dirty="0" err="1">
                <a:solidFill>
                  <a:srgbClr val="000000"/>
                </a:solidFill>
              </a:rPr>
              <a:t>glede</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obseg</a:t>
            </a:r>
            <a:r>
              <a:rPr lang="en-US" dirty="0">
                <a:solidFill>
                  <a:srgbClr val="000000"/>
                </a:solidFill>
              </a:rPr>
              <a:t> </a:t>
            </a:r>
            <a:r>
              <a:rPr lang="en-US" dirty="0" err="1">
                <a:solidFill>
                  <a:srgbClr val="000000"/>
                </a:solidFill>
              </a:rPr>
              <a:t>dejavnosti</a:t>
            </a:r>
            <a:r>
              <a:rPr lang="en-US" dirty="0">
                <a:solidFill>
                  <a:srgbClr val="000000"/>
                </a:solidFill>
              </a:rPr>
              <a:t>, </a:t>
            </a:r>
            <a:r>
              <a:rPr lang="en-US" dirty="0" err="1">
                <a:solidFill>
                  <a:srgbClr val="000000"/>
                </a:solidFill>
              </a:rPr>
              <a:t>torej</a:t>
            </a:r>
            <a:r>
              <a:rPr lang="en-US" dirty="0">
                <a:solidFill>
                  <a:srgbClr val="000000"/>
                </a:solidFill>
              </a:rPr>
              <a:t> so </a:t>
            </a:r>
            <a:r>
              <a:rPr lang="en-US" dirty="0" err="1">
                <a:solidFill>
                  <a:srgbClr val="000000"/>
                </a:solidFill>
              </a:rPr>
              <a:t>enaki</a:t>
            </a:r>
            <a:r>
              <a:rPr lang="en-US" dirty="0">
                <a:solidFill>
                  <a:srgbClr val="000000"/>
                </a:solidFill>
              </a:rPr>
              <a:t>, </a:t>
            </a:r>
            <a:r>
              <a:rPr lang="en-US" dirty="0" err="1">
                <a:solidFill>
                  <a:srgbClr val="000000"/>
                </a:solidFill>
              </a:rPr>
              <a:t>če</a:t>
            </a:r>
            <a:r>
              <a:rPr lang="en-US" dirty="0">
                <a:solidFill>
                  <a:srgbClr val="000000"/>
                </a:solidFill>
              </a:rPr>
              <a:t> </a:t>
            </a:r>
            <a:r>
              <a:rPr lang="en-US" dirty="0" err="1">
                <a:solidFill>
                  <a:srgbClr val="000000"/>
                </a:solidFill>
              </a:rPr>
              <a:t>podjetje</a:t>
            </a:r>
            <a:r>
              <a:rPr lang="en-US" dirty="0">
                <a:solidFill>
                  <a:srgbClr val="000000"/>
                </a:solidFill>
              </a:rPr>
              <a:t> </a:t>
            </a:r>
            <a:r>
              <a:rPr lang="en-US" dirty="0" err="1">
                <a:solidFill>
                  <a:srgbClr val="000000"/>
                </a:solidFill>
              </a:rPr>
              <a:t>dela</a:t>
            </a:r>
            <a:r>
              <a:rPr lang="en-US" dirty="0">
                <a:solidFill>
                  <a:srgbClr val="000000"/>
                </a:solidFill>
              </a:rPr>
              <a:t> </a:t>
            </a:r>
            <a:r>
              <a:rPr lang="en-US" dirty="0" err="1">
                <a:solidFill>
                  <a:srgbClr val="000000"/>
                </a:solidFill>
              </a:rPr>
              <a:t>nič</a:t>
            </a:r>
            <a:r>
              <a:rPr lang="en-US" dirty="0">
                <a:solidFill>
                  <a:srgbClr val="000000"/>
                </a:solidFill>
              </a:rPr>
              <a:t>, </a:t>
            </a:r>
            <a:r>
              <a:rPr lang="en-US" dirty="0" err="1">
                <a:solidFill>
                  <a:srgbClr val="000000"/>
                </a:solidFill>
              </a:rPr>
              <a:t>malo</a:t>
            </a:r>
            <a:r>
              <a:rPr lang="en-US" dirty="0">
                <a:solidFill>
                  <a:srgbClr val="000000"/>
                </a:solidFill>
              </a:rPr>
              <a:t> </a:t>
            </a:r>
            <a:r>
              <a:rPr lang="en-US" dirty="0" err="1">
                <a:solidFill>
                  <a:srgbClr val="000000"/>
                </a:solidFill>
              </a:rPr>
              <a:t>ali</a:t>
            </a:r>
            <a:r>
              <a:rPr lang="en-US" dirty="0">
                <a:solidFill>
                  <a:srgbClr val="000000"/>
                </a:solidFill>
              </a:rPr>
              <a:t> </a:t>
            </a:r>
            <a:r>
              <a:rPr lang="en-US" dirty="0" err="1">
                <a:solidFill>
                  <a:srgbClr val="000000"/>
                </a:solidFill>
              </a:rPr>
              <a:t>veliko</a:t>
            </a:r>
            <a:endParaRPr lang="en-US" dirty="0">
              <a:solidFill>
                <a:srgbClr val="000000"/>
              </a:solidFill>
            </a:endParaRPr>
          </a:p>
          <a:p>
            <a:endParaRPr lang="en-US" dirty="0">
              <a:solidFill>
                <a:srgbClr val="000000"/>
              </a:solidFill>
            </a:endParaRPr>
          </a:p>
          <a:p>
            <a:r>
              <a:rPr lang="en-US" dirty="0">
                <a:solidFill>
                  <a:srgbClr val="000000"/>
                </a:solidFill>
              </a:rPr>
              <a:t>Med </a:t>
            </a:r>
            <a:r>
              <a:rPr lang="en-US" dirty="0" err="1">
                <a:solidFill>
                  <a:srgbClr val="000000"/>
                </a:solidFill>
              </a:rPr>
              <a:t>neomejeno</a:t>
            </a:r>
            <a:r>
              <a:rPr lang="en-US" dirty="0">
                <a:solidFill>
                  <a:srgbClr val="000000"/>
                </a:solidFill>
              </a:rPr>
              <a:t> </a:t>
            </a:r>
            <a:r>
              <a:rPr lang="en-US" dirty="0" err="1">
                <a:solidFill>
                  <a:srgbClr val="000000"/>
                </a:solidFill>
              </a:rPr>
              <a:t>stalne</a:t>
            </a:r>
            <a:r>
              <a:rPr lang="en-US" dirty="0">
                <a:solidFill>
                  <a:srgbClr val="000000"/>
                </a:solidFill>
              </a:rPr>
              <a:t> </a:t>
            </a:r>
            <a:r>
              <a:rPr lang="en-US" dirty="0" err="1">
                <a:solidFill>
                  <a:srgbClr val="000000"/>
                </a:solidFill>
              </a:rPr>
              <a:t>stroške</a:t>
            </a:r>
            <a:r>
              <a:rPr lang="en-US" dirty="0">
                <a:solidFill>
                  <a:srgbClr val="000000"/>
                </a:solidFill>
              </a:rPr>
              <a:t> </a:t>
            </a:r>
            <a:r>
              <a:rPr lang="en-US" dirty="0" err="1">
                <a:solidFill>
                  <a:srgbClr val="000000"/>
                </a:solidFill>
              </a:rPr>
              <a:t>štejemo</a:t>
            </a:r>
            <a:r>
              <a:rPr lang="en-US" dirty="0">
                <a:solidFill>
                  <a:srgbClr val="000000"/>
                </a:solidFill>
              </a:rPr>
              <a:t> </a:t>
            </a:r>
            <a:endParaRPr lang="sl-SI" dirty="0">
              <a:solidFill>
                <a:srgbClr val="000000"/>
              </a:solidFill>
            </a:endParaRPr>
          </a:p>
          <a:p>
            <a:endParaRPr lang="en-US" dirty="0">
              <a:solidFill>
                <a:srgbClr val="000000"/>
              </a:solidFill>
            </a:endParaRPr>
          </a:p>
          <a:p>
            <a:pPr marL="285750" indent="-285750">
              <a:buFont typeface="Arial" panose="020B0604020202020204" pitchFamily="34" charset="0"/>
              <a:buChar char="•"/>
            </a:pPr>
            <a:r>
              <a:rPr lang="en-US" dirty="0" err="1">
                <a:solidFill>
                  <a:srgbClr val="000000"/>
                </a:solidFill>
              </a:rPr>
              <a:t>enakomerno</a:t>
            </a:r>
            <a:r>
              <a:rPr lang="en-US" dirty="0">
                <a:solidFill>
                  <a:srgbClr val="000000"/>
                </a:solidFill>
              </a:rPr>
              <a:t> </a:t>
            </a:r>
            <a:r>
              <a:rPr lang="en-US" dirty="0" err="1">
                <a:solidFill>
                  <a:srgbClr val="000000"/>
                </a:solidFill>
              </a:rPr>
              <a:t>časovno</a:t>
            </a:r>
            <a:r>
              <a:rPr lang="en-US" dirty="0">
                <a:solidFill>
                  <a:srgbClr val="000000"/>
                </a:solidFill>
              </a:rPr>
              <a:t> </a:t>
            </a:r>
            <a:r>
              <a:rPr lang="en-US" dirty="0" err="1">
                <a:solidFill>
                  <a:srgbClr val="000000"/>
                </a:solidFill>
              </a:rPr>
              <a:t>amortizacijo</a:t>
            </a:r>
            <a:r>
              <a:rPr lang="en-US" dirty="0">
                <a:solidFill>
                  <a:srgbClr val="000000"/>
                </a:solidFill>
              </a:rPr>
              <a:t>, </a:t>
            </a:r>
          </a:p>
          <a:p>
            <a:pPr marL="285750" indent="-285750">
              <a:buFont typeface="Arial" panose="020B0604020202020204" pitchFamily="34" charset="0"/>
              <a:buChar char="•"/>
            </a:pPr>
            <a:r>
              <a:rPr lang="en-US" dirty="0" err="1">
                <a:solidFill>
                  <a:srgbClr val="000000"/>
                </a:solidFill>
              </a:rPr>
              <a:t>fiksne</a:t>
            </a:r>
            <a:r>
              <a:rPr lang="en-US" dirty="0">
                <a:solidFill>
                  <a:srgbClr val="000000"/>
                </a:solidFill>
              </a:rPr>
              <a:t> </a:t>
            </a:r>
            <a:r>
              <a:rPr lang="en-US" dirty="0" err="1">
                <a:solidFill>
                  <a:srgbClr val="000000"/>
                </a:solidFill>
              </a:rPr>
              <a:t>obresti</a:t>
            </a:r>
            <a:r>
              <a:rPr lang="en-US" dirty="0">
                <a:solidFill>
                  <a:srgbClr val="000000"/>
                </a:solidFill>
              </a:rPr>
              <a:t> </a:t>
            </a:r>
            <a:r>
              <a:rPr lang="en-US" dirty="0" err="1">
                <a:solidFill>
                  <a:srgbClr val="000000"/>
                </a:solidFill>
              </a:rPr>
              <a:t>za</a:t>
            </a:r>
            <a:r>
              <a:rPr lang="en-US" dirty="0">
                <a:solidFill>
                  <a:srgbClr val="000000"/>
                </a:solidFill>
              </a:rPr>
              <a:t> </a:t>
            </a:r>
            <a:r>
              <a:rPr lang="en-US" dirty="0" err="1">
                <a:solidFill>
                  <a:srgbClr val="000000"/>
                </a:solidFill>
              </a:rPr>
              <a:t>najeta</a:t>
            </a:r>
            <a:r>
              <a:rPr lang="en-US" dirty="0">
                <a:solidFill>
                  <a:srgbClr val="000000"/>
                </a:solidFill>
              </a:rPr>
              <a:t> </a:t>
            </a:r>
            <a:r>
              <a:rPr lang="en-US" dirty="0" err="1">
                <a:solidFill>
                  <a:srgbClr val="000000"/>
                </a:solidFill>
              </a:rPr>
              <a:t>posojila</a:t>
            </a:r>
            <a:r>
              <a:rPr lang="en-US" dirty="0">
                <a:solidFill>
                  <a:srgbClr val="000000"/>
                </a:solidFill>
              </a:rPr>
              <a:t>, </a:t>
            </a:r>
          </a:p>
          <a:p>
            <a:pPr marL="285750" indent="-285750">
              <a:buFont typeface="Arial" panose="020B0604020202020204" pitchFamily="34" charset="0"/>
              <a:buChar char="•"/>
            </a:pPr>
            <a:r>
              <a:rPr lang="en-US" dirty="0" err="1">
                <a:solidFill>
                  <a:srgbClr val="000000"/>
                </a:solidFill>
              </a:rPr>
              <a:t>fiksne</a:t>
            </a:r>
            <a:r>
              <a:rPr lang="en-US" dirty="0">
                <a:solidFill>
                  <a:srgbClr val="000000"/>
                </a:solidFill>
              </a:rPr>
              <a:t> </a:t>
            </a:r>
            <a:r>
              <a:rPr lang="en-US" dirty="0" err="1">
                <a:solidFill>
                  <a:srgbClr val="000000"/>
                </a:solidFill>
              </a:rPr>
              <a:t>zavarovalne</a:t>
            </a:r>
            <a:r>
              <a:rPr lang="en-US" dirty="0">
                <a:solidFill>
                  <a:srgbClr val="000000"/>
                </a:solidFill>
              </a:rPr>
              <a:t> </a:t>
            </a:r>
            <a:r>
              <a:rPr lang="en-US" dirty="0" err="1">
                <a:solidFill>
                  <a:srgbClr val="000000"/>
                </a:solidFill>
              </a:rPr>
              <a:t>premije</a:t>
            </a:r>
            <a:r>
              <a:rPr lang="en-US" dirty="0">
                <a:solidFill>
                  <a:srgbClr val="000000"/>
                </a:solidFill>
              </a:rPr>
              <a:t>, </a:t>
            </a:r>
          </a:p>
          <a:p>
            <a:pPr marL="285750" indent="-285750">
              <a:buFont typeface="Arial" panose="020B0604020202020204" pitchFamily="34" charset="0"/>
              <a:buChar char="•"/>
            </a:pPr>
            <a:r>
              <a:rPr lang="en-US" dirty="0" err="1">
                <a:solidFill>
                  <a:srgbClr val="000000"/>
                </a:solidFill>
              </a:rPr>
              <a:t>plače</a:t>
            </a:r>
            <a:r>
              <a:rPr lang="en-US" dirty="0">
                <a:solidFill>
                  <a:srgbClr val="000000"/>
                </a:solidFill>
              </a:rPr>
              <a:t> </a:t>
            </a:r>
            <a:r>
              <a:rPr lang="en-US" dirty="0" err="1">
                <a:solidFill>
                  <a:srgbClr val="000000"/>
                </a:solidFill>
              </a:rPr>
              <a:t>režijskih</a:t>
            </a:r>
            <a:r>
              <a:rPr lang="en-US" dirty="0">
                <a:solidFill>
                  <a:srgbClr val="000000"/>
                </a:solidFill>
              </a:rPr>
              <a:t> </a:t>
            </a:r>
            <a:r>
              <a:rPr lang="en-US" dirty="0" err="1">
                <a:solidFill>
                  <a:srgbClr val="000000"/>
                </a:solidFill>
              </a:rPr>
              <a:t>delavcev</a:t>
            </a:r>
            <a:r>
              <a:rPr lang="en-US" dirty="0">
                <a:solidFill>
                  <a:srgbClr val="000000"/>
                </a:solidFill>
              </a:rPr>
              <a:t>, </a:t>
            </a:r>
            <a:r>
              <a:rPr lang="en-US" dirty="0" err="1">
                <a:solidFill>
                  <a:srgbClr val="000000"/>
                </a:solidFill>
              </a:rPr>
              <a:t>najemnine</a:t>
            </a:r>
            <a:r>
              <a:rPr lang="en-US" dirty="0">
                <a:solidFill>
                  <a:srgbClr val="000000"/>
                </a:solidFill>
              </a:rPr>
              <a:t>, </a:t>
            </a:r>
          </a:p>
          <a:p>
            <a:pPr marL="285750" indent="-285750">
              <a:buFont typeface="Arial" panose="020B0604020202020204" pitchFamily="34" charset="0"/>
              <a:buChar char="•"/>
            </a:pPr>
            <a:r>
              <a:rPr lang="en-US" dirty="0" err="1">
                <a:solidFill>
                  <a:srgbClr val="000000"/>
                </a:solidFill>
              </a:rPr>
              <a:t>naročnine</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revije</a:t>
            </a:r>
            <a:r>
              <a:rPr lang="en-US" dirty="0">
                <a:solidFill>
                  <a:srgbClr val="000000"/>
                </a:solidFill>
              </a:rPr>
              <a:t>...</a:t>
            </a: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631" y="4653137"/>
            <a:ext cx="2913862" cy="2196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73789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9" y="214313"/>
            <a:ext cx="5543550" cy="1462087"/>
          </a:xfrm>
        </p:spPr>
        <p:txBody>
          <a:bodyPr/>
          <a:lstStyle/>
          <a:p>
            <a:pPr eaLnBrk="1" hangingPunct="1"/>
            <a:r>
              <a:rPr lang="pl-PL" altLang="sl-SI" sz="3200" b="1" dirty="0" smtClean="0"/>
              <a:t>Neomejeni </a:t>
            </a:r>
            <a:r>
              <a:rPr lang="pl-PL" altLang="sl-SI" sz="3200" b="1" dirty="0"/>
              <a:t>stalni (=absolutni fiksni) </a:t>
            </a:r>
            <a:r>
              <a:rPr lang="pl-PL" altLang="sl-SI" sz="3200" b="1" dirty="0" smtClean="0"/>
              <a:t>stroški</a:t>
            </a:r>
            <a:endParaRPr lang="sl-SI" altLang="sl-SI" sz="32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0" y="1938338"/>
            <a:ext cx="6297613"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ravokotnik 1"/>
          <p:cNvSpPr/>
          <p:nvPr/>
        </p:nvSpPr>
        <p:spPr>
          <a:xfrm>
            <a:off x="1053910" y="5301208"/>
            <a:ext cx="7046482" cy="646331"/>
          </a:xfrm>
          <a:prstGeom prst="rect">
            <a:avLst/>
          </a:prstGeom>
        </p:spPr>
        <p:txBody>
          <a:bodyPr wrap="square">
            <a:spAutoFit/>
          </a:bodyPr>
          <a:lstStyle/>
          <a:p>
            <a:r>
              <a:rPr lang="en-US" dirty="0" err="1" smtClean="0"/>
              <a:t>Absolutni</a:t>
            </a:r>
            <a:r>
              <a:rPr lang="en-US" dirty="0" smtClean="0"/>
              <a:t> </a:t>
            </a:r>
            <a:r>
              <a:rPr lang="en-US" dirty="0" err="1" smtClean="0"/>
              <a:t>fiksni</a:t>
            </a:r>
            <a:r>
              <a:rPr lang="en-US" dirty="0" smtClean="0"/>
              <a:t> </a:t>
            </a:r>
            <a:r>
              <a:rPr lang="en-US" dirty="0" err="1" smtClean="0"/>
              <a:t>stroški</a:t>
            </a:r>
            <a:r>
              <a:rPr lang="en-US" dirty="0" smtClean="0"/>
              <a:t> </a:t>
            </a:r>
            <a:r>
              <a:rPr lang="en-US" dirty="0" err="1" smtClean="0"/>
              <a:t>ostajajo</a:t>
            </a:r>
            <a:r>
              <a:rPr lang="en-US" dirty="0" smtClean="0"/>
              <a:t> </a:t>
            </a:r>
            <a:r>
              <a:rPr lang="en-US" dirty="0" err="1" smtClean="0"/>
              <a:t>kot</a:t>
            </a:r>
            <a:r>
              <a:rPr lang="en-US" dirty="0" smtClean="0"/>
              <a:t> </a:t>
            </a:r>
            <a:r>
              <a:rPr lang="en-US" dirty="0" err="1" smtClean="0"/>
              <a:t>celota</a:t>
            </a:r>
            <a:r>
              <a:rPr lang="en-US" dirty="0" smtClean="0"/>
              <a:t> </a:t>
            </a:r>
            <a:r>
              <a:rPr lang="en-US" dirty="0" err="1" smtClean="0"/>
              <a:t>vedno</a:t>
            </a:r>
            <a:r>
              <a:rPr lang="en-US" dirty="0" smtClean="0"/>
              <a:t> </a:t>
            </a:r>
            <a:r>
              <a:rPr lang="en-US" dirty="0" err="1" smtClean="0"/>
              <a:t>enaki</a:t>
            </a:r>
            <a:r>
              <a:rPr lang="en-US" dirty="0" smtClean="0"/>
              <a:t>, </a:t>
            </a:r>
            <a:r>
              <a:rPr lang="en-US" dirty="0" err="1" smtClean="0"/>
              <a:t>vse</a:t>
            </a:r>
            <a:r>
              <a:rPr lang="en-US" dirty="0" smtClean="0"/>
              <a:t> </a:t>
            </a:r>
            <a:r>
              <a:rPr lang="en-US" dirty="0" err="1" smtClean="0"/>
              <a:t>dokler</a:t>
            </a:r>
            <a:r>
              <a:rPr lang="en-US" dirty="0" smtClean="0"/>
              <a:t> se ne </a:t>
            </a:r>
            <a:r>
              <a:rPr lang="en-US" dirty="0" err="1" smtClean="0"/>
              <a:t>spremeni</a:t>
            </a:r>
            <a:r>
              <a:rPr lang="en-US" dirty="0" smtClean="0"/>
              <a:t> </a:t>
            </a:r>
            <a:r>
              <a:rPr lang="en-US" dirty="0" err="1" smtClean="0"/>
              <a:t>cena</a:t>
            </a:r>
            <a:r>
              <a:rPr lang="en-US" dirty="0" smtClean="0"/>
              <a:t> </a:t>
            </a:r>
            <a:r>
              <a:rPr lang="en-US" dirty="0" err="1" smtClean="0"/>
              <a:t>ali</a:t>
            </a:r>
            <a:r>
              <a:rPr lang="en-US" dirty="0" smtClean="0"/>
              <a:t> </a:t>
            </a:r>
            <a:r>
              <a:rPr lang="en-US" dirty="0" err="1" smtClean="0"/>
              <a:t>količina</a:t>
            </a:r>
            <a:r>
              <a:rPr lang="en-US" dirty="0" smtClean="0"/>
              <a:t> </a:t>
            </a:r>
            <a:r>
              <a:rPr lang="en-US" dirty="0" err="1" smtClean="0"/>
              <a:t>fiksnih</a:t>
            </a:r>
            <a:r>
              <a:rPr lang="en-US" dirty="0" smtClean="0"/>
              <a:t> </a:t>
            </a:r>
            <a:r>
              <a:rPr lang="en-US" dirty="0" err="1" smtClean="0"/>
              <a:t>inputov</a:t>
            </a:r>
            <a:r>
              <a:rPr lang="en-US" dirty="0" smtClean="0"/>
              <a:t>. </a:t>
            </a:r>
            <a:endParaRPr lang="en-US" dirty="0"/>
          </a:p>
        </p:txBody>
      </p:sp>
    </p:spTree>
    <p:extLst>
      <p:ext uri="{BB962C8B-B14F-4D97-AF65-F5344CB8AC3E}">
        <p14:creationId xmlns:p14="http://schemas.microsoft.com/office/powerpoint/2010/main" val="32278903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Omejeno stalni </a:t>
            </a:r>
            <a:br>
              <a:rPr lang="sl-SI" altLang="sl-SI" sz="3600" b="1" dirty="0"/>
            </a:br>
            <a:r>
              <a:rPr lang="sl-SI" altLang="sl-SI" sz="3600" b="1" dirty="0"/>
              <a:t>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339974" y="2204864"/>
            <a:ext cx="5328369" cy="2862322"/>
          </a:xfrm>
          <a:prstGeom prst="rect">
            <a:avLst/>
          </a:prstGeom>
        </p:spPr>
        <p:txBody>
          <a:bodyPr wrap="square">
            <a:spAutoFit/>
          </a:bodyPr>
          <a:lstStyle/>
          <a:p>
            <a:r>
              <a:rPr lang="en-US" dirty="0" err="1">
                <a:solidFill>
                  <a:srgbClr val="000000"/>
                </a:solidFill>
              </a:rPr>
              <a:t>Omejeno</a:t>
            </a:r>
            <a:r>
              <a:rPr lang="en-US" dirty="0">
                <a:solidFill>
                  <a:srgbClr val="000000"/>
                </a:solidFill>
              </a:rPr>
              <a:t> </a:t>
            </a:r>
            <a:r>
              <a:rPr lang="en-US" dirty="0" err="1">
                <a:solidFill>
                  <a:srgbClr val="000000"/>
                </a:solidFill>
              </a:rPr>
              <a:t>stalni</a:t>
            </a:r>
            <a:r>
              <a:rPr lang="en-US" dirty="0">
                <a:solidFill>
                  <a:srgbClr val="000000"/>
                </a:solidFill>
              </a:rPr>
              <a:t> </a:t>
            </a:r>
            <a:r>
              <a:rPr lang="en-US" dirty="0" err="1">
                <a:solidFill>
                  <a:srgbClr val="000000"/>
                </a:solidFill>
              </a:rPr>
              <a:t>ali</a:t>
            </a:r>
            <a:r>
              <a:rPr lang="en-US" dirty="0">
                <a:solidFill>
                  <a:srgbClr val="000000"/>
                </a:solidFill>
              </a:rPr>
              <a:t> </a:t>
            </a:r>
            <a:r>
              <a:rPr lang="en-US" dirty="0" err="1">
                <a:solidFill>
                  <a:srgbClr val="000000"/>
                </a:solidFill>
              </a:rPr>
              <a:t>relativno</a:t>
            </a:r>
            <a:r>
              <a:rPr lang="en-US" dirty="0">
                <a:solidFill>
                  <a:srgbClr val="000000"/>
                </a:solidFill>
              </a:rPr>
              <a:t> </a:t>
            </a:r>
            <a:r>
              <a:rPr lang="en-US" dirty="0" err="1">
                <a:solidFill>
                  <a:srgbClr val="000000"/>
                </a:solidFill>
              </a:rPr>
              <a:t>fiksni</a:t>
            </a:r>
            <a:r>
              <a:rPr lang="en-US" dirty="0">
                <a:solidFill>
                  <a:srgbClr val="000000"/>
                </a:solidFill>
              </a:rPr>
              <a:t> </a:t>
            </a:r>
          </a:p>
          <a:p>
            <a:r>
              <a:rPr lang="en-US" dirty="0" err="1">
                <a:solidFill>
                  <a:srgbClr val="000000"/>
                </a:solidFill>
              </a:rPr>
              <a:t>stroški</a:t>
            </a:r>
            <a:r>
              <a:rPr lang="en-US" dirty="0">
                <a:solidFill>
                  <a:srgbClr val="000000"/>
                </a:solidFill>
              </a:rPr>
              <a:t> so </a:t>
            </a:r>
            <a:r>
              <a:rPr lang="en-US" dirty="0" err="1">
                <a:solidFill>
                  <a:srgbClr val="000000"/>
                </a:solidFill>
              </a:rPr>
              <a:t>pravzaprav</a:t>
            </a:r>
            <a:r>
              <a:rPr lang="en-US" dirty="0">
                <a:solidFill>
                  <a:srgbClr val="000000"/>
                </a:solidFill>
              </a:rPr>
              <a:t> </a:t>
            </a:r>
            <a:r>
              <a:rPr lang="en-US" dirty="0" err="1">
                <a:solidFill>
                  <a:srgbClr val="000000"/>
                </a:solidFill>
              </a:rPr>
              <a:t>dolgoročnejša</a:t>
            </a:r>
            <a:r>
              <a:rPr lang="en-US" dirty="0">
                <a:solidFill>
                  <a:srgbClr val="000000"/>
                </a:solidFill>
              </a:rPr>
              <a:t> </a:t>
            </a:r>
            <a:r>
              <a:rPr lang="en-US" dirty="0" err="1">
                <a:solidFill>
                  <a:srgbClr val="000000"/>
                </a:solidFill>
              </a:rPr>
              <a:t>inačica</a:t>
            </a:r>
            <a:endParaRPr lang="en-US" dirty="0">
              <a:solidFill>
                <a:srgbClr val="000000"/>
              </a:solidFill>
            </a:endParaRPr>
          </a:p>
          <a:p>
            <a:r>
              <a:rPr lang="en-US" dirty="0" err="1">
                <a:solidFill>
                  <a:srgbClr val="000000"/>
                </a:solidFill>
              </a:rPr>
              <a:t>neomejenih</a:t>
            </a:r>
            <a:r>
              <a:rPr lang="en-US" dirty="0">
                <a:solidFill>
                  <a:srgbClr val="000000"/>
                </a:solidFill>
              </a:rPr>
              <a:t> </a:t>
            </a:r>
            <a:r>
              <a:rPr lang="en-US" dirty="0" err="1">
                <a:solidFill>
                  <a:srgbClr val="000000"/>
                </a:solidFill>
              </a:rPr>
              <a:t>stroškov</a:t>
            </a:r>
            <a:r>
              <a:rPr lang="en-US" dirty="0">
                <a:solidFill>
                  <a:srgbClr val="000000"/>
                </a:solidFill>
              </a:rPr>
              <a:t>. </a:t>
            </a:r>
          </a:p>
          <a:p>
            <a:endParaRPr lang="en-US" dirty="0">
              <a:solidFill>
                <a:srgbClr val="000000"/>
              </a:solidFill>
            </a:endParaRPr>
          </a:p>
          <a:p>
            <a:r>
              <a:rPr lang="en-US" dirty="0" err="1">
                <a:solidFill>
                  <a:srgbClr val="000000"/>
                </a:solidFill>
              </a:rPr>
              <a:t>Obseg</a:t>
            </a:r>
            <a:r>
              <a:rPr lang="en-US" dirty="0">
                <a:solidFill>
                  <a:srgbClr val="000000"/>
                </a:solidFill>
              </a:rPr>
              <a:t> </a:t>
            </a:r>
            <a:r>
              <a:rPr lang="en-US" dirty="0" err="1">
                <a:solidFill>
                  <a:srgbClr val="000000"/>
                </a:solidFill>
              </a:rPr>
              <a:t>poslovanja</a:t>
            </a:r>
            <a:r>
              <a:rPr lang="en-US" dirty="0">
                <a:solidFill>
                  <a:srgbClr val="000000"/>
                </a:solidFill>
              </a:rPr>
              <a:t> ne </a:t>
            </a:r>
            <a:r>
              <a:rPr lang="en-US" dirty="0" err="1">
                <a:solidFill>
                  <a:srgbClr val="000000"/>
                </a:solidFill>
              </a:rPr>
              <a:t>vpliva</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stroške</a:t>
            </a:r>
            <a:r>
              <a:rPr lang="en-US" dirty="0">
                <a:solidFill>
                  <a:srgbClr val="000000"/>
                </a:solidFill>
              </a:rPr>
              <a:t>, </a:t>
            </a:r>
            <a:r>
              <a:rPr lang="en-US" dirty="0" err="1">
                <a:solidFill>
                  <a:srgbClr val="000000"/>
                </a:solidFill>
              </a:rPr>
              <a:t>vendar</a:t>
            </a:r>
            <a:r>
              <a:rPr lang="en-US" dirty="0">
                <a:solidFill>
                  <a:srgbClr val="000000"/>
                </a:solidFill>
              </a:rPr>
              <a:t> v </a:t>
            </a:r>
            <a:r>
              <a:rPr lang="en-US" dirty="0" err="1">
                <a:solidFill>
                  <a:srgbClr val="000000"/>
                </a:solidFill>
              </a:rPr>
              <a:t>nekih</a:t>
            </a:r>
            <a:r>
              <a:rPr lang="en-US" dirty="0">
                <a:solidFill>
                  <a:srgbClr val="000000"/>
                </a:solidFill>
              </a:rPr>
              <a:t> </a:t>
            </a:r>
            <a:r>
              <a:rPr lang="en-US" dirty="0" err="1">
                <a:solidFill>
                  <a:srgbClr val="000000"/>
                </a:solidFill>
              </a:rPr>
              <a:t>mejah</a:t>
            </a:r>
            <a:r>
              <a:rPr lang="en-US" dirty="0">
                <a:solidFill>
                  <a:srgbClr val="000000"/>
                </a:solidFill>
              </a:rPr>
              <a:t> </a:t>
            </a:r>
            <a:r>
              <a:rPr lang="en-US" dirty="0" err="1">
                <a:solidFill>
                  <a:srgbClr val="000000"/>
                </a:solidFill>
              </a:rPr>
              <a:t>ostajajo</a:t>
            </a:r>
            <a:r>
              <a:rPr lang="en-US" dirty="0">
                <a:solidFill>
                  <a:srgbClr val="000000"/>
                </a:solidFill>
              </a:rPr>
              <a:t> </a:t>
            </a:r>
            <a:r>
              <a:rPr lang="en-US" dirty="0" err="1">
                <a:solidFill>
                  <a:srgbClr val="000000"/>
                </a:solidFill>
              </a:rPr>
              <a:t>enaki</a:t>
            </a:r>
            <a:r>
              <a:rPr lang="en-US" dirty="0">
                <a:solidFill>
                  <a:srgbClr val="000000"/>
                </a:solidFill>
              </a:rPr>
              <a:t>, </a:t>
            </a:r>
            <a:r>
              <a:rPr lang="en-US" dirty="0" err="1">
                <a:solidFill>
                  <a:srgbClr val="000000"/>
                </a:solidFill>
              </a:rPr>
              <a:t>ko</a:t>
            </a:r>
            <a:r>
              <a:rPr lang="en-US" dirty="0">
                <a:solidFill>
                  <a:srgbClr val="000000"/>
                </a:solidFill>
              </a:rPr>
              <a:t> pa </a:t>
            </a:r>
            <a:r>
              <a:rPr lang="en-US" dirty="0" err="1">
                <a:solidFill>
                  <a:srgbClr val="000000"/>
                </a:solidFill>
              </a:rPr>
              <a:t>te</a:t>
            </a:r>
            <a:r>
              <a:rPr lang="en-US" dirty="0">
                <a:solidFill>
                  <a:srgbClr val="000000"/>
                </a:solidFill>
              </a:rPr>
              <a:t> </a:t>
            </a:r>
            <a:r>
              <a:rPr lang="en-US" dirty="0" err="1">
                <a:solidFill>
                  <a:srgbClr val="000000"/>
                </a:solidFill>
              </a:rPr>
              <a:t>meje</a:t>
            </a:r>
            <a:r>
              <a:rPr lang="en-US" dirty="0">
                <a:solidFill>
                  <a:srgbClr val="000000"/>
                </a:solidFill>
              </a:rPr>
              <a:t> </a:t>
            </a:r>
            <a:r>
              <a:rPr lang="en-US" dirty="0" err="1">
                <a:solidFill>
                  <a:srgbClr val="000000"/>
                </a:solidFill>
              </a:rPr>
              <a:t>prekoračimo</a:t>
            </a:r>
            <a:r>
              <a:rPr lang="en-US" dirty="0">
                <a:solidFill>
                  <a:srgbClr val="000000"/>
                </a:solidFill>
              </a:rPr>
              <a:t> (</a:t>
            </a:r>
            <a:r>
              <a:rPr lang="en-US" dirty="0" err="1">
                <a:solidFill>
                  <a:srgbClr val="000000"/>
                </a:solidFill>
              </a:rPr>
              <a:t>npr</a:t>
            </a:r>
            <a:r>
              <a:rPr lang="en-US" dirty="0">
                <a:solidFill>
                  <a:srgbClr val="000000"/>
                </a:solidFill>
              </a:rPr>
              <a:t>. </a:t>
            </a:r>
            <a:r>
              <a:rPr lang="en-US" dirty="0" err="1">
                <a:solidFill>
                  <a:srgbClr val="000000"/>
                </a:solidFill>
              </a:rPr>
              <a:t>pri</a:t>
            </a:r>
            <a:r>
              <a:rPr lang="en-US" dirty="0">
                <a:solidFill>
                  <a:srgbClr val="000000"/>
                </a:solidFill>
              </a:rPr>
              <a:t> </a:t>
            </a:r>
            <a:r>
              <a:rPr lang="en-US" dirty="0" err="1">
                <a:solidFill>
                  <a:srgbClr val="000000"/>
                </a:solidFill>
              </a:rPr>
              <a:t>večji</a:t>
            </a:r>
            <a:r>
              <a:rPr lang="en-US" dirty="0">
                <a:solidFill>
                  <a:srgbClr val="000000"/>
                </a:solidFill>
              </a:rPr>
              <a:t> </a:t>
            </a:r>
            <a:r>
              <a:rPr lang="en-US" dirty="0" err="1">
                <a:solidFill>
                  <a:srgbClr val="000000"/>
                </a:solidFill>
              </a:rPr>
              <a:t>spremembi</a:t>
            </a:r>
            <a:r>
              <a:rPr lang="en-US" dirty="0">
                <a:solidFill>
                  <a:srgbClr val="000000"/>
                </a:solidFill>
              </a:rPr>
              <a:t> </a:t>
            </a:r>
            <a:r>
              <a:rPr lang="en-US" dirty="0" err="1">
                <a:solidFill>
                  <a:srgbClr val="000000"/>
                </a:solidFill>
              </a:rPr>
              <a:t>proizvodnje</a:t>
            </a:r>
            <a:r>
              <a:rPr lang="en-US" dirty="0">
                <a:solidFill>
                  <a:srgbClr val="000000"/>
                </a:solidFill>
              </a:rPr>
              <a:t>), se </a:t>
            </a:r>
            <a:r>
              <a:rPr lang="en-US" dirty="0" err="1">
                <a:solidFill>
                  <a:srgbClr val="000000"/>
                </a:solidFill>
              </a:rPr>
              <a:t>stalni</a:t>
            </a:r>
            <a:r>
              <a:rPr lang="en-US" dirty="0">
                <a:solidFill>
                  <a:srgbClr val="000000"/>
                </a:solidFill>
              </a:rPr>
              <a:t> </a:t>
            </a:r>
            <a:r>
              <a:rPr lang="en-US" dirty="0" err="1">
                <a:solidFill>
                  <a:srgbClr val="000000"/>
                </a:solidFill>
              </a:rPr>
              <a:t>stroški</a:t>
            </a:r>
            <a:r>
              <a:rPr lang="en-US" dirty="0">
                <a:solidFill>
                  <a:srgbClr val="000000"/>
                </a:solidFill>
              </a:rPr>
              <a:t> </a:t>
            </a:r>
            <a:r>
              <a:rPr lang="en-US" dirty="0" err="1">
                <a:solidFill>
                  <a:srgbClr val="000000"/>
                </a:solidFill>
              </a:rPr>
              <a:t>sunkovito</a:t>
            </a:r>
            <a:r>
              <a:rPr lang="en-US" dirty="0">
                <a:solidFill>
                  <a:srgbClr val="000000"/>
                </a:solidFill>
              </a:rPr>
              <a:t> </a:t>
            </a:r>
            <a:r>
              <a:rPr lang="en-US" dirty="0" err="1">
                <a:solidFill>
                  <a:srgbClr val="000000"/>
                </a:solidFill>
              </a:rPr>
              <a:t>povečajo</a:t>
            </a:r>
            <a:r>
              <a:rPr lang="en-US" dirty="0">
                <a:solidFill>
                  <a:srgbClr val="000000"/>
                </a:solidFill>
              </a:rPr>
              <a:t>, </a:t>
            </a:r>
            <a:r>
              <a:rPr lang="en-US" dirty="0" err="1">
                <a:solidFill>
                  <a:srgbClr val="000000"/>
                </a:solidFill>
              </a:rPr>
              <a:t>vendar</a:t>
            </a:r>
            <a:r>
              <a:rPr lang="en-US" dirty="0">
                <a:solidFill>
                  <a:srgbClr val="000000"/>
                </a:solidFill>
              </a:rPr>
              <a:t> so do </a:t>
            </a:r>
            <a:r>
              <a:rPr lang="en-US" dirty="0" err="1">
                <a:solidFill>
                  <a:srgbClr val="000000"/>
                </a:solidFill>
              </a:rPr>
              <a:t>naslednje</a:t>
            </a:r>
            <a:r>
              <a:rPr lang="en-US" dirty="0">
                <a:solidFill>
                  <a:srgbClr val="000000"/>
                </a:solidFill>
              </a:rPr>
              <a:t> </a:t>
            </a:r>
            <a:r>
              <a:rPr lang="en-US" dirty="0" err="1">
                <a:solidFill>
                  <a:srgbClr val="000000"/>
                </a:solidFill>
              </a:rPr>
              <a:t>meje</a:t>
            </a:r>
            <a:r>
              <a:rPr lang="en-US" dirty="0">
                <a:solidFill>
                  <a:srgbClr val="000000"/>
                </a:solidFill>
              </a:rPr>
              <a:t> </a:t>
            </a:r>
            <a:r>
              <a:rPr lang="en-US" dirty="0" err="1">
                <a:solidFill>
                  <a:srgbClr val="000000"/>
                </a:solidFill>
              </a:rPr>
              <a:t>enaki</a:t>
            </a:r>
            <a:r>
              <a:rPr lang="en-US" dirty="0">
                <a:solidFill>
                  <a:srgbClr val="000000"/>
                </a:solidFill>
              </a:rPr>
              <a:t> ne </a:t>
            </a:r>
            <a:r>
              <a:rPr lang="en-US" dirty="0" err="1">
                <a:solidFill>
                  <a:srgbClr val="000000"/>
                </a:solidFill>
              </a:rPr>
              <a:t>glede</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spremembe</a:t>
            </a:r>
            <a:r>
              <a:rPr lang="en-US" dirty="0">
                <a:solidFill>
                  <a:srgbClr val="000000"/>
                </a:solidFill>
              </a:rPr>
              <a:t> </a:t>
            </a:r>
            <a:r>
              <a:rPr lang="en-US" dirty="0" err="1">
                <a:solidFill>
                  <a:srgbClr val="000000"/>
                </a:solidFill>
              </a:rPr>
              <a:t>obsega</a:t>
            </a:r>
            <a:r>
              <a:rPr lang="en-US" dirty="0">
                <a:solidFill>
                  <a:srgbClr val="000000"/>
                </a:solidFill>
              </a:rPr>
              <a:t> </a:t>
            </a:r>
            <a:r>
              <a:rPr lang="en-US" dirty="0" err="1">
                <a:solidFill>
                  <a:srgbClr val="000000"/>
                </a:solidFill>
              </a:rPr>
              <a:t>poslovanja</a:t>
            </a:r>
            <a:r>
              <a:rPr lang="sl-SI" dirty="0">
                <a:solidFill>
                  <a:srgbClr val="000000"/>
                </a:solidFill>
              </a:rPr>
              <a:t> </a:t>
            </a:r>
            <a:r>
              <a:rPr lang="en-US" dirty="0">
                <a:solidFill>
                  <a:srgbClr val="000000"/>
                </a:solidFill>
              </a:rPr>
              <a:t>(</a:t>
            </a:r>
            <a:r>
              <a:rPr lang="en-US" dirty="0" err="1">
                <a:solidFill>
                  <a:srgbClr val="000000"/>
                </a:solidFill>
              </a:rPr>
              <a:t>znotraj</a:t>
            </a:r>
            <a:r>
              <a:rPr lang="en-US" dirty="0">
                <a:solidFill>
                  <a:srgbClr val="000000"/>
                </a:solidFill>
              </a:rPr>
              <a:t> </a:t>
            </a:r>
            <a:r>
              <a:rPr lang="en-US" dirty="0" err="1">
                <a:solidFill>
                  <a:srgbClr val="000000"/>
                </a:solidFill>
              </a:rPr>
              <a:t>meja</a:t>
            </a:r>
            <a:r>
              <a:rPr lang="en-US" dirty="0">
                <a:solidFill>
                  <a:srgbClr val="000000"/>
                </a:solidFill>
              </a:rPr>
              <a:t>).</a:t>
            </a:r>
          </a:p>
        </p:txBody>
      </p:sp>
    </p:spTree>
    <p:extLst>
      <p:ext uri="{BB962C8B-B14F-4D97-AF65-F5344CB8AC3E}">
        <p14:creationId xmlns:p14="http://schemas.microsoft.com/office/powerpoint/2010/main" val="27921760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200" b="1" dirty="0"/>
              <a:t>Omejeni stalni (=relativni/conski fiksni) stroški</a:t>
            </a:r>
            <a:endParaRPr lang="sl-SI" altLang="sl-SI" sz="32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5" y="2705099"/>
            <a:ext cx="7363312" cy="348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03111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9" y="214313"/>
            <a:ext cx="5615830" cy="1462087"/>
          </a:xfrm>
        </p:spPr>
        <p:txBody>
          <a:bodyPr/>
          <a:lstStyle/>
          <a:p>
            <a:pPr eaLnBrk="1" hangingPunct="1"/>
            <a:r>
              <a:rPr lang="sl-SI" altLang="sl-SI" sz="3600" b="1" dirty="0"/>
              <a:t>Spremenljivi (variabilni) 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2690336"/>
            <a:ext cx="4572000" cy="1938992"/>
          </a:xfrm>
          <a:prstGeom prst="rect">
            <a:avLst/>
          </a:prstGeom>
        </p:spPr>
        <p:txBody>
          <a:bodyPr>
            <a:spAutoFit/>
          </a:bodyPr>
          <a:lstStyle/>
          <a:p>
            <a:r>
              <a:rPr lang="en-US" sz="2400" dirty="0" smtClean="0"/>
              <a:t>To so </a:t>
            </a:r>
            <a:r>
              <a:rPr lang="en-US" sz="2400" dirty="0" err="1" smtClean="0"/>
              <a:t>stroški</a:t>
            </a:r>
            <a:r>
              <a:rPr lang="en-US" sz="2400" dirty="0" smtClean="0"/>
              <a:t>, </a:t>
            </a:r>
            <a:r>
              <a:rPr lang="en-US" sz="2400" dirty="0" err="1" smtClean="0"/>
              <a:t>ki</a:t>
            </a:r>
            <a:r>
              <a:rPr lang="en-US" sz="2400" dirty="0" smtClean="0"/>
              <a:t> so </a:t>
            </a:r>
            <a:r>
              <a:rPr lang="en-US" sz="2400" dirty="0" err="1" smtClean="0"/>
              <a:t>odvisni</a:t>
            </a:r>
            <a:r>
              <a:rPr lang="en-US" sz="2400" dirty="0" smtClean="0"/>
              <a:t> od </a:t>
            </a:r>
            <a:r>
              <a:rPr lang="en-US" sz="2400" dirty="0" err="1" smtClean="0"/>
              <a:t>obsega</a:t>
            </a:r>
            <a:r>
              <a:rPr lang="en-US" sz="2400" dirty="0" smtClean="0"/>
              <a:t> </a:t>
            </a:r>
            <a:r>
              <a:rPr lang="en-US" sz="2400" dirty="0" err="1" smtClean="0"/>
              <a:t>proizvodnje</a:t>
            </a:r>
            <a:endParaRPr lang="en-US" sz="2400" dirty="0" smtClean="0"/>
          </a:p>
          <a:p>
            <a:endParaRPr lang="en-US" sz="2400" dirty="0" smtClean="0"/>
          </a:p>
          <a:p>
            <a:r>
              <a:rPr lang="en-US" sz="2400" dirty="0" err="1" smtClean="0"/>
              <a:t>Če</a:t>
            </a:r>
            <a:r>
              <a:rPr lang="en-US" sz="2400" dirty="0" smtClean="0"/>
              <a:t> </a:t>
            </a:r>
            <a:r>
              <a:rPr lang="en-US" sz="2400" dirty="0" err="1" smtClean="0"/>
              <a:t>proizvodnje</a:t>
            </a:r>
            <a:r>
              <a:rPr lang="en-US" sz="2400" dirty="0" smtClean="0"/>
              <a:t> </a:t>
            </a:r>
            <a:r>
              <a:rPr lang="en-US" sz="2400" dirty="0" err="1" smtClean="0"/>
              <a:t>ni</a:t>
            </a:r>
            <a:r>
              <a:rPr lang="en-US" sz="2400" dirty="0" smtClean="0"/>
              <a:t>, </a:t>
            </a:r>
            <a:r>
              <a:rPr lang="en-US" sz="2400" dirty="0" err="1" smtClean="0"/>
              <a:t>potem</a:t>
            </a:r>
            <a:r>
              <a:rPr lang="en-US" sz="2400" dirty="0" smtClean="0"/>
              <a:t> </a:t>
            </a:r>
            <a:r>
              <a:rPr lang="en-US" sz="2400" dirty="0" err="1" smtClean="0"/>
              <a:t>ni</a:t>
            </a:r>
            <a:r>
              <a:rPr lang="en-US" sz="2400" dirty="0" smtClean="0"/>
              <a:t> </a:t>
            </a:r>
            <a:r>
              <a:rPr lang="en-US" sz="2400" dirty="0" err="1" smtClean="0"/>
              <a:t>niti</a:t>
            </a:r>
            <a:r>
              <a:rPr lang="en-US" sz="2400" dirty="0" smtClean="0"/>
              <a:t> </a:t>
            </a:r>
            <a:r>
              <a:rPr lang="en-US" sz="2400" dirty="0" err="1" smtClean="0"/>
              <a:t>spremenljivih</a:t>
            </a:r>
            <a:r>
              <a:rPr lang="en-US" sz="2400" dirty="0" smtClean="0"/>
              <a:t> </a:t>
            </a:r>
            <a:r>
              <a:rPr lang="en-US" sz="2400" dirty="0" err="1" smtClean="0"/>
              <a:t>stroškov</a:t>
            </a:r>
            <a:endParaRPr lang="en-US" sz="2400" dirty="0"/>
          </a:p>
        </p:txBody>
      </p:sp>
    </p:spTree>
    <p:extLst>
      <p:ext uri="{BB962C8B-B14F-4D97-AF65-F5344CB8AC3E}">
        <p14:creationId xmlns:p14="http://schemas.microsoft.com/office/powerpoint/2010/main" val="10424569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76672"/>
            <a:ext cx="6480720" cy="523220"/>
          </a:xfrm>
          <a:prstGeom prst="rect">
            <a:avLst/>
          </a:prstGeom>
          <a:noFill/>
        </p:spPr>
        <p:txBody>
          <a:bodyPr wrap="square" rtlCol="0">
            <a:spAutoFit/>
          </a:bodyPr>
          <a:lstStyle/>
          <a:p>
            <a:r>
              <a:rPr lang="sl-SI" sz="2800" b="1">
                <a:latin typeface="Verdana" pitchFamily="34" charset="0"/>
                <a:ea typeface="Verdana" pitchFamily="34" charset="0"/>
                <a:cs typeface="Verdana" pitchFamily="34" charset="0"/>
              </a:rPr>
              <a:t>Stroškovni nosilec</a:t>
            </a:r>
            <a:endParaRPr lang="sl-SI" sz="2800" b="1" dirty="0">
              <a:latin typeface="Verdana" pitchFamily="34" charset="0"/>
              <a:ea typeface="Verdana" pitchFamily="34" charset="0"/>
              <a:cs typeface="Verdana" pitchFamily="34" charset="0"/>
            </a:endParaRPr>
          </a:p>
        </p:txBody>
      </p:sp>
      <p:pic>
        <p:nvPicPr>
          <p:cNvPr id="4" name="Slika 3"/>
          <p:cNvPicPr>
            <a:picLocks noChangeAspect="1"/>
          </p:cNvPicPr>
          <p:nvPr/>
        </p:nvPicPr>
        <p:blipFill>
          <a:blip r:embed="rId2"/>
          <a:stretch>
            <a:fillRect/>
          </a:stretch>
        </p:blipFill>
        <p:spPr>
          <a:xfrm>
            <a:off x="2267744" y="2332032"/>
            <a:ext cx="6020211" cy="2713630"/>
          </a:xfrm>
          <a:prstGeom prst="rect">
            <a:avLst/>
          </a:prstGeom>
        </p:spPr>
      </p:pic>
      <p:pic>
        <p:nvPicPr>
          <p:cNvPr id="5" name="Slika 4"/>
          <p:cNvPicPr>
            <a:picLocks noChangeAspect="1"/>
          </p:cNvPicPr>
          <p:nvPr/>
        </p:nvPicPr>
        <p:blipFill>
          <a:blip r:embed="rId3"/>
          <a:stretch>
            <a:fillRect/>
          </a:stretch>
        </p:blipFill>
        <p:spPr>
          <a:xfrm>
            <a:off x="611560" y="2564904"/>
            <a:ext cx="1152244" cy="1804572"/>
          </a:xfrm>
          <a:prstGeom prst="rect">
            <a:avLst/>
          </a:prstGeom>
        </p:spPr>
      </p:pic>
    </p:spTree>
    <p:extLst>
      <p:ext uri="{BB962C8B-B14F-4D97-AF65-F5344CB8AC3E}">
        <p14:creationId xmlns:p14="http://schemas.microsoft.com/office/powerpoint/2010/main" val="336503236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9" y="214313"/>
            <a:ext cx="5615830" cy="1462087"/>
          </a:xfrm>
        </p:spPr>
        <p:txBody>
          <a:bodyPr/>
          <a:lstStyle/>
          <a:p>
            <a:pPr eaLnBrk="1" hangingPunct="1"/>
            <a:r>
              <a:rPr lang="sl-SI" altLang="sl-SI" sz="3600" b="1" dirty="0"/>
              <a:t>Spremenljivi (variabilni) 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2690336"/>
            <a:ext cx="4572000" cy="461665"/>
          </a:xfrm>
          <a:prstGeom prst="rect">
            <a:avLst/>
          </a:prstGeom>
        </p:spPr>
        <p:txBody>
          <a:bodyPr>
            <a:spAutoFit/>
          </a:bodyPr>
          <a:lstStyle/>
          <a:p>
            <a:endParaRPr lang="en-US" sz="2400" dirty="0">
              <a:solidFill>
                <a:srgbClr val="000000"/>
              </a:solidFill>
            </a:endParaRPr>
          </a:p>
        </p:txBody>
      </p:sp>
      <p:sp>
        <p:nvSpPr>
          <p:cNvPr id="3" name="Pravokotnik 2"/>
          <p:cNvSpPr/>
          <p:nvPr/>
        </p:nvSpPr>
        <p:spPr>
          <a:xfrm>
            <a:off x="2310218" y="1934322"/>
            <a:ext cx="5958408" cy="830997"/>
          </a:xfrm>
          <a:prstGeom prst="rect">
            <a:avLst/>
          </a:prstGeom>
        </p:spPr>
        <p:txBody>
          <a:bodyPr wrap="square">
            <a:spAutoFit/>
          </a:bodyPr>
          <a:lstStyle/>
          <a:p>
            <a:r>
              <a:rPr lang="en-US" sz="2400" b="1" dirty="0" err="1" smtClean="0">
                <a:solidFill>
                  <a:srgbClr val="7030A0"/>
                </a:solidFill>
              </a:rPr>
              <a:t>Sorazmerno</a:t>
            </a:r>
            <a:r>
              <a:rPr lang="en-US" sz="2400" b="1" dirty="0" smtClean="0">
                <a:solidFill>
                  <a:srgbClr val="7030A0"/>
                </a:solidFill>
              </a:rPr>
              <a:t> </a:t>
            </a:r>
            <a:r>
              <a:rPr lang="en-US" sz="2400" b="1" dirty="0" err="1" smtClean="0">
                <a:solidFill>
                  <a:srgbClr val="7030A0"/>
                </a:solidFill>
              </a:rPr>
              <a:t>spremenljivi</a:t>
            </a:r>
            <a:r>
              <a:rPr lang="en-US" sz="2400" b="1" dirty="0" smtClean="0">
                <a:solidFill>
                  <a:srgbClr val="7030A0"/>
                </a:solidFill>
              </a:rPr>
              <a:t> (</a:t>
            </a:r>
            <a:r>
              <a:rPr lang="en-US" sz="2400" b="1" dirty="0" err="1" smtClean="0">
                <a:solidFill>
                  <a:srgbClr val="7030A0"/>
                </a:solidFill>
              </a:rPr>
              <a:t>proporcionalni</a:t>
            </a:r>
            <a:r>
              <a:rPr lang="en-US" sz="2400" b="1" dirty="0" smtClean="0">
                <a:solidFill>
                  <a:srgbClr val="7030A0"/>
                </a:solidFill>
              </a:rPr>
              <a:t> </a:t>
            </a:r>
            <a:r>
              <a:rPr lang="en-US" sz="2400" b="1" dirty="0" err="1" smtClean="0">
                <a:solidFill>
                  <a:srgbClr val="7030A0"/>
                </a:solidFill>
              </a:rPr>
              <a:t>variabilni</a:t>
            </a:r>
            <a:r>
              <a:rPr lang="en-US" sz="2400" b="1" dirty="0" smtClean="0">
                <a:solidFill>
                  <a:srgbClr val="7030A0"/>
                </a:solidFill>
              </a:rPr>
              <a:t>) </a:t>
            </a:r>
            <a:r>
              <a:rPr lang="en-US" sz="2400" b="1" dirty="0" err="1" smtClean="0">
                <a:solidFill>
                  <a:srgbClr val="7030A0"/>
                </a:solidFill>
              </a:rPr>
              <a:t>stroški</a:t>
            </a:r>
            <a:r>
              <a:rPr lang="en-US" sz="2400" b="1" dirty="0" smtClean="0">
                <a:solidFill>
                  <a:srgbClr val="7030A0"/>
                </a:solidFill>
              </a:rPr>
              <a:t> </a:t>
            </a:r>
            <a:endParaRPr lang="en-US" sz="2400" b="1" dirty="0">
              <a:solidFill>
                <a:srgbClr val="7030A0"/>
              </a:solidFill>
            </a:endParaRPr>
          </a:p>
        </p:txBody>
      </p:sp>
      <p:sp>
        <p:nvSpPr>
          <p:cNvPr id="4" name="Pravokotnik 3"/>
          <p:cNvSpPr/>
          <p:nvPr/>
        </p:nvSpPr>
        <p:spPr>
          <a:xfrm>
            <a:off x="2286000" y="2760854"/>
            <a:ext cx="5742384" cy="923330"/>
          </a:xfrm>
          <a:prstGeom prst="rect">
            <a:avLst/>
          </a:prstGeom>
        </p:spPr>
        <p:txBody>
          <a:bodyPr wrap="square">
            <a:spAutoFit/>
          </a:bodyPr>
          <a:lstStyle/>
          <a:p>
            <a:r>
              <a:rPr lang="en-US" dirty="0" smtClean="0"/>
              <a:t>so </a:t>
            </a:r>
            <a:r>
              <a:rPr lang="en-US" dirty="0" err="1" smtClean="0"/>
              <a:t>stroški</a:t>
            </a:r>
            <a:r>
              <a:rPr lang="en-US" dirty="0" smtClean="0"/>
              <a:t>, </a:t>
            </a:r>
            <a:r>
              <a:rPr lang="en-US" dirty="0" err="1" smtClean="0"/>
              <a:t>ki</a:t>
            </a:r>
            <a:r>
              <a:rPr lang="en-US" dirty="0" smtClean="0"/>
              <a:t> </a:t>
            </a:r>
            <a:r>
              <a:rPr lang="en-US" dirty="0" err="1" smtClean="0"/>
              <a:t>kot</a:t>
            </a:r>
            <a:r>
              <a:rPr lang="en-US" dirty="0" smtClean="0"/>
              <a:t> </a:t>
            </a:r>
            <a:r>
              <a:rPr lang="en-US" dirty="0" err="1" smtClean="0"/>
              <a:t>celota</a:t>
            </a:r>
            <a:r>
              <a:rPr lang="en-US" dirty="0" smtClean="0"/>
              <a:t> </a:t>
            </a:r>
            <a:r>
              <a:rPr lang="en-US" dirty="0" err="1" smtClean="0"/>
              <a:t>naraščajo</a:t>
            </a:r>
            <a:r>
              <a:rPr lang="en-US" dirty="0" smtClean="0"/>
              <a:t> </a:t>
            </a:r>
            <a:r>
              <a:rPr lang="en-US" dirty="0" err="1" smtClean="0"/>
              <a:t>premosorazmerno</a:t>
            </a:r>
            <a:r>
              <a:rPr lang="en-US" dirty="0" smtClean="0"/>
              <a:t> z </a:t>
            </a:r>
            <a:r>
              <a:rPr lang="en-US" dirty="0" err="1" smtClean="0"/>
              <a:t>obsegom</a:t>
            </a:r>
            <a:r>
              <a:rPr lang="en-US" dirty="0" smtClean="0"/>
              <a:t> </a:t>
            </a:r>
            <a:r>
              <a:rPr lang="en-US" dirty="0" err="1" smtClean="0"/>
              <a:t>poslovanja</a:t>
            </a:r>
            <a:r>
              <a:rPr lang="en-US" dirty="0" smtClean="0"/>
              <a:t>, </a:t>
            </a:r>
            <a:r>
              <a:rPr lang="en-US" dirty="0" err="1" smtClean="0"/>
              <a:t>kot</a:t>
            </a:r>
            <a:r>
              <a:rPr lang="en-US" dirty="0" smtClean="0"/>
              <a:t> </a:t>
            </a:r>
            <a:r>
              <a:rPr lang="en-US" dirty="0" err="1" smtClean="0"/>
              <a:t>povprečni</a:t>
            </a:r>
            <a:r>
              <a:rPr lang="en-US" dirty="0" smtClean="0"/>
              <a:t> pa </a:t>
            </a:r>
            <a:r>
              <a:rPr lang="en-US" dirty="0" err="1" smtClean="0"/>
              <a:t>ostajajo</a:t>
            </a:r>
            <a:r>
              <a:rPr lang="en-US" dirty="0" smtClean="0"/>
              <a:t> </a:t>
            </a:r>
            <a:r>
              <a:rPr lang="en-US" dirty="0" err="1" smtClean="0"/>
              <a:t>vedno</a:t>
            </a:r>
            <a:r>
              <a:rPr lang="en-US" dirty="0" smtClean="0"/>
              <a:t> </a:t>
            </a:r>
            <a:r>
              <a:rPr lang="en-US" dirty="0" err="1" smtClean="0"/>
              <a:t>enaki</a:t>
            </a:r>
            <a:endParaRPr lang="en-US"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4443" y="3789040"/>
            <a:ext cx="6297613"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1440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Sorazmerno spremenljivi 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3" name="Pravokotnik 2"/>
          <p:cNvSpPr/>
          <p:nvPr/>
        </p:nvSpPr>
        <p:spPr>
          <a:xfrm>
            <a:off x="2411413" y="2708920"/>
            <a:ext cx="5526088" cy="3231654"/>
          </a:xfrm>
          <a:prstGeom prst="rect">
            <a:avLst/>
          </a:prstGeom>
        </p:spPr>
        <p:txBody>
          <a:bodyPr wrap="square">
            <a:spAutoFit/>
          </a:bodyPr>
          <a:lstStyle/>
          <a:p>
            <a:r>
              <a:rPr lang="en-US" sz="2000" b="1" dirty="0" err="1">
                <a:solidFill>
                  <a:srgbClr val="7030A0"/>
                </a:solidFill>
              </a:rPr>
              <a:t>Sorazmerno</a:t>
            </a:r>
            <a:r>
              <a:rPr lang="en-US" sz="2000" b="1" dirty="0">
                <a:solidFill>
                  <a:srgbClr val="7030A0"/>
                </a:solidFill>
              </a:rPr>
              <a:t> </a:t>
            </a:r>
            <a:r>
              <a:rPr lang="en-US" sz="2000" b="1" dirty="0" err="1">
                <a:solidFill>
                  <a:srgbClr val="7030A0"/>
                </a:solidFill>
              </a:rPr>
              <a:t>spremenljivi</a:t>
            </a:r>
            <a:r>
              <a:rPr lang="en-US" sz="2000" b="1" dirty="0">
                <a:solidFill>
                  <a:srgbClr val="7030A0"/>
                </a:solidFill>
              </a:rPr>
              <a:t> </a:t>
            </a:r>
            <a:r>
              <a:rPr lang="en-US" sz="2000" b="1" dirty="0" err="1">
                <a:solidFill>
                  <a:srgbClr val="7030A0"/>
                </a:solidFill>
              </a:rPr>
              <a:t>ali</a:t>
            </a:r>
            <a:r>
              <a:rPr lang="en-US" sz="2000" b="1" dirty="0">
                <a:solidFill>
                  <a:srgbClr val="7030A0"/>
                </a:solidFill>
              </a:rPr>
              <a:t> </a:t>
            </a:r>
            <a:r>
              <a:rPr lang="en-US" sz="2000" b="1" dirty="0" err="1">
                <a:solidFill>
                  <a:srgbClr val="7030A0"/>
                </a:solidFill>
              </a:rPr>
              <a:t>proporcionalno</a:t>
            </a:r>
            <a:endParaRPr lang="en-US" sz="2000" b="1" dirty="0">
              <a:solidFill>
                <a:srgbClr val="7030A0"/>
              </a:solidFill>
            </a:endParaRPr>
          </a:p>
          <a:p>
            <a:r>
              <a:rPr lang="en-US" sz="2000" b="1" dirty="0" err="1">
                <a:solidFill>
                  <a:srgbClr val="7030A0"/>
                </a:solidFill>
              </a:rPr>
              <a:t>variabilni</a:t>
            </a:r>
            <a:r>
              <a:rPr lang="en-US" sz="2000" b="1" dirty="0">
                <a:solidFill>
                  <a:srgbClr val="7030A0"/>
                </a:solidFill>
              </a:rPr>
              <a:t> </a:t>
            </a:r>
            <a:r>
              <a:rPr lang="en-US" sz="2000" b="1" dirty="0" err="1">
                <a:solidFill>
                  <a:srgbClr val="7030A0"/>
                </a:solidFill>
              </a:rPr>
              <a:t>stroški</a:t>
            </a:r>
            <a:r>
              <a:rPr lang="en-US" sz="2000" b="1" dirty="0">
                <a:solidFill>
                  <a:srgbClr val="7030A0"/>
                </a:solidFill>
              </a:rPr>
              <a:t> </a:t>
            </a:r>
            <a:r>
              <a:rPr lang="en-US" dirty="0">
                <a:solidFill>
                  <a:srgbClr val="000000"/>
                </a:solidFill>
              </a:rPr>
              <a:t>so </a:t>
            </a:r>
            <a:r>
              <a:rPr lang="en-US" dirty="0" err="1">
                <a:solidFill>
                  <a:srgbClr val="000000"/>
                </a:solidFill>
              </a:rPr>
              <a:t>tisti</a:t>
            </a:r>
            <a:r>
              <a:rPr lang="en-US" dirty="0">
                <a:solidFill>
                  <a:srgbClr val="000000"/>
                </a:solidFill>
              </a:rPr>
              <a:t>, </a:t>
            </a:r>
            <a:r>
              <a:rPr lang="en-US" dirty="0" err="1">
                <a:solidFill>
                  <a:srgbClr val="000000"/>
                </a:solidFill>
              </a:rPr>
              <a:t>ki</a:t>
            </a:r>
            <a:r>
              <a:rPr lang="en-US" dirty="0">
                <a:solidFill>
                  <a:srgbClr val="000000"/>
                </a:solidFill>
              </a:rPr>
              <a:t> se </a:t>
            </a:r>
            <a:r>
              <a:rPr lang="en-US" dirty="0" err="1">
                <a:solidFill>
                  <a:srgbClr val="000000"/>
                </a:solidFill>
              </a:rPr>
              <a:t>enakomerno</a:t>
            </a:r>
            <a:endParaRPr lang="en-US" dirty="0">
              <a:solidFill>
                <a:srgbClr val="000000"/>
              </a:solidFill>
            </a:endParaRPr>
          </a:p>
          <a:p>
            <a:r>
              <a:rPr lang="en-US" dirty="0" err="1">
                <a:solidFill>
                  <a:srgbClr val="000000"/>
                </a:solidFill>
              </a:rPr>
              <a:t>povečujejo</a:t>
            </a:r>
            <a:r>
              <a:rPr lang="en-US" dirty="0">
                <a:solidFill>
                  <a:srgbClr val="000000"/>
                </a:solidFill>
              </a:rPr>
              <a:t> s </a:t>
            </a:r>
            <a:r>
              <a:rPr lang="en-US" dirty="0" err="1">
                <a:solidFill>
                  <a:srgbClr val="000000"/>
                </a:solidFill>
              </a:rPr>
              <a:t>povečanjem</a:t>
            </a:r>
            <a:r>
              <a:rPr lang="en-US" dirty="0">
                <a:solidFill>
                  <a:srgbClr val="000000"/>
                </a:solidFill>
              </a:rPr>
              <a:t> </a:t>
            </a:r>
            <a:r>
              <a:rPr lang="en-US" dirty="0" err="1">
                <a:solidFill>
                  <a:srgbClr val="000000"/>
                </a:solidFill>
              </a:rPr>
              <a:t>obsega</a:t>
            </a:r>
            <a:r>
              <a:rPr lang="en-US" dirty="0">
                <a:solidFill>
                  <a:srgbClr val="000000"/>
                </a:solidFill>
              </a:rPr>
              <a:t> </a:t>
            </a:r>
            <a:r>
              <a:rPr lang="en-US" dirty="0" err="1">
                <a:solidFill>
                  <a:srgbClr val="000000"/>
                </a:solidFill>
              </a:rPr>
              <a:t>poslovanja</a:t>
            </a:r>
            <a:r>
              <a:rPr lang="en-US" dirty="0">
                <a:solidFill>
                  <a:srgbClr val="000000"/>
                </a:solidFill>
              </a:rPr>
              <a:t> </a:t>
            </a:r>
          </a:p>
          <a:p>
            <a:endParaRPr lang="en-US" dirty="0">
              <a:solidFill>
                <a:srgbClr val="000000"/>
              </a:solidFill>
            </a:endParaRPr>
          </a:p>
          <a:p>
            <a:r>
              <a:rPr lang="en-US" dirty="0">
                <a:solidFill>
                  <a:srgbClr val="000000"/>
                </a:solidFill>
              </a:rPr>
              <a:t>(</a:t>
            </a:r>
            <a:r>
              <a:rPr lang="en-US" dirty="0" err="1">
                <a:solidFill>
                  <a:srgbClr val="000000"/>
                </a:solidFill>
              </a:rPr>
              <a:t>npr</a:t>
            </a:r>
            <a:r>
              <a:rPr lang="en-US" dirty="0">
                <a:solidFill>
                  <a:srgbClr val="000000"/>
                </a:solidFill>
              </a:rPr>
              <a:t>. </a:t>
            </a:r>
            <a:r>
              <a:rPr lang="en-US" dirty="0" err="1">
                <a:solidFill>
                  <a:srgbClr val="000000"/>
                </a:solidFill>
              </a:rPr>
              <a:t>dvakrat</a:t>
            </a:r>
            <a:r>
              <a:rPr lang="en-US" dirty="0">
                <a:solidFill>
                  <a:srgbClr val="000000"/>
                </a:solidFill>
              </a:rPr>
              <a:t> </a:t>
            </a:r>
            <a:r>
              <a:rPr lang="en-US" dirty="0" err="1">
                <a:solidFill>
                  <a:srgbClr val="000000"/>
                </a:solidFill>
              </a:rPr>
              <a:t>večji</a:t>
            </a:r>
            <a:r>
              <a:rPr lang="en-US" dirty="0">
                <a:solidFill>
                  <a:srgbClr val="000000"/>
                </a:solidFill>
              </a:rPr>
              <a:t> </a:t>
            </a:r>
            <a:r>
              <a:rPr lang="en-US" dirty="0" err="1">
                <a:solidFill>
                  <a:srgbClr val="000000"/>
                </a:solidFill>
              </a:rPr>
              <a:t>obseg</a:t>
            </a:r>
            <a:r>
              <a:rPr lang="en-US" dirty="0">
                <a:solidFill>
                  <a:srgbClr val="000000"/>
                </a:solidFill>
              </a:rPr>
              <a:t> </a:t>
            </a:r>
            <a:r>
              <a:rPr lang="en-US" dirty="0" err="1">
                <a:solidFill>
                  <a:srgbClr val="000000"/>
                </a:solidFill>
              </a:rPr>
              <a:t>proizvodnje</a:t>
            </a:r>
            <a:r>
              <a:rPr lang="en-US" dirty="0">
                <a:solidFill>
                  <a:srgbClr val="000000"/>
                </a:solidFill>
              </a:rPr>
              <a:t> </a:t>
            </a:r>
            <a:r>
              <a:rPr lang="en-US" dirty="0" err="1">
                <a:solidFill>
                  <a:srgbClr val="000000"/>
                </a:solidFill>
              </a:rPr>
              <a:t>bo</a:t>
            </a:r>
            <a:endParaRPr lang="en-US" dirty="0">
              <a:solidFill>
                <a:srgbClr val="000000"/>
              </a:solidFill>
            </a:endParaRPr>
          </a:p>
          <a:p>
            <a:r>
              <a:rPr lang="en-US" dirty="0">
                <a:solidFill>
                  <a:srgbClr val="000000"/>
                </a:solidFill>
              </a:rPr>
              <a:t>    </a:t>
            </a:r>
            <a:r>
              <a:rPr lang="en-US" dirty="0" err="1">
                <a:solidFill>
                  <a:srgbClr val="000000"/>
                </a:solidFill>
              </a:rPr>
              <a:t>povzročil</a:t>
            </a:r>
            <a:r>
              <a:rPr lang="en-US" dirty="0">
                <a:solidFill>
                  <a:srgbClr val="000000"/>
                </a:solidFill>
              </a:rPr>
              <a:t>, da </a:t>
            </a:r>
            <a:r>
              <a:rPr lang="en-US" dirty="0" err="1">
                <a:solidFill>
                  <a:srgbClr val="000000"/>
                </a:solidFill>
              </a:rPr>
              <a:t>bodo</a:t>
            </a:r>
            <a:r>
              <a:rPr lang="en-US" dirty="0">
                <a:solidFill>
                  <a:srgbClr val="000000"/>
                </a:solidFill>
              </a:rPr>
              <a:t> </a:t>
            </a:r>
            <a:r>
              <a:rPr lang="en-US" dirty="0" err="1">
                <a:solidFill>
                  <a:srgbClr val="000000"/>
                </a:solidFill>
              </a:rPr>
              <a:t>ti</a:t>
            </a:r>
            <a:r>
              <a:rPr lang="en-US" dirty="0">
                <a:solidFill>
                  <a:srgbClr val="000000"/>
                </a:solidFill>
              </a:rPr>
              <a:t> </a:t>
            </a:r>
            <a:r>
              <a:rPr lang="en-US" dirty="0" err="1">
                <a:solidFill>
                  <a:srgbClr val="000000"/>
                </a:solidFill>
              </a:rPr>
              <a:t>stroški</a:t>
            </a:r>
            <a:r>
              <a:rPr lang="en-US" dirty="0">
                <a:solidFill>
                  <a:srgbClr val="000000"/>
                </a:solidFill>
              </a:rPr>
              <a:t> </a:t>
            </a:r>
            <a:r>
              <a:rPr lang="en-US" dirty="0" err="1">
                <a:solidFill>
                  <a:srgbClr val="000000"/>
                </a:solidFill>
              </a:rPr>
              <a:t>tudi</a:t>
            </a:r>
            <a:r>
              <a:rPr lang="en-US" dirty="0">
                <a:solidFill>
                  <a:srgbClr val="000000"/>
                </a:solidFill>
              </a:rPr>
              <a:t> </a:t>
            </a:r>
            <a:r>
              <a:rPr lang="en-US" dirty="0" err="1">
                <a:solidFill>
                  <a:srgbClr val="000000"/>
                </a:solidFill>
              </a:rPr>
              <a:t>dvakrat</a:t>
            </a:r>
            <a:r>
              <a:rPr lang="en-US" dirty="0">
                <a:solidFill>
                  <a:srgbClr val="000000"/>
                </a:solidFill>
              </a:rPr>
              <a:t> </a:t>
            </a:r>
            <a:r>
              <a:rPr lang="en-US" dirty="0" err="1">
                <a:solidFill>
                  <a:srgbClr val="000000"/>
                </a:solidFill>
              </a:rPr>
              <a:t>večji</a:t>
            </a:r>
            <a:r>
              <a:rPr lang="en-US" dirty="0">
                <a:solidFill>
                  <a:srgbClr val="000000"/>
                </a:solidFill>
              </a:rPr>
              <a:t>)</a:t>
            </a:r>
          </a:p>
          <a:p>
            <a:r>
              <a:rPr lang="en-US" dirty="0">
                <a:solidFill>
                  <a:srgbClr val="000000"/>
                </a:solidFill>
              </a:rPr>
              <a:t> </a:t>
            </a:r>
          </a:p>
          <a:p>
            <a:r>
              <a:rPr lang="en-US" dirty="0" err="1">
                <a:solidFill>
                  <a:srgbClr val="000000"/>
                </a:solidFill>
              </a:rPr>
              <a:t>Ti</a:t>
            </a:r>
            <a:r>
              <a:rPr lang="en-US" dirty="0">
                <a:solidFill>
                  <a:srgbClr val="000000"/>
                </a:solidFill>
              </a:rPr>
              <a:t> </a:t>
            </a:r>
            <a:r>
              <a:rPr lang="en-US" dirty="0" err="1">
                <a:solidFill>
                  <a:srgbClr val="000000"/>
                </a:solidFill>
              </a:rPr>
              <a:t>stroški</a:t>
            </a:r>
            <a:r>
              <a:rPr lang="en-US" dirty="0">
                <a:solidFill>
                  <a:srgbClr val="000000"/>
                </a:solidFill>
              </a:rPr>
              <a:t> v </a:t>
            </a:r>
            <a:r>
              <a:rPr lang="en-US" dirty="0" err="1">
                <a:solidFill>
                  <a:srgbClr val="000000"/>
                </a:solidFill>
              </a:rPr>
              <a:t>masi</a:t>
            </a:r>
            <a:r>
              <a:rPr lang="en-US" dirty="0">
                <a:solidFill>
                  <a:srgbClr val="000000"/>
                </a:solidFill>
              </a:rPr>
              <a:t> </a:t>
            </a:r>
            <a:r>
              <a:rPr lang="en-US" dirty="0" err="1">
                <a:solidFill>
                  <a:srgbClr val="000000"/>
                </a:solidFill>
              </a:rPr>
              <a:t>enakomerno</a:t>
            </a:r>
            <a:r>
              <a:rPr lang="en-US" dirty="0">
                <a:solidFill>
                  <a:srgbClr val="000000"/>
                </a:solidFill>
              </a:rPr>
              <a:t> </a:t>
            </a:r>
            <a:r>
              <a:rPr lang="en-US" dirty="0" err="1">
                <a:solidFill>
                  <a:srgbClr val="000000"/>
                </a:solidFill>
              </a:rPr>
              <a:t>rastejo</a:t>
            </a:r>
            <a:r>
              <a:rPr lang="en-US" dirty="0">
                <a:solidFill>
                  <a:srgbClr val="000000"/>
                </a:solidFill>
              </a:rPr>
              <a:t>, </a:t>
            </a:r>
          </a:p>
          <a:p>
            <a:endParaRPr lang="sl-SI" dirty="0">
              <a:solidFill>
                <a:srgbClr val="000000"/>
              </a:solidFill>
            </a:endParaRPr>
          </a:p>
          <a:p>
            <a:r>
              <a:rPr lang="en-US" dirty="0">
                <a:solidFill>
                  <a:srgbClr val="000000"/>
                </a:solidFill>
              </a:rPr>
              <a:t>Na </a:t>
            </a:r>
            <a:r>
              <a:rPr lang="en-US" dirty="0" err="1">
                <a:solidFill>
                  <a:srgbClr val="000000"/>
                </a:solidFill>
              </a:rPr>
              <a:t>enoto</a:t>
            </a:r>
            <a:r>
              <a:rPr lang="en-US" dirty="0">
                <a:solidFill>
                  <a:srgbClr val="000000"/>
                </a:solidFill>
              </a:rPr>
              <a:t> </a:t>
            </a:r>
            <a:r>
              <a:rPr lang="en-US" dirty="0" err="1">
                <a:solidFill>
                  <a:srgbClr val="000000"/>
                </a:solidFill>
              </a:rPr>
              <a:t>izdelka</a:t>
            </a:r>
            <a:r>
              <a:rPr lang="en-US" dirty="0">
                <a:solidFill>
                  <a:srgbClr val="000000"/>
                </a:solidFill>
              </a:rPr>
              <a:t> pa so </a:t>
            </a:r>
            <a:r>
              <a:rPr lang="en-US" dirty="0" err="1">
                <a:solidFill>
                  <a:srgbClr val="000000"/>
                </a:solidFill>
              </a:rPr>
              <a:t>vedno</a:t>
            </a:r>
            <a:r>
              <a:rPr lang="en-US" dirty="0">
                <a:solidFill>
                  <a:srgbClr val="000000"/>
                </a:solidFill>
              </a:rPr>
              <a:t> </a:t>
            </a:r>
            <a:r>
              <a:rPr lang="en-US" dirty="0" err="1">
                <a:solidFill>
                  <a:srgbClr val="000000"/>
                </a:solidFill>
              </a:rPr>
              <a:t>enaki</a:t>
            </a:r>
            <a:endParaRPr lang="en-US" dirty="0">
              <a:solidFill>
                <a:srgbClr val="000000"/>
              </a:solidFill>
            </a:endParaRPr>
          </a:p>
        </p:txBody>
      </p:sp>
    </p:spTree>
    <p:extLst>
      <p:ext uri="{BB962C8B-B14F-4D97-AF65-F5344CB8AC3E}">
        <p14:creationId xmlns:p14="http://schemas.microsoft.com/office/powerpoint/2010/main" val="21229797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9" y="214313"/>
            <a:ext cx="5615830" cy="1462087"/>
          </a:xfrm>
        </p:spPr>
        <p:txBody>
          <a:bodyPr/>
          <a:lstStyle/>
          <a:p>
            <a:pPr eaLnBrk="1" hangingPunct="1"/>
            <a:r>
              <a:rPr lang="sl-SI" altLang="sl-SI" sz="3600" b="1" dirty="0"/>
              <a:t>Spremenljivi (variabilni) 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2690336"/>
            <a:ext cx="4572000" cy="461665"/>
          </a:xfrm>
          <a:prstGeom prst="rect">
            <a:avLst/>
          </a:prstGeom>
        </p:spPr>
        <p:txBody>
          <a:bodyPr>
            <a:spAutoFit/>
          </a:bodyPr>
          <a:lstStyle/>
          <a:p>
            <a:endParaRPr lang="en-US" sz="2400" dirty="0">
              <a:solidFill>
                <a:srgbClr val="000000"/>
              </a:solidFill>
            </a:endParaRPr>
          </a:p>
        </p:txBody>
      </p:sp>
      <p:sp>
        <p:nvSpPr>
          <p:cNvPr id="3" name="Pravokotnik 2"/>
          <p:cNvSpPr/>
          <p:nvPr/>
        </p:nvSpPr>
        <p:spPr>
          <a:xfrm>
            <a:off x="2310218" y="1934322"/>
            <a:ext cx="5958408" cy="830997"/>
          </a:xfrm>
          <a:prstGeom prst="rect">
            <a:avLst/>
          </a:prstGeom>
        </p:spPr>
        <p:txBody>
          <a:bodyPr wrap="square">
            <a:spAutoFit/>
          </a:bodyPr>
          <a:lstStyle/>
          <a:p>
            <a:r>
              <a:rPr lang="en-US" sz="2400" b="1" dirty="0" err="1" smtClean="0">
                <a:solidFill>
                  <a:srgbClr val="7030A0"/>
                </a:solidFill>
              </a:rPr>
              <a:t>Padajoči</a:t>
            </a:r>
            <a:r>
              <a:rPr lang="en-US" sz="2400" b="1" dirty="0" smtClean="0">
                <a:solidFill>
                  <a:srgbClr val="7030A0"/>
                </a:solidFill>
              </a:rPr>
              <a:t> </a:t>
            </a:r>
            <a:r>
              <a:rPr lang="en-US" sz="2400" b="1" dirty="0" err="1" smtClean="0">
                <a:solidFill>
                  <a:srgbClr val="7030A0"/>
                </a:solidFill>
              </a:rPr>
              <a:t>spremenljivi</a:t>
            </a:r>
            <a:r>
              <a:rPr lang="en-US" sz="2400" b="1" dirty="0" smtClean="0">
                <a:solidFill>
                  <a:srgbClr val="7030A0"/>
                </a:solidFill>
              </a:rPr>
              <a:t> (</a:t>
            </a:r>
            <a:r>
              <a:rPr lang="en-US" sz="2400" b="1" dirty="0" err="1" smtClean="0">
                <a:solidFill>
                  <a:srgbClr val="7030A0"/>
                </a:solidFill>
              </a:rPr>
              <a:t>degresivni</a:t>
            </a:r>
            <a:r>
              <a:rPr lang="en-US" sz="2400" b="1" dirty="0" smtClean="0">
                <a:solidFill>
                  <a:srgbClr val="7030A0"/>
                </a:solidFill>
              </a:rPr>
              <a:t> </a:t>
            </a:r>
            <a:r>
              <a:rPr lang="en-US" sz="2400" b="1" dirty="0" err="1" smtClean="0">
                <a:solidFill>
                  <a:srgbClr val="7030A0"/>
                </a:solidFill>
              </a:rPr>
              <a:t>variabilni</a:t>
            </a:r>
            <a:r>
              <a:rPr lang="en-US" sz="2400" b="1" dirty="0" smtClean="0">
                <a:solidFill>
                  <a:srgbClr val="7030A0"/>
                </a:solidFill>
              </a:rPr>
              <a:t>) </a:t>
            </a:r>
            <a:r>
              <a:rPr lang="en-US" sz="2400" b="1" dirty="0" err="1" smtClean="0">
                <a:solidFill>
                  <a:srgbClr val="7030A0"/>
                </a:solidFill>
              </a:rPr>
              <a:t>stroški</a:t>
            </a:r>
            <a:r>
              <a:rPr lang="sl-SI" sz="2400" b="1" dirty="0" smtClean="0">
                <a:solidFill>
                  <a:srgbClr val="7030A0"/>
                </a:solidFill>
              </a:rPr>
              <a:t> </a:t>
            </a:r>
            <a:endParaRPr lang="en-US" sz="2400" b="1" dirty="0">
              <a:solidFill>
                <a:srgbClr val="7030A0"/>
              </a:solidFill>
            </a:endParaRPr>
          </a:p>
        </p:txBody>
      </p:sp>
      <p:sp>
        <p:nvSpPr>
          <p:cNvPr id="7" name="Pravokotnik 6"/>
          <p:cNvSpPr/>
          <p:nvPr/>
        </p:nvSpPr>
        <p:spPr>
          <a:xfrm>
            <a:off x="2369402" y="2765319"/>
            <a:ext cx="5886400" cy="369332"/>
          </a:xfrm>
          <a:prstGeom prst="rect">
            <a:avLst/>
          </a:prstGeom>
        </p:spPr>
        <p:txBody>
          <a:bodyPr wrap="square">
            <a:spAutoFit/>
          </a:bodyPr>
          <a:lstStyle/>
          <a:p>
            <a:endParaRPr lang="en-US" dirty="0"/>
          </a:p>
        </p:txBody>
      </p:sp>
      <p:sp>
        <p:nvSpPr>
          <p:cNvPr id="9" name="Pravokotnik 8"/>
          <p:cNvSpPr/>
          <p:nvPr/>
        </p:nvSpPr>
        <p:spPr>
          <a:xfrm>
            <a:off x="2369402" y="2763887"/>
            <a:ext cx="5442686" cy="646331"/>
          </a:xfrm>
          <a:prstGeom prst="rect">
            <a:avLst/>
          </a:prstGeom>
        </p:spPr>
        <p:txBody>
          <a:bodyPr wrap="square">
            <a:spAutoFit/>
          </a:bodyPr>
          <a:lstStyle/>
          <a:p>
            <a:r>
              <a:rPr lang="en-US" dirty="0" err="1" smtClean="0"/>
              <a:t>ki</a:t>
            </a:r>
            <a:r>
              <a:rPr lang="en-US" dirty="0" smtClean="0"/>
              <a:t> </a:t>
            </a:r>
            <a:r>
              <a:rPr lang="en-US" dirty="0" err="1" smtClean="0"/>
              <a:t>kot</a:t>
            </a:r>
            <a:r>
              <a:rPr lang="en-US" dirty="0" smtClean="0"/>
              <a:t> </a:t>
            </a:r>
            <a:r>
              <a:rPr lang="en-US" dirty="0" err="1" smtClean="0"/>
              <a:t>celota</a:t>
            </a:r>
            <a:r>
              <a:rPr lang="en-US" dirty="0" smtClean="0"/>
              <a:t> in </a:t>
            </a:r>
            <a:r>
              <a:rPr lang="en-US" dirty="0" err="1" smtClean="0"/>
              <a:t>kot</a:t>
            </a:r>
            <a:r>
              <a:rPr lang="en-US" dirty="0" smtClean="0"/>
              <a:t> </a:t>
            </a:r>
            <a:r>
              <a:rPr lang="en-US" dirty="0" err="1" smtClean="0"/>
              <a:t>povprečje</a:t>
            </a:r>
            <a:r>
              <a:rPr lang="en-US" dirty="0" smtClean="0"/>
              <a:t> </a:t>
            </a:r>
            <a:r>
              <a:rPr lang="en-US" dirty="0" err="1" smtClean="0"/>
              <a:t>naraščajo</a:t>
            </a:r>
            <a:r>
              <a:rPr lang="en-US" dirty="0" smtClean="0"/>
              <a:t> </a:t>
            </a:r>
            <a:r>
              <a:rPr lang="en-US" dirty="0" err="1" smtClean="0"/>
              <a:t>počasneje</a:t>
            </a:r>
            <a:r>
              <a:rPr lang="en-US" dirty="0" smtClean="0"/>
              <a:t> </a:t>
            </a:r>
            <a:r>
              <a:rPr lang="en-US" dirty="0" err="1" smtClean="0"/>
              <a:t>kot</a:t>
            </a:r>
            <a:r>
              <a:rPr lang="en-US" dirty="0" smtClean="0"/>
              <a:t> </a:t>
            </a:r>
            <a:r>
              <a:rPr lang="en-US" dirty="0" err="1" smtClean="0"/>
              <a:t>obseg</a:t>
            </a:r>
            <a:r>
              <a:rPr lang="en-US" dirty="0" smtClean="0"/>
              <a:t> </a:t>
            </a:r>
            <a:r>
              <a:rPr lang="en-US" dirty="0" err="1" smtClean="0"/>
              <a:t>poslovanja</a:t>
            </a:r>
            <a:endParaRPr lang="en-US" dirty="0"/>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3501008"/>
            <a:ext cx="6303963"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2478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Nazadujoče spremenljivi 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699792" y="2139078"/>
            <a:ext cx="5526088" cy="2092881"/>
          </a:xfrm>
          <a:prstGeom prst="rect">
            <a:avLst/>
          </a:prstGeom>
        </p:spPr>
        <p:txBody>
          <a:bodyPr wrap="square">
            <a:spAutoFit/>
          </a:bodyPr>
          <a:lstStyle/>
          <a:p>
            <a:r>
              <a:rPr lang="en-US" sz="2000" b="1" dirty="0" err="1">
                <a:solidFill>
                  <a:srgbClr val="7030A0"/>
                </a:solidFill>
              </a:rPr>
              <a:t>Nazadujoče</a:t>
            </a:r>
            <a:r>
              <a:rPr lang="en-US" sz="2000" b="1" dirty="0">
                <a:solidFill>
                  <a:srgbClr val="7030A0"/>
                </a:solidFill>
              </a:rPr>
              <a:t> </a:t>
            </a:r>
            <a:r>
              <a:rPr lang="en-US" sz="2000" b="1" dirty="0" err="1">
                <a:solidFill>
                  <a:srgbClr val="7030A0"/>
                </a:solidFill>
              </a:rPr>
              <a:t>spremenljivi</a:t>
            </a:r>
            <a:r>
              <a:rPr lang="en-US" sz="2000" b="1" dirty="0">
                <a:solidFill>
                  <a:srgbClr val="7030A0"/>
                </a:solidFill>
              </a:rPr>
              <a:t> </a:t>
            </a:r>
            <a:r>
              <a:rPr lang="en-US" sz="2000" b="1" dirty="0" err="1">
                <a:solidFill>
                  <a:srgbClr val="7030A0"/>
                </a:solidFill>
              </a:rPr>
              <a:t>ali</a:t>
            </a:r>
            <a:r>
              <a:rPr lang="en-US" sz="2000" b="1" dirty="0">
                <a:solidFill>
                  <a:srgbClr val="7030A0"/>
                </a:solidFill>
              </a:rPr>
              <a:t> </a:t>
            </a:r>
            <a:r>
              <a:rPr lang="en-US" sz="2000" b="1" dirty="0" err="1">
                <a:solidFill>
                  <a:srgbClr val="7030A0"/>
                </a:solidFill>
              </a:rPr>
              <a:t>degresivno</a:t>
            </a:r>
            <a:r>
              <a:rPr lang="en-US" sz="2000" b="1" dirty="0">
                <a:solidFill>
                  <a:srgbClr val="7030A0"/>
                </a:solidFill>
              </a:rPr>
              <a:t> </a:t>
            </a:r>
            <a:r>
              <a:rPr lang="en-US" sz="2000" b="1" dirty="0" err="1">
                <a:solidFill>
                  <a:srgbClr val="7030A0"/>
                </a:solidFill>
              </a:rPr>
              <a:t>variabilni</a:t>
            </a:r>
            <a:r>
              <a:rPr lang="en-US" sz="2000" b="1" dirty="0">
                <a:solidFill>
                  <a:srgbClr val="7030A0"/>
                </a:solidFill>
              </a:rPr>
              <a:t> </a:t>
            </a:r>
            <a:r>
              <a:rPr lang="en-US" sz="2000" b="1" dirty="0" err="1">
                <a:solidFill>
                  <a:srgbClr val="7030A0"/>
                </a:solidFill>
              </a:rPr>
              <a:t>stroški</a:t>
            </a:r>
            <a:r>
              <a:rPr lang="en-US" sz="2000" b="1" dirty="0">
                <a:solidFill>
                  <a:srgbClr val="7030A0"/>
                </a:solidFill>
              </a:rPr>
              <a:t> </a:t>
            </a:r>
            <a:r>
              <a:rPr lang="en-US" dirty="0">
                <a:solidFill>
                  <a:srgbClr val="000000"/>
                </a:solidFill>
              </a:rPr>
              <a:t>so </a:t>
            </a:r>
            <a:r>
              <a:rPr lang="en-US" dirty="0" err="1">
                <a:solidFill>
                  <a:srgbClr val="000000"/>
                </a:solidFill>
              </a:rPr>
              <a:t>tisti</a:t>
            </a:r>
            <a:r>
              <a:rPr lang="en-US" dirty="0">
                <a:solidFill>
                  <a:srgbClr val="000000"/>
                </a:solidFill>
              </a:rPr>
              <a:t>, </a:t>
            </a:r>
            <a:r>
              <a:rPr lang="en-US" dirty="0" err="1">
                <a:solidFill>
                  <a:srgbClr val="000000"/>
                </a:solidFill>
              </a:rPr>
              <a:t>ki</a:t>
            </a:r>
            <a:r>
              <a:rPr lang="en-US" dirty="0">
                <a:solidFill>
                  <a:srgbClr val="000000"/>
                </a:solidFill>
              </a:rPr>
              <a:t> </a:t>
            </a:r>
            <a:r>
              <a:rPr lang="en-US" dirty="0" err="1">
                <a:solidFill>
                  <a:srgbClr val="000000"/>
                </a:solidFill>
              </a:rPr>
              <a:t>naraščajo</a:t>
            </a:r>
            <a:r>
              <a:rPr lang="en-US" dirty="0">
                <a:solidFill>
                  <a:srgbClr val="000000"/>
                </a:solidFill>
              </a:rPr>
              <a:t>, </a:t>
            </a:r>
            <a:r>
              <a:rPr lang="en-US" dirty="0" err="1">
                <a:solidFill>
                  <a:srgbClr val="000000"/>
                </a:solidFill>
              </a:rPr>
              <a:t>vendar</a:t>
            </a:r>
            <a:r>
              <a:rPr lang="en-US" dirty="0">
                <a:solidFill>
                  <a:srgbClr val="000000"/>
                </a:solidFill>
              </a:rPr>
              <a:t> </a:t>
            </a:r>
            <a:r>
              <a:rPr lang="en-US" dirty="0" err="1">
                <a:solidFill>
                  <a:srgbClr val="000000"/>
                </a:solidFill>
              </a:rPr>
              <a:t>počasneje</a:t>
            </a:r>
            <a:r>
              <a:rPr lang="en-US" dirty="0">
                <a:solidFill>
                  <a:srgbClr val="000000"/>
                </a:solidFill>
              </a:rPr>
              <a:t>, </a:t>
            </a:r>
            <a:r>
              <a:rPr lang="en-US" dirty="0" err="1">
                <a:solidFill>
                  <a:srgbClr val="000000"/>
                </a:solidFill>
              </a:rPr>
              <a:t>kot</a:t>
            </a:r>
            <a:r>
              <a:rPr lang="en-US" dirty="0">
                <a:solidFill>
                  <a:srgbClr val="000000"/>
                </a:solidFill>
              </a:rPr>
              <a:t> </a:t>
            </a:r>
            <a:r>
              <a:rPr lang="en-US" dirty="0" err="1">
                <a:solidFill>
                  <a:srgbClr val="000000"/>
                </a:solidFill>
              </a:rPr>
              <a:t>narašča</a:t>
            </a:r>
            <a:r>
              <a:rPr lang="en-US" dirty="0">
                <a:solidFill>
                  <a:srgbClr val="000000"/>
                </a:solidFill>
              </a:rPr>
              <a:t> </a:t>
            </a:r>
            <a:r>
              <a:rPr lang="en-US" dirty="0" err="1">
                <a:solidFill>
                  <a:srgbClr val="000000"/>
                </a:solidFill>
              </a:rPr>
              <a:t>obseg</a:t>
            </a:r>
            <a:r>
              <a:rPr lang="en-US" dirty="0">
                <a:solidFill>
                  <a:srgbClr val="000000"/>
                </a:solidFill>
              </a:rPr>
              <a:t> </a:t>
            </a:r>
            <a:r>
              <a:rPr lang="en-US" dirty="0" err="1">
                <a:solidFill>
                  <a:srgbClr val="000000"/>
                </a:solidFill>
              </a:rPr>
              <a:t>poslovanja</a:t>
            </a:r>
            <a:r>
              <a:rPr lang="en-US" dirty="0">
                <a:solidFill>
                  <a:srgbClr val="000000"/>
                </a:solidFill>
              </a:rPr>
              <a:t>. </a:t>
            </a:r>
          </a:p>
          <a:p>
            <a:endParaRPr lang="en-US" dirty="0">
              <a:solidFill>
                <a:srgbClr val="000000"/>
              </a:solidFill>
            </a:endParaRPr>
          </a:p>
          <a:p>
            <a:r>
              <a:rPr lang="en-US" dirty="0" err="1">
                <a:solidFill>
                  <a:srgbClr val="000000"/>
                </a:solidFill>
              </a:rPr>
              <a:t>Nastanejo</a:t>
            </a:r>
            <a:r>
              <a:rPr lang="en-US" dirty="0">
                <a:solidFill>
                  <a:srgbClr val="000000"/>
                </a:solidFill>
              </a:rPr>
              <a:t> </a:t>
            </a:r>
            <a:r>
              <a:rPr lang="en-US" dirty="0" err="1">
                <a:solidFill>
                  <a:srgbClr val="000000"/>
                </a:solidFill>
              </a:rPr>
              <a:t>zaradi</a:t>
            </a:r>
            <a:r>
              <a:rPr lang="en-US" dirty="0">
                <a:solidFill>
                  <a:srgbClr val="000000"/>
                </a:solidFill>
              </a:rPr>
              <a:t> </a:t>
            </a:r>
            <a:r>
              <a:rPr lang="en-US" dirty="0" err="1">
                <a:solidFill>
                  <a:srgbClr val="000000"/>
                </a:solidFill>
              </a:rPr>
              <a:t>boljšega</a:t>
            </a:r>
            <a:r>
              <a:rPr lang="en-US" dirty="0">
                <a:solidFill>
                  <a:srgbClr val="000000"/>
                </a:solidFill>
              </a:rPr>
              <a:t> </a:t>
            </a:r>
            <a:r>
              <a:rPr lang="en-US" dirty="0" err="1">
                <a:solidFill>
                  <a:srgbClr val="000000"/>
                </a:solidFill>
              </a:rPr>
              <a:t>izkoristka</a:t>
            </a:r>
            <a:r>
              <a:rPr lang="en-US" dirty="0">
                <a:solidFill>
                  <a:srgbClr val="000000"/>
                </a:solidFill>
              </a:rPr>
              <a:t> </a:t>
            </a:r>
            <a:r>
              <a:rPr lang="en-US" dirty="0" err="1">
                <a:solidFill>
                  <a:srgbClr val="000000"/>
                </a:solidFill>
              </a:rPr>
              <a:t>materiala</a:t>
            </a:r>
            <a:r>
              <a:rPr lang="en-US" dirty="0">
                <a:solidFill>
                  <a:srgbClr val="000000"/>
                </a:solidFill>
              </a:rPr>
              <a:t>, </a:t>
            </a:r>
            <a:r>
              <a:rPr lang="en-US" dirty="0" err="1">
                <a:solidFill>
                  <a:srgbClr val="000000"/>
                </a:solidFill>
              </a:rPr>
              <a:t>učinka</a:t>
            </a:r>
            <a:r>
              <a:rPr lang="en-US" dirty="0">
                <a:solidFill>
                  <a:srgbClr val="000000"/>
                </a:solidFill>
              </a:rPr>
              <a:t> </a:t>
            </a:r>
            <a:r>
              <a:rPr lang="en-US" dirty="0" err="1">
                <a:solidFill>
                  <a:srgbClr val="000000"/>
                </a:solidFill>
              </a:rPr>
              <a:t>krivulje</a:t>
            </a:r>
            <a:r>
              <a:rPr lang="en-US" dirty="0">
                <a:solidFill>
                  <a:srgbClr val="000000"/>
                </a:solidFill>
              </a:rPr>
              <a:t> </a:t>
            </a:r>
            <a:r>
              <a:rPr lang="en-US" dirty="0" err="1">
                <a:solidFill>
                  <a:srgbClr val="000000"/>
                </a:solidFill>
              </a:rPr>
              <a:t>izkušenj</a:t>
            </a:r>
            <a:r>
              <a:rPr lang="en-US" dirty="0">
                <a:solidFill>
                  <a:srgbClr val="000000"/>
                </a:solidFill>
              </a:rPr>
              <a:t>, </a:t>
            </a:r>
            <a:r>
              <a:rPr lang="en-US" dirty="0" err="1">
                <a:solidFill>
                  <a:srgbClr val="000000"/>
                </a:solidFill>
              </a:rPr>
              <a:t>rabatov</a:t>
            </a:r>
            <a:r>
              <a:rPr lang="en-US" dirty="0">
                <a:solidFill>
                  <a:srgbClr val="000000"/>
                </a:solidFill>
              </a:rPr>
              <a:t> </a:t>
            </a:r>
            <a:r>
              <a:rPr lang="en-US" dirty="0" err="1">
                <a:solidFill>
                  <a:srgbClr val="000000"/>
                </a:solidFill>
              </a:rPr>
              <a:t>pri</a:t>
            </a:r>
            <a:r>
              <a:rPr lang="en-US" dirty="0">
                <a:solidFill>
                  <a:srgbClr val="000000"/>
                </a:solidFill>
              </a:rPr>
              <a:t> </a:t>
            </a:r>
            <a:r>
              <a:rPr lang="en-US" dirty="0" err="1">
                <a:solidFill>
                  <a:srgbClr val="000000"/>
                </a:solidFill>
              </a:rPr>
              <a:t>naročanju</a:t>
            </a:r>
            <a:r>
              <a:rPr lang="en-US" dirty="0">
                <a:solidFill>
                  <a:srgbClr val="000000"/>
                </a:solidFill>
              </a:rPr>
              <a:t> </a:t>
            </a:r>
            <a:r>
              <a:rPr lang="en-US" dirty="0" err="1">
                <a:solidFill>
                  <a:srgbClr val="000000"/>
                </a:solidFill>
              </a:rPr>
              <a:t>večjih</a:t>
            </a:r>
            <a:r>
              <a:rPr lang="en-US" dirty="0">
                <a:solidFill>
                  <a:srgbClr val="000000"/>
                </a:solidFill>
              </a:rPr>
              <a:t> </a:t>
            </a:r>
            <a:r>
              <a:rPr lang="en-US" dirty="0" err="1">
                <a:solidFill>
                  <a:srgbClr val="000000"/>
                </a:solidFill>
              </a:rPr>
              <a:t>količin</a:t>
            </a:r>
            <a:r>
              <a:rPr lang="en-US" dirty="0">
                <a:solidFill>
                  <a:srgbClr val="000000"/>
                </a:solidFill>
              </a:rPr>
              <a:t> </a:t>
            </a:r>
            <a:r>
              <a:rPr lang="en-US" dirty="0" err="1">
                <a:solidFill>
                  <a:srgbClr val="000000"/>
                </a:solidFill>
              </a:rPr>
              <a:t>surovin</a:t>
            </a:r>
            <a:r>
              <a:rPr lang="en-US" dirty="0">
                <a:solidFill>
                  <a:srgbClr val="000000"/>
                </a:solidFill>
              </a:rPr>
              <a:t> in </a:t>
            </a:r>
            <a:r>
              <a:rPr lang="en-US" dirty="0" err="1">
                <a:solidFill>
                  <a:srgbClr val="000000"/>
                </a:solidFill>
              </a:rPr>
              <a:t>podobno</a:t>
            </a:r>
            <a:endParaRPr lang="en-US" dirty="0">
              <a:solidFill>
                <a:srgbClr val="000000"/>
              </a:solidFill>
            </a:endParaRPr>
          </a:p>
        </p:txBody>
      </p:sp>
    </p:spTree>
    <p:extLst>
      <p:ext uri="{BB962C8B-B14F-4D97-AF65-F5344CB8AC3E}">
        <p14:creationId xmlns:p14="http://schemas.microsoft.com/office/powerpoint/2010/main" val="106520112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Napredujoče spremenljivi 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1859340"/>
            <a:ext cx="5814392" cy="3477875"/>
          </a:xfrm>
          <a:prstGeom prst="rect">
            <a:avLst/>
          </a:prstGeom>
        </p:spPr>
        <p:txBody>
          <a:bodyPr wrap="square">
            <a:spAutoFit/>
          </a:bodyPr>
          <a:lstStyle/>
          <a:p>
            <a:r>
              <a:rPr lang="en-US" dirty="0" err="1">
                <a:solidFill>
                  <a:srgbClr val="000000"/>
                </a:solidFill>
              </a:rPr>
              <a:t>Napredujoče</a:t>
            </a:r>
            <a:r>
              <a:rPr lang="en-US" dirty="0">
                <a:solidFill>
                  <a:srgbClr val="000000"/>
                </a:solidFill>
              </a:rPr>
              <a:t> </a:t>
            </a:r>
            <a:r>
              <a:rPr lang="en-US" dirty="0" err="1">
                <a:solidFill>
                  <a:srgbClr val="000000"/>
                </a:solidFill>
              </a:rPr>
              <a:t>spremenljivi</a:t>
            </a:r>
            <a:r>
              <a:rPr lang="en-US" dirty="0">
                <a:solidFill>
                  <a:srgbClr val="000000"/>
                </a:solidFill>
              </a:rPr>
              <a:t> </a:t>
            </a:r>
            <a:r>
              <a:rPr lang="en-US" dirty="0" err="1">
                <a:solidFill>
                  <a:srgbClr val="000000"/>
                </a:solidFill>
              </a:rPr>
              <a:t>ali</a:t>
            </a:r>
            <a:r>
              <a:rPr lang="en-US" dirty="0">
                <a:solidFill>
                  <a:srgbClr val="000000"/>
                </a:solidFill>
              </a:rPr>
              <a:t> </a:t>
            </a:r>
            <a:r>
              <a:rPr lang="en-US" sz="2000" b="1" dirty="0" err="1">
                <a:solidFill>
                  <a:srgbClr val="7030A0"/>
                </a:solidFill>
              </a:rPr>
              <a:t>progresivno</a:t>
            </a:r>
            <a:r>
              <a:rPr lang="en-US" sz="2000" b="1" dirty="0">
                <a:solidFill>
                  <a:srgbClr val="7030A0"/>
                </a:solidFill>
              </a:rPr>
              <a:t> </a:t>
            </a:r>
            <a:r>
              <a:rPr lang="en-US" sz="2000" b="1" dirty="0" err="1">
                <a:solidFill>
                  <a:srgbClr val="7030A0"/>
                </a:solidFill>
              </a:rPr>
              <a:t>variabilni</a:t>
            </a:r>
            <a:r>
              <a:rPr lang="en-US" sz="2000" b="1" dirty="0">
                <a:solidFill>
                  <a:srgbClr val="7030A0"/>
                </a:solidFill>
              </a:rPr>
              <a:t> </a:t>
            </a:r>
            <a:r>
              <a:rPr lang="en-US" sz="2000" b="1" dirty="0" err="1">
                <a:solidFill>
                  <a:srgbClr val="7030A0"/>
                </a:solidFill>
              </a:rPr>
              <a:t>stroški</a:t>
            </a:r>
            <a:r>
              <a:rPr lang="en-US" sz="2000" b="1" dirty="0">
                <a:solidFill>
                  <a:srgbClr val="7030A0"/>
                </a:solidFill>
              </a:rPr>
              <a:t> </a:t>
            </a:r>
            <a:r>
              <a:rPr lang="en-US" dirty="0">
                <a:solidFill>
                  <a:srgbClr val="000000"/>
                </a:solidFill>
              </a:rPr>
              <a:t>so </a:t>
            </a:r>
            <a:r>
              <a:rPr lang="en-US" dirty="0" err="1">
                <a:solidFill>
                  <a:srgbClr val="000000"/>
                </a:solidFill>
              </a:rPr>
              <a:t>tisti</a:t>
            </a:r>
            <a:r>
              <a:rPr lang="en-US" dirty="0">
                <a:solidFill>
                  <a:srgbClr val="000000"/>
                </a:solidFill>
              </a:rPr>
              <a:t> </a:t>
            </a:r>
            <a:r>
              <a:rPr lang="en-US" dirty="0" err="1">
                <a:solidFill>
                  <a:srgbClr val="000000"/>
                </a:solidFill>
              </a:rPr>
              <a:t>spremenljivi</a:t>
            </a:r>
            <a:r>
              <a:rPr lang="en-US" dirty="0">
                <a:solidFill>
                  <a:srgbClr val="000000"/>
                </a:solidFill>
              </a:rPr>
              <a:t> </a:t>
            </a:r>
            <a:r>
              <a:rPr lang="en-US" dirty="0" err="1">
                <a:solidFill>
                  <a:srgbClr val="000000"/>
                </a:solidFill>
              </a:rPr>
              <a:t>stroški</a:t>
            </a:r>
            <a:r>
              <a:rPr lang="en-US" dirty="0">
                <a:solidFill>
                  <a:srgbClr val="000000"/>
                </a:solidFill>
              </a:rPr>
              <a:t>, </a:t>
            </a:r>
            <a:r>
              <a:rPr lang="en-US" dirty="0" err="1">
                <a:solidFill>
                  <a:srgbClr val="000000"/>
                </a:solidFill>
              </a:rPr>
              <a:t>ki</a:t>
            </a:r>
            <a:r>
              <a:rPr lang="en-US" dirty="0">
                <a:solidFill>
                  <a:srgbClr val="000000"/>
                </a:solidFill>
              </a:rPr>
              <a:t> </a:t>
            </a:r>
            <a:r>
              <a:rPr lang="en-US" dirty="0" err="1">
                <a:solidFill>
                  <a:srgbClr val="000000"/>
                </a:solidFill>
              </a:rPr>
              <a:t>naraščajo</a:t>
            </a:r>
            <a:r>
              <a:rPr lang="en-US" dirty="0">
                <a:solidFill>
                  <a:srgbClr val="000000"/>
                </a:solidFill>
              </a:rPr>
              <a:t> </a:t>
            </a:r>
            <a:r>
              <a:rPr lang="en-US" dirty="0" err="1">
                <a:solidFill>
                  <a:srgbClr val="000000"/>
                </a:solidFill>
              </a:rPr>
              <a:t>hitreje</a:t>
            </a:r>
            <a:r>
              <a:rPr lang="en-US" dirty="0">
                <a:solidFill>
                  <a:srgbClr val="000000"/>
                </a:solidFill>
              </a:rPr>
              <a:t>, </a:t>
            </a:r>
            <a:r>
              <a:rPr lang="en-US" dirty="0" err="1">
                <a:solidFill>
                  <a:srgbClr val="000000"/>
                </a:solidFill>
              </a:rPr>
              <a:t>kot</a:t>
            </a:r>
            <a:r>
              <a:rPr lang="en-US" dirty="0">
                <a:solidFill>
                  <a:srgbClr val="000000"/>
                </a:solidFill>
              </a:rPr>
              <a:t> </a:t>
            </a:r>
            <a:r>
              <a:rPr lang="en-US" dirty="0" err="1">
                <a:solidFill>
                  <a:srgbClr val="000000"/>
                </a:solidFill>
              </a:rPr>
              <a:t>narašča</a:t>
            </a:r>
            <a:r>
              <a:rPr lang="en-US" dirty="0">
                <a:solidFill>
                  <a:srgbClr val="000000"/>
                </a:solidFill>
              </a:rPr>
              <a:t> </a:t>
            </a:r>
            <a:r>
              <a:rPr lang="en-US" dirty="0" err="1">
                <a:solidFill>
                  <a:srgbClr val="000000"/>
                </a:solidFill>
              </a:rPr>
              <a:t>obseg</a:t>
            </a:r>
            <a:r>
              <a:rPr lang="en-US" dirty="0">
                <a:solidFill>
                  <a:srgbClr val="000000"/>
                </a:solidFill>
              </a:rPr>
              <a:t> </a:t>
            </a:r>
            <a:r>
              <a:rPr lang="en-US" dirty="0" err="1">
                <a:solidFill>
                  <a:srgbClr val="000000"/>
                </a:solidFill>
              </a:rPr>
              <a:t>poslovanja</a:t>
            </a:r>
            <a:r>
              <a:rPr lang="en-US" dirty="0">
                <a:solidFill>
                  <a:srgbClr val="000000"/>
                </a:solidFill>
              </a:rPr>
              <a:t>. </a:t>
            </a:r>
          </a:p>
          <a:p>
            <a:endParaRPr lang="sl-SI" dirty="0">
              <a:solidFill>
                <a:srgbClr val="000000"/>
              </a:solidFill>
            </a:endParaRPr>
          </a:p>
          <a:p>
            <a:r>
              <a:rPr lang="en-US" dirty="0" err="1">
                <a:solidFill>
                  <a:srgbClr val="000000"/>
                </a:solidFill>
              </a:rPr>
              <a:t>Nastanejo</a:t>
            </a:r>
            <a:r>
              <a:rPr lang="en-US" dirty="0">
                <a:solidFill>
                  <a:srgbClr val="000000"/>
                </a:solidFill>
              </a:rPr>
              <a:t> </a:t>
            </a:r>
            <a:r>
              <a:rPr lang="en-US" dirty="0" err="1">
                <a:solidFill>
                  <a:srgbClr val="000000"/>
                </a:solidFill>
              </a:rPr>
              <a:t>predvsem</a:t>
            </a:r>
            <a:r>
              <a:rPr lang="en-US" dirty="0">
                <a:solidFill>
                  <a:srgbClr val="000000"/>
                </a:solidFill>
              </a:rPr>
              <a:t> </a:t>
            </a:r>
            <a:r>
              <a:rPr lang="en-US" dirty="0" err="1">
                <a:solidFill>
                  <a:srgbClr val="000000"/>
                </a:solidFill>
              </a:rPr>
              <a:t>ob</a:t>
            </a:r>
            <a:r>
              <a:rPr lang="en-US" dirty="0">
                <a:solidFill>
                  <a:srgbClr val="000000"/>
                </a:solidFill>
              </a:rPr>
              <a:t> </a:t>
            </a:r>
            <a:r>
              <a:rPr lang="en-US" dirty="0" err="1">
                <a:solidFill>
                  <a:srgbClr val="000000"/>
                </a:solidFill>
              </a:rPr>
              <a:t>izrednih</a:t>
            </a:r>
            <a:r>
              <a:rPr lang="en-US" dirty="0">
                <a:solidFill>
                  <a:srgbClr val="000000"/>
                </a:solidFill>
              </a:rPr>
              <a:t> </a:t>
            </a:r>
            <a:r>
              <a:rPr lang="en-US" dirty="0" err="1">
                <a:solidFill>
                  <a:srgbClr val="000000"/>
                </a:solidFill>
              </a:rPr>
              <a:t>obremenitvah</a:t>
            </a:r>
            <a:r>
              <a:rPr lang="en-US" dirty="0">
                <a:solidFill>
                  <a:srgbClr val="000000"/>
                </a:solidFill>
              </a:rPr>
              <a:t> </a:t>
            </a:r>
            <a:r>
              <a:rPr lang="en-US" dirty="0" err="1">
                <a:solidFill>
                  <a:srgbClr val="000000"/>
                </a:solidFill>
              </a:rPr>
              <a:t>strojev</a:t>
            </a:r>
            <a:r>
              <a:rPr lang="en-US" dirty="0">
                <a:solidFill>
                  <a:srgbClr val="000000"/>
                </a:solidFill>
              </a:rPr>
              <a:t>, </a:t>
            </a:r>
            <a:r>
              <a:rPr lang="en-US" dirty="0" err="1">
                <a:solidFill>
                  <a:srgbClr val="000000"/>
                </a:solidFill>
              </a:rPr>
              <a:t>ob</a:t>
            </a:r>
            <a:r>
              <a:rPr lang="en-US" dirty="0">
                <a:solidFill>
                  <a:srgbClr val="000000"/>
                </a:solidFill>
              </a:rPr>
              <a:t> </a:t>
            </a:r>
            <a:r>
              <a:rPr lang="en-US" dirty="0" err="1">
                <a:solidFill>
                  <a:srgbClr val="000000"/>
                </a:solidFill>
              </a:rPr>
              <a:t>izredno</a:t>
            </a:r>
            <a:r>
              <a:rPr lang="en-US" dirty="0">
                <a:solidFill>
                  <a:srgbClr val="000000"/>
                </a:solidFill>
              </a:rPr>
              <a:t> </a:t>
            </a:r>
            <a:r>
              <a:rPr lang="en-US" dirty="0" err="1">
                <a:solidFill>
                  <a:srgbClr val="000000"/>
                </a:solidFill>
              </a:rPr>
              <a:t>velikem</a:t>
            </a:r>
            <a:r>
              <a:rPr lang="en-US" dirty="0">
                <a:solidFill>
                  <a:srgbClr val="000000"/>
                </a:solidFill>
              </a:rPr>
              <a:t> </a:t>
            </a:r>
            <a:r>
              <a:rPr lang="en-US" dirty="0" err="1">
                <a:solidFill>
                  <a:srgbClr val="000000"/>
                </a:solidFill>
              </a:rPr>
              <a:t>prometu</a:t>
            </a:r>
            <a:r>
              <a:rPr lang="en-US" dirty="0">
                <a:solidFill>
                  <a:srgbClr val="000000"/>
                </a:solidFill>
              </a:rPr>
              <a:t>, </a:t>
            </a:r>
            <a:r>
              <a:rPr lang="en-US" dirty="0" err="1">
                <a:solidFill>
                  <a:srgbClr val="000000"/>
                </a:solidFill>
              </a:rPr>
              <a:t>kadar</a:t>
            </a:r>
            <a:r>
              <a:rPr lang="en-US" dirty="0">
                <a:solidFill>
                  <a:srgbClr val="000000"/>
                </a:solidFill>
              </a:rPr>
              <a:t> se </a:t>
            </a:r>
            <a:r>
              <a:rPr lang="en-US" dirty="0" err="1">
                <a:solidFill>
                  <a:srgbClr val="000000"/>
                </a:solidFill>
              </a:rPr>
              <a:t>bližamo</a:t>
            </a:r>
            <a:r>
              <a:rPr lang="en-US" dirty="0">
                <a:solidFill>
                  <a:srgbClr val="000000"/>
                </a:solidFill>
              </a:rPr>
              <a:t> </a:t>
            </a:r>
            <a:r>
              <a:rPr lang="en-US" dirty="0" err="1">
                <a:solidFill>
                  <a:srgbClr val="000000"/>
                </a:solidFill>
              </a:rPr>
              <a:t>mejam</a:t>
            </a:r>
            <a:r>
              <a:rPr lang="en-US" dirty="0">
                <a:solidFill>
                  <a:srgbClr val="000000"/>
                </a:solidFill>
              </a:rPr>
              <a:t> </a:t>
            </a:r>
            <a:r>
              <a:rPr lang="en-US" dirty="0" err="1">
                <a:solidFill>
                  <a:srgbClr val="000000"/>
                </a:solidFill>
              </a:rPr>
              <a:t>zapolnitve</a:t>
            </a:r>
            <a:r>
              <a:rPr lang="en-US" dirty="0">
                <a:solidFill>
                  <a:srgbClr val="000000"/>
                </a:solidFill>
              </a:rPr>
              <a:t> </a:t>
            </a:r>
            <a:r>
              <a:rPr lang="en-US" dirty="0" err="1">
                <a:solidFill>
                  <a:srgbClr val="000000"/>
                </a:solidFill>
              </a:rPr>
              <a:t>kapacitet</a:t>
            </a:r>
            <a:r>
              <a:rPr lang="en-US" dirty="0">
                <a:solidFill>
                  <a:srgbClr val="000000"/>
                </a:solidFill>
              </a:rPr>
              <a:t>.</a:t>
            </a:r>
          </a:p>
          <a:p>
            <a:endParaRPr lang="sl-SI" dirty="0">
              <a:solidFill>
                <a:srgbClr val="000000"/>
              </a:solidFill>
            </a:endParaRPr>
          </a:p>
          <a:p>
            <a:r>
              <a:rPr lang="en-US" dirty="0" err="1">
                <a:solidFill>
                  <a:srgbClr val="000000"/>
                </a:solidFill>
              </a:rPr>
              <a:t>Takrat</a:t>
            </a:r>
            <a:r>
              <a:rPr lang="en-US" dirty="0">
                <a:solidFill>
                  <a:srgbClr val="000000"/>
                </a:solidFill>
              </a:rPr>
              <a:t> </a:t>
            </a:r>
            <a:r>
              <a:rPr lang="en-US" dirty="0" err="1">
                <a:solidFill>
                  <a:srgbClr val="000000"/>
                </a:solidFill>
              </a:rPr>
              <a:t>moramo</a:t>
            </a:r>
            <a:r>
              <a:rPr lang="en-US" dirty="0">
                <a:solidFill>
                  <a:srgbClr val="000000"/>
                </a:solidFill>
              </a:rPr>
              <a:t> </a:t>
            </a:r>
            <a:r>
              <a:rPr lang="en-US" dirty="0" err="1">
                <a:solidFill>
                  <a:srgbClr val="000000"/>
                </a:solidFill>
              </a:rPr>
              <a:t>dostikrat</a:t>
            </a:r>
            <a:r>
              <a:rPr lang="en-US" dirty="0">
                <a:solidFill>
                  <a:srgbClr val="000000"/>
                </a:solidFill>
              </a:rPr>
              <a:t> </a:t>
            </a:r>
            <a:r>
              <a:rPr lang="en-US" dirty="0" err="1">
                <a:solidFill>
                  <a:srgbClr val="000000"/>
                </a:solidFill>
              </a:rPr>
              <a:t>plačati</a:t>
            </a:r>
            <a:r>
              <a:rPr lang="en-US" dirty="0">
                <a:solidFill>
                  <a:srgbClr val="000000"/>
                </a:solidFill>
              </a:rPr>
              <a:t> </a:t>
            </a:r>
            <a:r>
              <a:rPr lang="en-US" dirty="0" err="1">
                <a:solidFill>
                  <a:srgbClr val="000000"/>
                </a:solidFill>
              </a:rPr>
              <a:t>nadure</a:t>
            </a:r>
            <a:r>
              <a:rPr lang="en-US" dirty="0">
                <a:solidFill>
                  <a:srgbClr val="000000"/>
                </a:solidFill>
              </a:rPr>
              <a:t> (</a:t>
            </a:r>
            <a:r>
              <a:rPr lang="en-US" dirty="0" err="1">
                <a:solidFill>
                  <a:srgbClr val="000000"/>
                </a:solidFill>
              </a:rPr>
              <a:t>za</a:t>
            </a:r>
            <a:r>
              <a:rPr lang="en-US" dirty="0">
                <a:solidFill>
                  <a:srgbClr val="000000"/>
                </a:solidFill>
              </a:rPr>
              <a:t> </a:t>
            </a:r>
            <a:r>
              <a:rPr lang="en-US" dirty="0" err="1">
                <a:solidFill>
                  <a:srgbClr val="000000"/>
                </a:solidFill>
              </a:rPr>
              <a:t>enak</a:t>
            </a:r>
            <a:r>
              <a:rPr lang="en-US" dirty="0">
                <a:solidFill>
                  <a:srgbClr val="000000"/>
                </a:solidFill>
              </a:rPr>
              <a:t> </a:t>
            </a:r>
            <a:r>
              <a:rPr lang="en-US" dirty="0" err="1">
                <a:solidFill>
                  <a:srgbClr val="000000"/>
                </a:solidFill>
              </a:rPr>
              <a:t>obseg</a:t>
            </a:r>
            <a:r>
              <a:rPr lang="en-US" dirty="0">
                <a:solidFill>
                  <a:srgbClr val="000000"/>
                </a:solidFill>
              </a:rPr>
              <a:t> </a:t>
            </a:r>
            <a:r>
              <a:rPr lang="en-US" dirty="0" err="1">
                <a:solidFill>
                  <a:srgbClr val="000000"/>
                </a:solidFill>
              </a:rPr>
              <a:t>dela</a:t>
            </a:r>
            <a:r>
              <a:rPr lang="en-US" dirty="0">
                <a:solidFill>
                  <a:srgbClr val="000000"/>
                </a:solidFill>
              </a:rPr>
              <a:t>, </a:t>
            </a:r>
            <a:r>
              <a:rPr lang="en-US" dirty="0" err="1">
                <a:solidFill>
                  <a:srgbClr val="000000"/>
                </a:solidFill>
              </a:rPr>
              <a:t>kot</a:t>
            </a:r>
            <a:r>
              <a:rPr lang="en-US" dirty="0">
                <a:solidFill>
                  <a:srgbClr val="000000"/>
                </a:solidFill>
              </a:rPr>
              <a:t> </a:t>
            </a:r>
            <a:r>
              <a:rPr lang="en-US" dirty="0" err="1">
                <a:solidFill>
                  <a:srgbClr val="000000"/>
                </a:solidFill>
              </a:rPr>
              <a:t>pri</a:t>
            </a:r>
            <a:r>
              <a:rPr lang="en-US" dirty="0">
                <a:solidFill>
                  <a:srgbClr val="000000"/>
                </a:solidFill>
              </a:rPr>
              <a:t> </a:t>
            </a:r>
            <a:r>
              <a:rPr lang="en-US" dirty="0" err="1">
                <a:solidFill>
                  <a:srgbClr val="000000"/>
                </a:solidFill>
              </a:rPr>
              <a:t>rednih</a:t>
            </a:r>
            <a:r>
              <a:rPr lang="en-US" dirty="0">
                <a:solidFill>
                  <a:srgbClr val="000000"/>
                </a:solidFill>
              </a:rPr>
              <a:t> </a:t>
            </a:r>
            <a:r>
              <a:rPr lang="en-US" dirty="0" err="1">
                <a:solidFill>
                  <a:srgbClr val="000000"/>
                </a:solidFill>
              </a:rPr>
              <a:t>urah</a:t>
            </a:r>
            <a:r>
              <a:rPr lang="en-US" dirty="0">
                <a:solidFill>
                  <a:srgbClr val="000000"/>
                </a:solidFill>
              </a:rPr>
              <a:t>),</a:t>
            </a:r>
          </a:p>
          <a:p>
            <a:endParaRPr lang="sl-SI" dirty="0">
              <a:solidFill>
                <a:srgbClr val="000000"/>
              </a:solidFill>
            </a:endParaRPr>
          </a:p>
          <a:p>
            <a:r>
              <a:rPr lang="en-US" dirty="0" err="1">
                <a:solidFill>
                  <a:srgbClr val="000000"/>
                </a:solidFill>
              </a:rPr>
              <a:t>vzrok</a:t>
            </a:r>
            <a:r>
              <a:rPr lang="en-US" dirty="0">
                <a:solidFill>
                  <a:srgbClr val="000000"/>
                </a:solidFill>
              </a:rPr>
              <a:t> je </a:t>
            </a:r>
            <a:r>
              <a:rPr lang="en-US" dirty="0" err="1">
                <a:solidFill>
                  <a:srgbClr val="000000"/>
                </a:solidFill>
              </a:rPr>
              <a:t>lahko</a:t>
            </a:r>
            <a:r>
              <a:rPr lang="en-US" dirty="0">
                <a:solidFill>
                  <a:srgbClr val="000000"/>
                </a:solidFill>
              </a:rPr>
              <a:t> slab </a:t>
            </a:r>
            <a:r>
              <a:rPr lang="en-US" dirty="0" err="1">
                <a:solidFill>
                  <a:srgbClr val="000000"/>
                </a:solidFill>
              </a:rPr>
              <a:t>izkoristek</a:t>
            </a:r>
            <a:r>
              <a:rPr lang="en-US" dirty="0">
                <a:solidFill>
                  <a:srgbClr val="000000"/>
                </a:solidFill>
              </a:rPr>
              <a:t> </a:t>
            </a:r>
            <a:r>
              <a:rPr lang="en-US" dirty="0" err="1">
                <a:solidFill>
                  <a:srgbClr val="000000"/>
                </a:solidFill>
              </a:rPr>
              <a:t>materiala</a:t>
            </a:r>
            <a:endParaRPr lang="en-US" dirty="0">
              <a:solidFill>
                <a:srgbClr val="000000"/>
              </a:solidFill>
            </a:endParaRPr>
          </a:p>
        </p:txBody>
      </p:sp>
    </p:spTree>
    <p:extLst>
      <p:ext uri="{BB962C8B-B14F-4D97-AF65-F5344CB8AC3E}">
        <p14:creationId xmlns:p14="http://schemas.microsoft.com/office/powerpoint/2010/main" val="108212891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Celotni stroški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1879" y="2348880"/>
            <a:ext cx="59817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ravokotnik 1"/>
          <p:cNvSpPr/>
          <p:nvPr/>
        </p:nvSpPr>
        <p:spPr>
          <a:xfrm>
            <a:off x="611560" y="5301208"/>
            <a:ext cx="8136904" cy="1200329"/>
          </a:xfrm>
          <a:prstGeom prst="rect">
            <a:avLst/>
          </a:prstGeom>
        </p:spPr>
        <p:txBody>
          <a:bodyPr wrap="square">
            <a:spAutoFit/>
          </a:bodyPr>
          <a:lstStyle/>
          <a:p>
            <a:r>
              <a:rPr lang="en-US" dirty="0" err="1" smtClean="0"/>
              <a:t>Fiksni</a:t>
            </a:r>
            <a:r>
              <a:rPr lang="en-US" dirty="0" smtClean="0"/>
              <a:t> </a:t>
            </a:r>
            <a:r>
              <a:rPr lang="en-US" dirty="0" err="1" smtClean="0"/>
              <a:t>stroški</a:t>
            </a:r>
            <a:r>
              <a:rPr lang="en-US" dirty="0" smtClean="0"/>
              <a:t> se </a:t>
            </a:r>
            <a:r>
              <a:rPr lang="en-US" dirty="0" err="1" smtClean="0"/>
              <a:t>pojavljajo</a:t>
            </a:r>
            <a:r>
              <a:rPr lang="en-US" dirty="0" smtClean="0"/>
              <a:t> </a:t>
            </a:r>
            <a:r>
              <a:rPr lang="en-US" dirty="0" err="1" smtClean="0"/>
              <a:t>kot</a:t>
            </a:r>
            <a:r>
              <a:rPr lang="en-US" dirty="0" smtClean="0"/>
              <a:t> </a:t>
            </a:r>
            <a:r>
              <a:rPr lang="en-US" dirty="0" err="1" smtClean="0"/>
              <a:t>celota</a:t>
            </a:r>
            <a:r>
              <a:rPr lang="en-US" dirty="0" smtClean="0"/>
              <a:t>, </a:t>
            </a:r>
            <a:r>
              <a:rPr lang="en-US" dirty="0" err="1" smtClean="0"/>
              <a:t>variabilni</a:t>
            </a:r>
            <a:r>
              <a:rPr lang="en-US" dirty="0" smtClean="0"/>
              <a:t> pa </a:t>
            </a:r>
            <a:r>
              <a:rPr lang="en-US" dirty="0" err="1" smtClean="0"/>
              <a:t>kot</a:t>
            </a:r>
            <a:r>
              <a:rPr lang="en-US" dirty="0" smtClean="0"/>
              <a:t> </a:t>
            </a:r>
          </a:p>
          <a:p>
            <a:r>
              <a:rPr lang="en-US" dirty="0" err="1" smtClean="0"/>
              <a:t>povprečje</a:t>
            </a:r>
            <a:r>
              <a:rPr lang="en-US" dirty="0" smtClean="0"/>
              <a:t>. Kadar </a:t>
            </a:r>
            <a:r>
              <a:rPr lang="en-US" dirty="0" err="1" smtClean="0"/>
              <a:t>rečemo</a:t>
            </a:r>
            <a:r>
              <a:rPr lang="en-US" dirty="0" smtClean="0"/>
              <a:t> </a:t>
            </a:r>
            <a:r>
              <a:rPr lang="en-US" dirty="0" err="1" smtClean="0"/>
              <a:t>fiksni</a:t>
            </a:r>
            <a:r>
              <a:rPr lang="en-US" dirty="0" smtClean="0"/>
              <a:t> </a:t>
            </a:r>
            <a:r>
              <a:rPr lang="en-US" dirty="0" err="1" smtClean="0"/>
              <a:t>strošek</a:t>
            </a:r>
            <a:r>
              <a:rPr lang="en-US" dirty="0" smtClean="0"/>
              <a:t> </a:t>
            </a:r>
            <a:r>
              <a:rPr lang="en-US" dirty="0" err="1" smtClean="0"/>
              <a:t>torej</a:t>
            </a:r>
            <a:r>
              <a:rPr lang="en-US" dirty="0" smtClean="0"/>
              <a:t> </a:t>
            </a:r>
            <a:r>
              <a:rPr lang="en-US" dirty="0" err="1" smtClean="0"/>
              <a:t>mislimo</a:t>
            </a:r>
            <a:r>
              <a:rPr lang="en-US" dirty="0" smtClean="0"/>
              <a:t> </a:t>
            </a:r>
            <a:r>
              <a:rPr lang="en-US" dirty="0" err="1" smtClean="0"/>
              <a:t>na</a:t>
            </a:r>
            <a:r>
              <a:rPr lang="en-US" dirty="0" smtClean="0"/>
              <a:t> </a:t>
            </a:r>
            <a:r>
              <a:rPr lang="en-US" dirty="0" err="1" smtClean="0"/>
              <a:t>celoto</a:t>
            </a:r>
            <a:r>
              <a:rPr lang="en-US" dirty="0" smtClean="0"/>
              <a:t> </a:t>
            </a:r>
            <a:r>
              <a:rPr lang="en-US" dirty="0" err="1" smtClean="0"/>
              <a:t>teh</a:t>
            </a:r>
            <a:r>
              <a:rPr lang="en-US" dirty="0" smtClean="0"/>
              <a:t> </a:t>
            </a:r>
          </a:p>
          <a:p>
            <a:r>
              <a:rPr lang="en-US" dirty="0" err="1" smtClean="0"/>
              <a:t>stroškov</a:t>
            </a:r>
            <a:r>
              <a:rPr lang="en-US" dirty="0" smtClean="0"/>
              <a:t>, </a:t>
            </a:r>
            <a:r>
              <a:rPr lang="en-US" dirty="0" err="1" smtClean="0"/>
              <a:t>ko</a:t>
            </a:r>
            <a:r>
              <a:rPr lang="en-US" dirty="0" smtClean="0"/>
              <a:t> pa </a:t>
            </a:r>
            <a:r>
              <a:rPr lang="en-US" dirty="0" err="1" smtClean="0"/>
              <a:t>rečemo</a:t>
            </a:r>
            <a:r>
              <a:rPr lang="en-US" dirty="0" smtClean="0"/>
              <a:t> </a:t>
            </a:r>
            <a:r>
              <a:rPr lang="en-US" dirty="0" err="1" smtClean="0"/>
              <a:t>variabilni</a:t>
            </a:r>
            <a:r>
              <a:rPr lang="en-US" dirty="0" smtClean="0"/>
              <a:t> </a:t>
            </a:r>
            <a:r>
              <a:rPr lang="en-US" dirty="0" err="1" smtClean="0"/>
              <a:t>strošek</a:t>
            </a:r>
            <a:r>
              <a:rPr lang="en-US" dirty="0" smtClean="0"/>
              <a:t>, </a:t>
            </a:r>
            <a:r>
              <a:rPr lang="en-US" dirty="0" err="1" smtClean="0"/>
              <a:t>imamo</a:t>
            </a:r>
            <a:r>
              <a:rPr lang="en-US" dirty="0" smtClean="0"/>
              <a:t> </a:t>
            </a:r>
            <a:r>
              <a:rPr lang="en-US" dirty="0" err="1" smtClean="0"/>
              <a:t>praviloma</a:t>
            </a:r>
            <a:r>
              <a:rPr lang="en-US" dirty="0" smtClean="0"/>
              <a:t> v </a:t>
            </a:r>
            <a:r>
              <a:rPr lang="en-US" dirty="0" err="1" smtClean="0"/>
              <a:t>mislih</a:t>
            </a:r>
            <a:r>
              <a:rPr lang="en-US" dirty="0" smtClean="0"/>
              <a:t> </a:t>
            </a:r>
          </a:p>
          <a:p>
            <a:r>
              <a:rPr lang="en-US" dirty="0" err="1" smtClean="0"/>
              <a:t>povprečni</a:t>
            </a:r>
            <a:r>
              <a:rPr lang="en-US" dirty="0" smtClean="0"/>
              <a:t> </a:t>
            </a:r>
            <a:r>
              <a:rPr lang="en-US" dirty="0" err="1" smtClean="0"/>
              <a:t>variabilni</a:t>
            </a:r>
            <a:r>
              <a:rPr lang="en-US" dirty="0" smtClean="0"/>
              <a:t> </a:t>
            </a:r>
            <a:r>
              <a:rPr lang="en-US" dirty="0" err="1" smtClean="0"/>
              <a:t>strošek</a:t>
            </a:r>
            <a:r>
              <a:rPr lang="en-US" dirty="0" smtClean="0"/>
              <a:t>. </a:t>
            </a:r>
            <a:endParaRPr lang="en-US" dirty="0"/>
          </a:p>
        </p:txBody>
      </p:sp>
    </p:spTree>
    <p:extLst>
      <p:ext uri="{BB962C8B-B14F-4D97-AF65-F5344CB8AC3E}">
        <p14:creationId xmlns:p14="http://schemas.microsoft.com/office/powerpoint/2010/main" val="25442973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Skupni stroški in določanje praga rentabilnosti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2274838"/>
            <a:ext cx="5310336" cy="2708434"/>
          </a:xfrm>
          <a:prstGeom prst="rect">
            <a:avLst/>
          </a:prstGeom>
        </p:spPr>
        <p:txBody>
          <a:bodyPr wrap="square">
            <a:spAutoFit/>
          </a:bodyPr>
          <a:lstStyle/>
          <a:p>
            <a:r>
              <a:rPr lang="en-US" dirty="0" err="1">
                <a:solidFill>
                  <a:srgbClr val="000000"/>
                </a:solidFill>
              </a:rPr>
              <a:t>Pri</a:t>
            </a:r>
            <a:r>
              <a:rPr lang="en-US" dirty="0">
                <a:solidFill>
                  <a:srgbClr val="000000"/>
                </a:solidFill>
              </a:rPr>
              <a:t> </a:t>
            </a:r>
            <a:r>
              <a:rPr lang="en-US" dirty="0" err="1">
                <a:solidFill>
                  <a:srgbClr val="000000"/>
                </a:solidFill>
              </a:rPr>
              <a:t>poslovanju</a:t>
            </a:r>
            <a:r>
              <a:rPr lang="en-US" dirty="0">
                <a:solidFill>
                  <a:srgbClr val="000000"/>
                </a:solidFill>
              </a:rPr>
              <a:t> </a:t>
            </a:r>
            <a:r>
              <a:rPr lang="en-US" dirty="0" err="1">
                <a:solidFill>
                  <a:srgbClr val="000000"/>
                </a:solidFill>
              </a:rPr>
              <a:t>podjetja</a:t>
            </a:r>
            <a:r>
              <a:rPr lang="en-US" dirty="0">
                <a:solidFill>
                  <a:srgbClr val="000000"/>
                </a:solidFill>
              </a:rPr>
              <a:t> se </a:t>
            </a:r>
            <a:r>
              <a:rPr lang="en-US" dirty="0" err="1">
                <a:solidFill>
                  <a:srgbClr val="000000"/>
                </a:solidFill>
              </a:rPr>
              <a:t>pojavljajo</a:t>
            </a:r>
            <a:r>
              <a:rPr lang="en-US" dirty="0">
                <a:solidFill>
                  <a:srgbClr val="000000"/>
                </a:solidFill>
              </a:rPr>
              <a:t> </a:t>
            </a:r>
            <a:r>
              <a:rPr lang="en-US" dirty="0" err="1">
                <a:solidFill>
                  <a:srgbClr val="000000"/>
                </a:solidFill>
              </a:rPr>
              <a:t>praktično</a:t>
            </a:r>
            <a:r>
              <a:rPr lang="en-US" dirty="0">
                <a:solidFill>
                  <a:srgbClr val="000000"/>
                </a:solidFill>
              </a:rPr>
              <a:t> </a:t>
            </a:r>
            <a:r>
              <a:rPr lang="en-US" dirty="0" err="1">
                <a:solidFill>
                  <a:srgbClr val="000000"/>
                </a:solidFill>
              </a:rPr>
              <a:t>vse</a:t>
            </a:r>
            <a:r>
              <a:rPr lang="en-US" dirty="0">
                <a:solidFill>
                  <a:srgbClr val="000000"/>
                </a:solidFill>
              </a:rPr>
              <a:t> </a:t>
            </a:r>
            <a:r>
              <a:rPr lang="en-US" dirty="0" err="1">
                <a:solidFill>
                  <a:srgbClr val="000000"/>
                </a:solidFill>
              </a:rPr>
              <a:t>oblike</a:t>
            </a:r>
            <a:r>
              <a:rPr lang="en-US" dirty="0">
                <a:solidFill>
                  <a:srgbClr val="000000"/>
                </a:solidFill>
              </a:rPr>
              <a:t> </a:t>
            </a:r>
            <a:r>
              <a:rPr lang="en-US" dirty="0" err="1">
                <a:solidFill>
                  <a:srgbClr val="000000"/>
                </a:solidFill>
              </a:rPr>
              <a:t>omenjenih</a:t>
            </a:r>
            <a:r>
              <a:rPr lang="en-US" dirty="0">
                <a:solidFill>
                  <a:srgbClr val="000000"/>
                </a:solidFill>
              </a:rPr>
              <a:t> </a:t>
            </a:r>
            <a:r>
              <a:rPr lang="en-US" dirty="0" err="1">
                <a:solidFill>
                  <a:srgbClr val="000000"/>
                </a:solidFill>
              </a:rPr>
              <a:t>stroškov</a:t>
            </a:r>
            <a:r>
              <a:rPr lang="en-US" dirty="0">
                <a:solidFill>
                  <a:srgbClr val="000000"/>
                </a:solidFill>
              </a:rPr>
              <a:t>. </a:t>
            </a:r>
            <a:endParaRPr lang="sl-SI" dirty="0">
              <a:solidFill>
                <a:srgbClr val="000000"/>
              </a:solidFill>
            </a:endParaRPr>
          </a:p>
          <a:p>
            <a:endParaRPr lang="en-US" dirty="0">
              <a:solidFill>
                <a:srgbClr val="000000"/>
              </a:solidFill>
            </a:endParaRPr>
          </a:p>
          <a:p>
            <a:r>
              <a:rPr lang="en-US" dirty="0" err="1">
                <a:solidFill>
                  <a:srgbClr val="000000"/>
                </a:solidFill>
              </a:rPr>
              <a:t>Njihovemu</a:t>
            </a:r>
            <a:r>
              <a:rPr lang="en-US" dirty="0">
                <a:solidFill>
                  <a:srgbClr val="000000"/>
                </a:solidFill>
              </a:rPr>
              <a:t> </a:t>
            </a:r>
            <a:r>
              <a:rPr lang="en-US" dirty="0" err="1">
                <a:solidFill>
                  <a:srgbClr val="000000"/>
                </a:solidFill>
              </a:rPr>
              <a:t>seštevku</a:t>
            </a:r>
            <a:r>
              <a:rPr lang="en-US" dirty="0">
                <a:solidFill>
                  <a:srgbClr val="000000"/>
                </a:solidFill>
              </a:rPr>
              <a:t> </a:t>
            </a:r>
            <a:r>
              <a:rPr lang="en-US" dirty="0" err="1">
                <a:solidFill>
                  <a:srgbClr val="000000"/>
                </a:solidFill>
              </a:rPr>
              <a:t>pravimo</a:t>
            </a:r>
            <a:r>
              <a:rPr lang="en-US" dirty="0">
                <a:solidFill>
                  <a:srgbClr val="000000"/>
                </a:solidFill>
              </a:rPr>
              <a:t> </a:t>
            </a:r>
            <a:r>
              <a:rPr lang="en-US" sz="2000" b="1" dirty="0" err="1">
                <a:solidFill>
                  <a:srgbClr val="7030A0"/>
                </a:solidFill>
              </a:rPr>
              <a:t>skupni</a:t>
            </a:r>
            <a:r>
              <a:rPr lang="en-US" sz="2000" b="1" dirty="0">
                <a:solidFill>
                  <a:srgbClr val="7030A0"/>
                </a:solidFill>
              </a:rPr>
              <a:t> </a:t>
            </a:r>
            <a:r>
              <a:rPr lang="en-US" sz="2000" b="1" dirty="0" err="1">
                <a:solidFill>
                  <a:srgbClr val="7030A0"/>
                </a:solidFill>
              </a:rPr>
              <a:t>oziroma</a:t>
            </a:r>
            <a:r>
              <a:rPr lang="en-US" sz="2000" b="1" dirty="0">
                <a:solidFill>
                  <a:srgbClr val="7030A0"/>
                </a:solidFill>
              </a:rPr>
              <a:t> </a:t>
            </a:r>
            <a:r>
              <a:rPr lang="en-US" sz="2000" b="1" dirty="0" err="1">
                <a:solidFill>
                  <a:srgbClr val="7030A0"/>
                </a:solidFill>
              </a:rPr>
              <a:t>celotni</a:t>
            </a:r>
            <a:r>
              <a:rPr lang="en-US" sz="2000" b="1" dirty="0">
                <a:solidFill>
                  <a:srgbClr val="7030A0"/>
                </a:solidFill>
              </a:rPr>
              <a:t> </a:t>
            </a:r>
            <a:r>
              <a:rPr lang="en-US" sz="2000" b="1" dirty="0" err="1">
                <a:solidFill>
                  <a:srgbClr val="7030A0"/>
                </a:solidFill>
              </a:rPr>
              <a:t>stroški</a:t>
            </a:r>
            <a:r>
              <a:rPr lang="en-US" dirty="0">
                <a:solidFill>
                  <a:srgbClr val="000000"/>
                </a:solidFill>
              </a:rPr>
              <a:t> (</a:t>
            </a:r>
            <a:r>
              <a:rPr lang="en-US" dirty="0" err="1">
                <a:solidFill>
                  <a:srgbClr val="000000"/>
                </a:solidFill>
              </a:rPr>
              <a:t>angl.</a:t>
            </a:r>
            <a:r>
              <a:rPr lang="en-US" dirty="0">
                <a:solidFill>
                  <a:srgbClr val="000000"/>
                </a:solidFill>
              </a:rPr>
              <a:t> total costs </a:t>
            </a:r>
            <a:r>
              <a:rPr lang="en-US" sz="2400" b="1" dirty="0">
                <a:solidFill>
                  <a:srgbClr val="7030A0"/>
                </a:solidFill>
              </a:rPr>
              <a:t>TC</a:t>
            </a:r>
            <a:r>
              <a:rPr lang="en-US" dirty="0">
                <a:solidFill>
                  <a:srgbClr val="000000"/>
                </a:solidFill>
              </a:rPr>
              <a:t>). </a:t>
            </a:r>
          </a:p>
          <a:p>
            <a:endParaRPr lang="sl-SI" dirty="0">
              <a:solidFill>
                <a:srgbClr val="000000"/>
              </a:solidFill>
            </a:endParaRPr>
          </a:p>
          <a:p>
            <a:r>
              <a:rPr lang="en-US" dirty="0" err="1">
                <a:solidFill>
                  <a:srgbClr val="000000"/>
                </a:solidFill>
              </a:rPr>
              <a:t>Gibanje</a:t>
            </a:r>
            <a:r>
              <a:rPr lang="en-US" dirty="0">
                <a:solidFill>
                  <a:srgbClr val="000000"/>
                </a:solidFill>
              </a:rPr>
              <a:t> </a:t>
            </a:r>
            <a:r>
              <a:rPr lang="en-US" dirty="0" err="1">
                <a:solidFill>
                  <a:srgbClr val="000000"/>
                </a:solidFill>
              </a:rPr>
              <a:t>celotnih</a:t>
            </a:r>
            <a:r>
              <a:rPr lang="en-US" dirty="0">
                <a:solidFill>
                  <a:srgbClr val="000000"/>
                </a:solidFill>
              </a:rPr>
              <a:t> </a:t>
            </a:r>
            <a:r>
              <a:rPr lang="en-US" dirty="0" err="1">
                <a:solidFill>
                  <a:srgbClr val="000000"/>
                </a:solidFill>
              </a:rPr>
              <a:t>stroškov</a:t>
            </a:r>
            <a:r>
              <a:rPr lang="en-US" dirty="0">
                <a:solidFill>
                  <a:srgbClr val="000000"/>
                </a:solidFill>
              </a:rPr>
              <a:t> je </a:t>
            </a:r>
            <a:r>
              <a:rPr lang="en-US" dirty="0" err="1">
                <a:solidFill>
                  <a:srgbClr val="000000"/>
                </a:solidFill>
              </a:rPr>
              <a:t>zelo</a:t>
            </a:r>
            <a:r>
              <a:rPr lang="en-US" dirty="0">
                <a:solidFill>
                  <a:srgbClr val="000000"/>
                </a:solidFill>
              </a:rPr>
              <a:t> </a:t>
            </a:r>
            <a:r>
              <a:rPr lang="en-US" dirty="0" err="1">
                <a:solidFill>
                  <a:srgbClr val="000000"/>
                </a:solidFill>
              </a:rPr>
              <a:t>odvisno</a:t>
            </a:r>
            <a:r>
              <a:rPr lang="en-US" dirty="0">
                <a:solidFill>
                  <a:srgbClr val="000000"/>
                </a:solidFill>
              </a:rPr>
              <a:t> od </a:t>
            </a:r>
            <a:r>
              <a:rPr lang="en-US" dirty="0" err="1">
                <a:solidFill>
                  <a:srgbClr val="000000"/>
                </a:solidFill>
              </a:rPr>
              <a:t>številnih</a:t>
            </a:r>
            <a:r>
              <a:rPr lang="en-US" dirty="0">
                <a:solidFill>
                  <a:srgbClr val="000000"/>
                </a:solidFill>
              </a:rPr>
              <a:t> </a:t>
            </a:r>
            <a:r>
              <a:rPr lang="en-US" dirty="0" err="1">
                <a:solidFill>
                  <a:srgbClr val="000000"/>
                </a:solidFill>
              </a:rPr>
              <a:t>dejavnikov</a:t>
            </a:r>
            <a:r>
              <a:rPr lang="en-US" dirty="0">
                <a:solidFill>
                  <a:srgbClr val="000000"/>
                </a:solidFill>
              </a:rPr>
              <a:t>, </a:t>
            </a:r>
            <a:r>
              <a:rPr lang="en-US" dirty="0" err="1">
                <a:solidFill>
                  <a:srgbClr val="000000"/>
                </a:solidFill>
              </a:rPr>
              <a:t>pomembno</a:t>
            </a:r>
            <a:r>
              <a:rPr lang="en-US" dirty="0">
                <a:solidFill>
                  <a:srgbClr val="000000"/>
                </a:solidFill>
              </a:rPr>
              <a:t> je, </a:t>
            </a:r>
            <a:r>
              <a:rPr lang="en-US" dirty="0" err="1">
                <a:solidFill>
                  <a:srgbClr val="000000"/>
                </a:solidFill>
              </a:rPr>
              <a:t>kateri</a:t>
            </a:r>
            <a:r>
              <a:rPr lang="en-US" dirty="0">
                <a:solidFill>
                  <a:srgbClr val="000000"/>
                </a:solidFill>
              </a:rPr>
              <a:t> </a:t>
            </a:r>
            <a:r>
              <a:rPr lang="en-US" dirty="0" err="1">
                <a:solidFill>
                  <a:srgbClr val="000000"/>
                </a:solidFill>
              </a:rPr>
              <a:t>stroški</a:t>
            </a:r>
            <a:r>
              <a:rPr lang="en-US" dirty="0">
                <a:solidFill>
                  <a:srgbClr val="000000"/>
                </a:solidFill>
              </a:rPr>
              <a:t> </a:t>
            </a:r>
            <a:r>
              <a:rPr lang="en-US" dirty="0" err="1">
                <a:solidFill>
                  <a:srgbClr val="000000"/>
                </a:solidFill>
              </a:rPr>
              <a:t>prevladujejo</a:t>
            </a:r>
            <a:endParaRPr lang="en-US" dirty="0">
              <a:solidFill>
                <a:srgbClr val="000000"/>
              </a:solidFill>
            </a:endParaRPr>
          </a:p>
        </p:txBody>
      </p:sp>
      <p:pic>
        <p:nvPicPr>
          <p:cNvPr id="153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0931" y="4757498"/>
            <a:ext cx="3133725" cy="207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49622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Skupni stroški in določanje praga rentabilnosti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2274838"/>
            <a:ext cx="5310336" cy="2308324"/>
          </a:xfrm>
          <a:prstGeom prst="rect">
            <a:avLst/>
          </a:prstGeom>
        </p:spPr>
        <p:txBody>
          <a:bodyPr wrap="square">
            <a:spAutoFit/>
          </a:bodyPr>
          <a:lstStyle/>
          <a:p>
            <a:r>
              <a:rPr lang="en-US" dirty="0">
                <a:solidFill>
                  <a:srgbClr val="000000"/>
                </a:solidFill>
              </a:rPr>
              <a:t>Z </a:t>
            </a:r>
            <a:r>
              <a:rPr lang="en-US" dirty="0" err="1">
                <a:solidFill>
                  <a:srgbClr val="000000"/>
                </a:solidFill>
              </a:rPr>
              <a:t>analizami</a:t>
            </a:r>
            <a:r>
              <a:rPr lang="en-US" dirty="0">
                <a:solidFill>
                  <a:srgbClr val="000000"/>
                </a:solidFill>
              </a:rPr>
              <a:t> </a:t>
            </a:r>
            <a:r>
              <a:rPr lang="en-US" dirty="0" err="1">
                <a:solidFill>
                  <a:srgbClr val="000000"/>
                </a:solidFill>
              </a:rPr>
              <a:t>nastajajočih</a:t>
            </a:r>
            <a:r>
              <a:rPr lang="en-US" dirty="0">
                <a:solidFill>
                  <a:srgbClr val="000000"/>
                </a:solidFill>
              </a:rPr>
              <a:t> </a:t>
            </a:r>
            <a:r>
              <a:rPr lang="en-US" dirty="0" err="1">
                <a:solidFill>
                  <a:srgbClr val="000000"/>
                </a:solidFill>
              </a:rPr>
              <a:t>stroškov</a:t>
            </a:r>
            <a:r>
              <a:rPr lang="en-US" dirty="0">
                <a:solidFill>
                  <a:srgbClr val="000000"/>
                </a:solidFill>
              </a:rPr>
              <a:t> </a:t>
            </a:r>
            <a:r>
              <a:rPr lang="en-US" dirty="0" err="1">
                <a:solidFill>
                  <a:srgbClr val="000000"/>
                </a:solidFill>
              </a:rPr>
              <a:t>glede</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obseg</a:t>
            </a:r>
            <a:r>
              <a:rPr lang="en-US" dirty="0">
                <a:solidFill>
                  <a:srgbClr val="000000"/>
                </a:solidFill>
              </a:rPr>
              <a:t> </a:t>
            </a:r>
            <a:r>
              <a:rPr lang="en-US" dirty="0" err="1">
                <a:solidFill>
                  <a:srgbClr val="000000"/>
                </a:solidFill>
              </a:rPr>
              <a:t>poslovanja</a:t>
            </a:r>
            <a:r>
              <a:rPr lang="en-US" dirty="0">
                <a:solidFill>
                  <a:srgbClr val="000000"/>
                </a:solidFill>
              </a:rPr>
              <a:t> </a:t>
            </a:r>
            <a:r>
              <a:rPr lang="en-US" dirty="0" err="1">
                <a:solidFill>
                  <a:srgbClr val="000000"/>
                </a:solidFill>
              </a:rPr>
              <a:t>ugotavljamo</a:t>
            </a:r>
            <a:r>
              <a:rPr lang="en-US" dirty="0">
                <a:solidFill>
                  <a:srgbClr val="000000"/>
                </a:solidFill>
              </a:rPr>
              <a:t>, </a:t>
            </a:r>
            <a:r>
              <a:rPr lang="en-US" dirty="0" err="1">
                <a:solidFill>
                  <a:srgbClr val="000000"/>
                </a:solidFill>
              </a:rPr>
              <a:t>pri</a:t>
            </a:r>
            <a:r>
              <a:rPr lang="en-US" dirty="0">
                <a:solidFill>
                  <a:srgbClr val="000000"/>
                </a:solidFill>
              </a:rPr>
              <a:t> </a:t>
            </a:r>
            <a:r>
              <a:rPr lang="en-US" dirty="0" err="1">
                <a:solidFill>
                  <a:srgbClr val="000000"/>
                </a:solidFill>
              </a:rPr>
              <a:t>katerem</a:t>
            </a:r>
            <a:r>
              <a:rPr lang="en-US" dirty="0">
                <a:solidFill>
                  <a:srgbClr val="000000"/>
                </a:solidFill>
              </a:rPr>
              <a:t> </a:t>
            </a:r>
            <a:r>
              <a:rPr lang="en-US" dirty="0" err="1">
                <a:solidFill>
                  <a:srgbClr val="000000"/>
                </a:solidFill>
              </a:rPr>
              <a:t>obsegu</a:t>
            </a:r>
            <a:r>
              <a:rPr lang="en-US" dirty="0">
                <a:solidFill>
                  <a:srgbClr val="000000"/>
                </a:solidFill>
              </a:rPr>
              <a:t> </a:t>
            </a:r>
            <a:r>
              <a:rPr lang="en-US" dirty="0" err="1">
                <a:solidFill>
                  <a:srgbClr val="000000"/>
                </a:solidFill>
              </a:rPr>
              <a:t>poslovanja</a:t>
            </a:r>
            <a:r>
              <a:rPr lang="en-US" dirty="0">
                <a:solidFill>
                  <a:srgbClr val="000000"/>
                </a:solidFill>
              </a:rPr>
              <a:t> </a:t>
            </a:r>
            <a:r>
              <a:rPr lang="en-US" dirty="0" err="1">
                <a:solidFill>
                  <a:srgbClr val="000000"/>
                </a:solidFill>
              </a:rPr>
              <a:t>ima</a:t>
            </a:r>
            <a:r>
              <a:rPr lang="en-US" dirty="0">
                <a:solidFill>
                  <a:srgbClr val="000000"/>
                </a:solidFill>
              </a:rPr>
              <a:t> </a:t>
            </a:r>
            <a:r>
              <a:rPr lang="en-US" dirty="0" err="1">
                <a:solidFill>
                  <a:srgbClr val="000000"/>
                </a:solidFill>
              </a:rPr>
              <a:t>podjetje</a:t>
            </a:r>
            <a:r>
              <a:rPr lang="en-US" dirty="0">
                <a:solidFill>
                  <a:srgbClr val="000000"/>
                </a:solidFill>
              </a:rPr>
              <a:t>: </a:t>
            </a:r>
            <a:endParaRPr lang="sl-SI" dirty="0">
              <a:solidFill>
                <a:srgbClr val="000000"/>
              </a:solidFill>
            </a:endParaRPr>
          </a:p>
          <a:p>
            <a:endParaRPr lang="en-US" dirty="0">
              <a:solidFill>
                <a:srgbClr val="000000"/>
              </a:solidFill>
            </a:endParaRPr>
          </a:p>
          <a:p>
            <a:pPr marL="285750" indent="-285750">
              <a:buFont typeface="Arial" panose="020B0604020202020204" pitchFamily="34" charset="0"/>
              <a:buChar char="•"/>
            </a:pPr>
            <a:r>
              <a:rPr lang="en-US" b="1" dirty="0" err="1">
                <a:solidFill>
                  <a:srgbClr val="7030A0"/>
                </a:solidFill>
              </a:rPr>
              <a:t>izgubo</a:t>
            </a:r>
            <a:r>
              <a:rPr lang="en-US" b="1" dirty="0">
                <a:solidFill>
                  <a:srgbClr val="7030A0"/>
                </a:solidFill>
              </a:rPr>
              <a:t>, </a:t>
            </a:r>
          </a:p>
          <a:p>
            <a:pPr marL="285750" indent="-285750">
              <a:buFont typeface="Arial" panose="020B0604020202020204" pitchFamily="34" charset="0"/>
              <a:buChar char="•"/>
            </a:pPr>
            <a:r>
              <a:rPr lang="en-US" b="1" dirty="0" err="1">
                <a:solidFill>
                  <a:srgbClr val="7030A0"/>
                </a:solidFill>
              </a:rPr>
              <a:t>kdaj</a:t>
            </a:r>
            <a:r>
              <a:rPr lang="en-US" b="1" dirty="0">
                <a:solidFill>
                  <a:srgbClr val="7030A0"/>
                </a:solidFill>
              </a:rPr>
              <a:t> </a:t>
            </a:r>
            <a:r>
              <a:rPr lang="en-US" b="1" dirty="0" err="1">
                <a:solidFill>
                  <a:srgbClr val="7030A0"/>
                </a:solidFill>
              </a:rPr>
              <a:t>doseže</a:t>
            </a:r>
            <a:r>
              <a:rPr lang="en-US" b="1" dirty="0">
                <a:solidFill>
                  <a:srgbClr val="7030A0"/>
                </a:solidFill>
              </a:rPr>
              <a:t> </a:t>
            </a:r>
            <a:r>
              <a:rPr lang="en-US" b="1" dirty="0" err="1">
                <a:solidFill>
                  <a:srgbClr val="7030A0"/>
                </a:solidFill>
              </a:rPr>
              <a:t>prag</a:t>
            </a:r>
            <a:r>
              <a:rPr lang="en-US" b="1" dirty="0">
                <a:solidFill>
                  <a:srgbClr val="7030A0"/>
                </a:solidFill>
              </a:rPr>
              <a:t> </a:t>
            </a:r>
            <a:r>
              <a:rPr lang="en-US" b="1" dirty="0" err="1">
                <a:solidFill>
                  <a:srgbClr val="7030A0"/>
                </a:solidFill>
              </a:rPr>
              <a:t>koristnosti</a:t>
            </a:r>
            <a:r>
              <a:rPr lang="en-US" b="1" dirty="0">
                <a:solidFill>
                  <a:srgbClr val="7030A0"/>
                </a:solidFill>
              </a:rPr>
              <a:t>,</a:t>
            </a:r>
          </a:p>
          <a:p>
            <a:pPr marL="285750" indent="-285750">
              <a:buFont typeface="Arial" panose="020B0604020202020204" pitchFamily="34" charset="0"/>
              <a:buChar char="•"/>
            </a:pPr>
            <a:r>
              <a:rPr lang="en-US" b="1" dirty="0">
                <a:solidFill>
                  <a:srgbClr val="7030A0"/>
                </a:solidFill>
              </a:rPr>
              <a:t>optimum in </a:t>
            </a:r>
          </a:p>
          <a:p>
            <a:pPr marL="285750" indent="-285750">
              <a:buFont typeface="Arial" panose="020B0604020202020204" pitchFamily="34" charset="0"/>
              <a:buChar char="•"/>
            </a:pPr>
            <a:r>
              <a:rPr lang="en-US" b="1" dirty="0" err="1">
                <a:solidFill>
                  <a:srgbClr val="7030A0"/>
                </a:solidFill>
              </a:rPr>
              <a:t>kdaj</a:t>
            </a:r>
            <a:r>
              <a:rPr lang="en-US" b="1" dirty="0">
                <a:solidFill>
                  <a:srgbClr val="7030A0"/>
                </a:solidFill>
              </a:rPr>
              <a:t> </a:t>
            </a:r>
            <a:r>
              <a:rPr lang="en-US" b="1" dirty="0" err="1">
                <a:solidFill>
                  <a:srgbClr val="7030A0"/>
                </a:solidFill>
              </a:rPr>
              <a:t>dobiček</a:t>
            </a:r>
            <a:endParaRPr lang="en-US" b="1" dirty="0">
              <a:solidFill>
                <a:srgbClr val="7030A0"/>
              </a:solidFill>
            </a:endParaRPr>
          </a:p>
        </p:txBody>
      </p:sp>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6087" y="4075113"/>
            <a:ext cx="3570288" cy="2680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5342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Skupni stroški in določanje praga rentabilnosti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2413338"/>
            <a:ext cx="5166320" cy="2031325"/>
          </a:xfrm>
          <a:prstGeom prst="rect">
            <a:avLst/>
          </a:prstGeom>
        </p:spPr>
        <p:txBody>
          <a:bodyPr wrap="square">
            <a:spAutoFit/>
          </a:bodyPr>
          <a:lstStyle/>
          <a:p>
            <a:r>
              <a:rPr lang="en-US" dirty="0" err="1">
                <a:solidFill>
                  <a:srgbClr val="000000"/>
                </a:solidFill>
              </a:rPr>
              <a:t>Poznavanje</a:t>
            </a:r>
            <a:r>
              <a:rPr lang="en-US" dirty="0">
                <a:solidFill>
                  <a:srgbClr val="000000"/>
                </a:solidFill>
              </a:rPr>
              <a:t> </a:t>
            </a:r>
            <a:r>
              <a:rPr lang="en-US" dirty="0" err="1">
                <a:solidFill>
                  <a:srgbClr val="000000"/>
                </a:solidFill>
              </a:rPr>
              <a:t>stroškov</a:t>
            </a:r>
            <a:r>
              <a:rPr lang="en-US" dirty="0">
                <a:solidFill>
                  <a:srgbClr val="000000"/>
                </a:solidFill>
              </a:rPr>
              <a:t> </a:t>
            </a:r>
            <a:r>
              <a:rPr lang="en-US" dirty="0" err="1">
                <a:solidFill>
                  <a:srgbClr val="000000"/>
                </a:solidFill>
              </a:rPr>
              <a:t>glede</a:t>
            </a:r>
            <a:r>
              <a:rPr lang="en-US" dirty="0">
                <a:solidFill>
                  <a:srgbClr val="000000"/>
                </a:solidFill>
              </a:rPr>
              <a:t> </a:t>
            </a:r>
            <a:r>
              <a:rPr lang="en-US" dirty="0" err="1">
                <a:solidFill>
                  <a:srgbClr val="000000"/>
                </a:solidFill>
              </a:rPr>
              <a:t>na</a:t>
            </a:r>
            <a:r>
              <a:rPr lang="en-US" dirty="0">
                <a:solidFill>
                  <a:srgbClr val="000000"/>
                </a:solidFill>
              </a:rPr>
              <a:t> </a:t>
            </a:r>
            <a:r>
              <a:rPr lang="en-US" dirty="0" err="1">
                <a:solidFill>
                  <a:srgbClr val="000000"/>
                </a:solidFill>
              </a:rPr>
              <a:t>obseg</a:t>
            </a:r>
            <a:r>
              <a:rPr lang="en-US" dirty="0">
                <a:solidFill>
                  <a:srgbClr val="000000"/>
                </a:solidFill>
              </a:rPr>
              <a:t> </a:t>
            </a:r>
            <a:r>
              <a:rPr lang="en-US" dirty="0" err="1">
                <a:solidFill>
                  <a:srgbClr val="000000"/>
                </a:solidFill>
              </a:rPr>
              <a:t>poslovanja</a:t>
            </a:r>
            <a:r>
              <a:rPr lang="en-US" dirty="0">
                <a:solidFill>
                  <a:srgbClr val="000000"/>
                </a:solidFill>
              </a:rPr>
              <a:t> </a:t>
            </a:r>
            <a:r>
              <a:rPr lang="en-US" dirty="0" err="1">
                <a:solidFill>
                  <a:srgbClr val="000000"/>
                </a:solidFill>
              </a:rPr>
              <a:t>omogoča</a:t>
            </a:r>
            <a:r>
              <a:rPr lang="en-US" dirty="0">
                <a:solidFill>
                  <a:srgbClr val="000000"/>
                </a:solidFill>
              </a:rPr>
              <a:t> </a:t>
            </a:r>
            <a:r>
              <a:rPr lang="en-US" dirty="0" err="1">
                <a:solidFill>
                  <a:srgbClr val="000000"/>
                </a:solidFill>
              </a:rPr>
              <a:t>poslovno</a:t>
            </a:r>
            <a:r>
              <a:rPr lang="en-US" dirty="0">
                <a:solidFill>
                  <a:srgbClr val="000000"/>
                </a:solidFill>
              </a:rPr>
              <a:t> </a:t>
            </a:r>
            <a:r>
              <a:rPr lang="en-US" dirty="0" err="1">
                <a:solidFill>
                  <a:srgbClr val="000000"/>
                </a:solidFill>
              </a:rPr>
              <a:t>odločitev</a:t>
            </a:r>
            <a:r>
              <a:rPr lang="en-US" dirty="0">
                <a:solidFill>
                  <a:srgbClr val="000000"/>
                </a:solidFill>
              </a:rPr>
              <a:t>, </a:t>
            </a:r>
            <a:r>
              <a:rPr lang="en-US" dirty="0" err="1">
                <a:solidFill>
                  <a:srgbClr val="000000"/>
                </a:solidFill>
              </a:rPr>
              <a:t>kdaj</a:t>
            </a:r>
            <a:r>
              <a:rPr lang="en-US" dirty="0">
                <a:solidFill>
                  <a:srgbClr val="000000"/>
                </a:solidFill>
              </a:rPr>
              <a:t> </a:t>
            </a:r>
            <a:r>
              <a:rPr lang="en-US" dirty="0" err="1">
                <a:solidFill>
                  <a:srgbClr val="000000"/>
                </a:solidFill>
              </a:rPr>
              <a:t>smoupravičeni</a:t>
            </a:r>
            <a:r>
              <a:rPr lang="en-US" dirty="0">
                <a:solidFill>
                  <a:srgbClr val="000000"/>
                </a:solidFill>
              </a:rPr>
              <a:t> </a:t>
            </a:r>
            <a:r>
              <a:rPr lang="en-US" b="1" dirty="0" err="1">
                <a:solidFill>
                  <a:srgbClr val="7030A0"/>
                </a:solidFill>
              </a:rPr>
              <a:t>poslovanje</a:t>
            </a:r>
            <a:r>
              <a:rPr lang="en-US" b="1" dirty="0">
                <a:solidFill>
                  <a:srgbClr val="7030A0"/>
                </a:solidFill>
              </a:rPr>
              <a:t> </a:t>
            </a:r>
            <a:r>
              <a:rPr lang="en-US" b="1" dirty="0" err="1">
                <a:solidFill>
                  <a:srgbClr val="7030A0"/>
                </a:solidFill>
              </a:rPr>
              <a:t>ustaviti</a:t>
            </a:r>
            <a:endParaRPr lang="sl-SI" b="1" dirty="0">
              <a:solidFill>
                <a:srgbClr val="7030A0"/>
              </a:solidFill>
            </a:endParaRPr>
          </a:p>
          <a:p>
            <a:endParaRPr lang="en-US" dirty="0">
              <a:solidFill>
                <a:srgbClr val="000000"/>
              </a:solidFill>
            </a:endParaRPr>
          </a:p>
          <a:p>
            <a:r>
              <a:rPr lang="en-US" dirty="0">
                <a:solidFill>
                  <a:srgbClr val="000000"/>
                </a:solidFill>
              </a:rPr>
              <a:t>Kadar pa s </a:t>
            </a:r>
            <a:r>
              <a:rPr lang="en-US" dirty="0" err="1">
                <a:solidFill>
                  <a:srgbClr val="000000"/>
                </a:solidFill>
              </a:rPr>
              <a:t>prihodki</a:t>
            </a:r>
            <a:r>
              <a:rPr lang="en-US" dirty="0">
                <a:solidFill>
                  <a:srgbClr val="000000"/>
                </a:solidFill>
              </a:rPr>
              <a:t> </a:t>
            </a:r>
            <a:r>
              <a:rPr lang="en-US" dirty="0" err="1">
                <a:solidFill>
                  <a:srgbClr val="000000"/>
                </a:solidFill>
              </a:rPr>
              <a:t>pokrijemo</a:t>
            </a:r>
            <a:r>
              <a:rPr lang="en-US" dirty="0">
                <a:solidFill>
                  <a:srgbClr val="000000"/>
                </a:solidFill>
              </a:rPr>
              <a:t> </a:t>
            </a:r>
            <a:r>
              <a:rPr lang="en-US" dirty="0" err="1">
                <a:solidFill>
                  <a:srgbClr val="000000"/>
                </a:solidFill>
              </a:rPr>
              <a:t>vse</a:t>
            </a:r>
            <a:r>
              <a:rPr lang="en-US" dirty="0">
                <a:solidFill>
                  <a:srgbClr val="000000"/>
                </a:solidFill>
              </a:rPr>
              <a:t> </a:t>
            </a:r>
            <a:r>
              <a:rPr lang="en-US" dirty="0" err="1">
                <a:solidFill>
                  <a:srgbClr val="000000"/>
                </a:solidFill>
              </a:rPr>
              <a:t>spremenljive</a:t>
            </a:r>
            <a:r>
              <a:rPr lang="en-US" dirty="0">
                <a:solidFill>
                  <a:srgbClr val="000000"/>
                </a:solidFill>
              </a:rPr>
              <a:t> </a:t>
            </a:r>
            <a:r>
              <a:rPr lang="en-US" dirty="0" err="1">
                <a:solidFill>
                  <a:srgbClr val="000000"/>
                </a:solidFill>
              </a:rPr>
              <a:t>stroške</a:t>
            </a:r>
            <a:r>
              <a:rPr lang="en-US" dirty="0">
                <a:solidFill>
                  <a:srgbClr val="000000"/>
                </a:solidFill>
              </a:rPr>
              <a:t> in </a:t>
            </a:r>
            <a:r>
              <a:rPr lang="en-US" dirty="0" err="1">
                <a:solidFill>
                  <a:srgbClr val="000000"/>
                </a:solidFill>
              </a:rPr>
              <a:t>vsaj</a:t>
            </a:r>
            <a:r>
              <a:rPr lang="en-US" dirty="0">
                <a:solidFill>
                  <a:srgbClr val="000000"/>
                </a:solidFill>
              </a:rPr>
              <a:t> del </a:t>
            </a:r>
            <a:r>
              <a:rPr lang="en-US" dirty="0" err="1">
                <a:solidFill>
                  <a:srgbClr val="000000"/>
                </a:solidFill>
              </a:rPr>
              <a:t>stalnih</a:t>
            </a:r>
            <a:r>
              <a:rPr lang="en-US" dirty="0">
                <a:solidFill>
                  <a:srgbClr val="000000"/>
                </a:solidFill>
              </a:rPr>
              <a:t> </a:t>
            </a:r>
            <a:r>
              <a:rPr lang="en-US" dirty="0" err="1">
                <a:solidFill>
                  <a:srgbClr val="000000"/>
                </a:solidFill>
              </a:rPr>
              <a:t>stroškov</a:t>
            </a:r>
            <a:r>
              <a:rPr lang="en-US" dirty="0">
                <a:solidFill>
                  <a:srgbClr val="000000"/>
                </a:solidFill>
              </a:rPr>
              <a:t>, </a:t>
            </a:r>
            <a:r>
              <a:rPr lang="en-US" dirty="0" err="1">
                <a:solidFill>
                  <a:srgbClr val="000000"/>
                </a:solidFill>
              </a:rPr>
              <a:t>bo</a:t>
            </a:r>
            <a:r>
              <a:rPr lang="en-US" dirty="0">
                <a:solidFill>
                  <a:srgbClr val="000000"/>
                </a:solidFill>
              </a:rPr>
              <a:t> </a:t>
            </a:r>
            <a:r>
              <a:rPr lang="en-US" dirty="0" err="1">
                <a:solidFill>
                  <a:srgbClr val="000000"/>
                </a:solidFill>
              </a:rPr>
              <a:t>izguba</a:t>
            </a:r>
            <a:endParaRPr lang="en-US" dirty="0">
              <a:solidFill>
                <a:srgbClr val="000000"/>
              </a:solidFill>
            </a:endParaRPr>
          </a:p>
          <a:p>
            <a:r>
              <a:rPr lang="en-US" dirty="0" err="1">
                <a:solidFill>
                  <a:srgbClr val="000000"/>
                </a:solidFill>
              </a:rPr>
              <a:t>manjša</a:t>
            </a:r>
            <a:r>
              <a:rPr lang="en-US" dirty="0">
                <a:solidFill>
                  <a:srgbClr val="000000"/>
                </a:solidFill>
              </a:rPr>
              <a:t>, </a:t>
            </a:r>
            <a:r>
              <a:rPr lang="en-US" dirty="0" err="1">
                <a:solidFill>
                  <a:srgbClr val="000000"/>
                </a:solidFill>
              </a:rPr>
              <a:t>kot</a:t>
            </a:r>
            <a:r>
              <a:rPr lang="en-US" dirty="0">
                <a:solidFill>
                  <a:srgbClr val="000000"/>
                </a:solidFill>
              </a:rPr>
              <a:t> </a:t>
            </a:r>
            <a:r>
              <a:rPr lang="en-US" dirty="0" err="1">
                <a:solidFill>
                  <a:srgbClr val="000000"/>
                </a:solidFill>
              </a:rPr>
              <a:t>če</a:t>
            </a:r>
            <a:r>
              <a:rPr lang="en-US" dirty="0">
                <a:solidFill>
                  <a:srgbClr val="000000"/>
                </a:solidFill>
              </a:rPr>
              <a:t> </a:t>
            </a:r>
            <a:r>
              <a:rPr lang="en-US" dirty="0" err="1">
                <a:solidFill>
                  <a:srgbClr val="000000"/>
                </a:solidFill>
              </a:rPr>
              <a:t>obrat</a:t>
            </a:r>
            <a:r>
              <a:rPr lang="en-US" dirty="0">
                <a:solidFill>
                  <a:srgbClr val="000000"/>
                </a:solidFill>
              </a:rPr>
              <a:t> </a:t>
            </a:r>
            <a:r>
              <a:rPr lang="en-US" dirty="0" err="1">
                <a:solidFill>
                  <a:srgbClr val="000000"/>
                </a:solidFill>
              </a:rPr>
              <a:t>zapremo</a:t>
            </a:r>
            <a:endParaRPr lang="en-US" dirty="0">
              <a:solidFill>
                <a:srgbClr val="000000"/>
              </a:solidFill>
            </a:endParaRPr>
          </a:p>
        </p:txBody>
      </p:sp>
      <p:sp>
        <p:nvSpPr>
          <p:cNvPr id="3" name="Pravokotnik 2"/>
          <p:cNvSpPr/>
          <p:nvPr/>
        </p:nvSpPr>
        <p:spPr>
          <a:xfrm>
            <a:off x="1691680" y="5085184"/>
            <a:ext cx="5976664" cy="369332"/>
          </a:xfrm>
          <a:prstGeom prst="rect">
            <a:avLst/>
          </a:prstGeom>
        </p:spPr>
        <p:txBody>
          <a:bodyPr wrap="square">
            <a:spAutoFit/>
          </a:bodyPr>
          <a:lstStyle/>
          <a:p>
            <a:r>
              <a:rPr lang="en-US" dirty="0">
                <a:hlinkClick r:id="rId5"/>
              </a:rPr>
              <a:t>https://</a:t>
            </a:r>
            <a:r>
              <a:rPr lang="en-US" dirty="0" smtClean="0">
                <a:hlinkClick r:id="rId5"/>
              </a:rPr>
              <a:t>www.youtube.com/watch?v=3AVz4SRIIT0</a:t>
            </a:r>
            <a:r>
              <a:rPr lang="sl-SI" dirty="0" smtClean="0"/>
              <a:t> </a:t>
            </a:r>
            <a:endParaRPr lang="en-US" dirty="0"/>
          </a:p>
        </p:txBody>
      </p:sp>
      <p:sp>
        <p:nvSpPr>
          <p:cNvPr id="4" name="Pravokotnik 3"/>
          <p:cNvSpPr/>
          <p:nvPr/>
        </p:nvSpPr>
        <p:spPr>
          <a:xfrm>
            <a:off x="1763688" y="5517232"/>
            <a:ext cx="5904656" cy="369332"/>
          </a:xfrm>
          <a:prstGeom prst="rect">
            <a:avLst/>
          </a:prstGeom>
        </p:spPr>
        <p:txBody>
          <a:bodyPr wrap="square">
            <a:spAutoFit/>
          </a:bodyPr>
          <a:lstStyle/>
          <a:p>
            <a:r>
              <a:rPr lang="en-US" dirty="0">
                <a:hlinkClick r:id="rId6"/>
              </a:rPr>
              <a:t>https://</a:t>
            </a:r>
            <a:r>
              <a:rPr lang="en-US" dirty="0" smtClean="0">
                <a:hlinkClick r:id="rId6"/>
              </a:rPr>
              <a:t>www.youtube.com/watch?v=9QHF-yu-HqQ</a:t>
            </a:r>
            <a:r>
              <a:rPr lang="sl-SI" smtClean="0"/>
              <a:t> </a:t>
            </a:r>
            <a:endParaRPr lang="en-US" dirty="0"/>
          </a:p>
        </p:txBody>
      </p:sp>
    </p:spTree>
    <p:extLst>
      <p:ext uri="{BB962C8B-B14F-4D97-AF65-F5344CB8AC3E}">
        <p14:creationId xmlns:p14="http://schemas.microsoft.com/office/powerpoint/2010/main" val="227223957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err="1"/>
              <a:t>Optimum</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86000" y="2551837"/>
            <a:ext cx="5526088" cy="1661993"/>
          </a:xfrm>
          <a:prstGeom prst="rect">
            <a:avLst/>
          </a:prstGeom>
        </p:spPr>
        <p:txBody>
          <a:bodyPr wrap="square">
            <a:spAutoFit/>
          </a:bodyPr>
          <a:lstStyle/>
          <a:p>
            <a:r>
              <a:rPr lang="en-US" dirty="0" err="1">
                <a:solidFill>
                  <a:srgbClr val="000000"/>
                </a:solidFill>
              </a:rPr>
              <a:t>dosežemo</a:t>
            </a:r>
            <a:r>
              <a:rPr lang="en-US" dirty="0">
                <a:solidFill>
                  <a:srgbClr val="000000"/>
                </a:solidFill>
              </a:rPr>
              <a:t>, </a:t>
            </a:r>
            <a:r>
              <a:rPr lang="en-US" dirty="0" err="1">
                <a:solidFill>
                  <a:srgbClr val="000000"/>
                </a:solidFill>
              </a:rPr>
              <a:t>kadar</a:t>
            </a:r>
            <a:r>
              <a:rPr lang="en-US" dirty="0">
                <a:solidFill>
                  <a:srgbClr val="000000"/>
                </a:solidFill>
              </a:rPr>
              <a:t> </a:t>
            </a:r>
            <a:r>
              <a:rPr lang="en-US" dirty="0" err="1">
                <a:solidFill>
                  <a:srgbClr val="000000"/>
                </a:solidFill>
              </a:rPr>
              <a:t>imamo</a:t>
            </a:r>
            <a:r>
              <a:rPr lang="en-US" dirty="0">
                <a:solidFill>
                  <a:srgbClr val="000000"/>
                </a:solidFill>
              </a:rPr>
              <a:t> </a:t>
            </a:r>
            <a:r>
              <a:rPr lang="en-US" sz="2400" b="1" dirty="0" err="1">
                <a:solidFill>
                  <a:srgbClr val="7030A0"/>
                </a:solidFill>
              </a:rPr>
              <a:t>najnižje</a:t>
            </a:r>
            <a:r>
              <a:rPr lang="en-US" sz="2400" b="1" dirty="0">
                <a:solidFill>
                  <a:srgbClr val="7030A0"/>
                </a:solidFill>
              </a:rPr>
              <a:t> </a:t>
            </a:r>
            <a:r>
              <a:rPr lang="en-US" sz="2400" b="1" dirty="0" err="1">
                <a:solidFill>
                  <a:srgbClr val="7030A0"/>
                </a:solidFill>
              </a:rPr>
              <a:t>stroške</a:t>
            </a:r>
            <a:r>
              <a:rPr lang="en-US" sz="2400" b="1" dirty="0">
                <a:solidFill>
                  <a:srgbClr val="7030A0"/>
                </a:solidFill>
              </a:rPr>
              <a:t> </a:t>
            </a:r>
            <a:r>
              <a:rPr lang="en-US" sz="2400" b="1" dirty="0" err="1">
                <a:solidFill>
                  <a:srgbClr val="7030A0"/>
                </a:solidFill>
              </a:rPr>
              <a:t>na</a:t>
            </a:r>
            <a:r>
              <a:rPr lang="en-US" sz="2400" b="1" dirty="0">
                <a:solidFill>
                  <a:srgbClr val="7030A0"/>
                </a:solidFill>
              </a:rPr>
              <a:t> </a:t>
            </a:r>
            <a:r>
              <a:rPr lang="en-US" sz="2400" b="1" dirty="0" err="1">
                <a:solidFill>
                  <a:srgbClr val="7030A0"/>
                </a:solidFill>
              </a:rPr>
              <a:t>eno</a:t>
            </a:r>
            <a:r>
              <a:rPr lang="en-US" sz="2400" b="1" dirty="0">
                <a:solidFill>
                  <a:srgbClr val="7030A0"/>
                </a:solidFill>
              </a:rPr>
              <a:t> </a:t>
            </a:r>
            <a:r>
              <a:rPr lang="en-US" sz="2400" b="1" dirty="0" err="1">
                <a:solidFill>
                  <a:srgbClr val="7030A0"/>
                </a:solidFill>
              </a:rPr>
              <a:t>storitev</a:t>
            </a:r>
            <a:r>
              <a:rPr lang="en-US" sz="2400" b="1" dirty="0">
                <a:solidFill>
                  <a:srgbClr val="7030A0"/>
                </a:solidFill>
              </a:rPr>
              <a:t>,</a:t>
            </a:r>
            <a:r>
              <a:rPr lang="en-US" dirty="0">
                <a:solidFill>
                  <a:srgbClr val="000000"/>
                </a:solidFill>
              </a:rPr>
              <a:t> </a:t>
            </a:r>
            <a:r>
              <a:rPr lang="en-US" dirty="0" err="1">
                <a:solidFill>
                  <a:srgbClr val="000000"/>
                </a:solidFill>
              </a:rPr>
              <a:t>vendar</a:t>
            </a:r>
            <a:r>
              <a:rPr lang="en-US" dirty="0">
                <a:solidFill>
                  <a:srgbClr val="000000"/>
                </a:solidFill>
              </a:rPr>
              <a:t> je to </a:t>
            </a:r>
            <a:r>
              <a:rPr lang="en-US" dirty="0" err="1">
                <a:solidFill>
                  <a:srgbClr val="000000"/>
                </a:solidFill>
              </a:rPr>
              <a:t>zgolj</a:t>
            </a:r>
            <a:r>
              <a:rPr lang="en-US" dirty="0">
                <a:solidFill>
                  <a:srgbClr val="000000"/>
                </a:solidFill>
              </a:rPr>
              <a:t> </a:t>
            </a:r>
            <a:r>
              <a:rPr lang="en-US" dirty="0" err="1">
                <a:solidFill>
                  <a:srgbClr val="000000"/>
                </a:solidFill>
              </a:rPr>
              <a:t>tehnično</a:t>
            </a:r>
            <a:r>
              <a:rPr lang="en-US" dirty="0">
                <a:solidFill>
                  <a:srgbClr val="000000"/>
                </a:solidFill>
              </a:rPr>
              <a:t> </a:t>
            </a:r>
            <a:r>
              <a:rPr lang="en-US" dirty="0" err="1">
                <a:solidFill>
                  <a:srgbClr val="000000"/>
                </a:solidFill>
              </a:rPr>
              <a:t>opredeljevanje</a:t>
            </a:r>
            <a:r>
              <a:rPr lang="en-US" dirty="0">
                <a:solidFill>
                  <a:srgbClr val="000000"/>
                </a:solidFill>
              </a:rPr>
              <a:t> </a:t>
            </a:r>
            <a:r>
              <a:rPr lang="en-US" dirty="0" err="1">
                <a:solidFill>
                  <a:srgbClr val="000000"/>
                </a:solidFill>
              </a:rPr>
              <a:t>stroškov</a:t>
            </a:r>
            <a:r>
              <a:rPr lang="en-US" dirty="0">
                <a:solidFill>
                  <a:srgbClr val="000000"/>
                </a:solidFill>
              </a:rPr>
              <a:t>, </a:t>
            </a:r>
            <a:r>
              <a:rPr lang="en-US" dirty="0" err="1">
                <a:solidFill>
                  <a:srgbClr val="000000"/>
                </a:solidFill>
              </a:rPr>
              <a:t>podjetje</a:t>
            </a:r>
            <a:r>
              <a:rPr lang="en-US" dirty="0">
                <a:solidFill>
                  <a:srgbClr val="000000"/>
                </a:solidFill>
              </a:rPr>
              <a:t> </a:t>
            </a:r>
            <a:r>
              <a:rPr lang="en-US" dirty="0" err="1">
                <a:solidFill>
                  <a:srgbClr val="000000"/>
                </a:solidFill>
              </a:rPr>
              <a:t>ima</a:t>
            </a:r>
            <a:r>
              <a:rPr lang="en-US" dirty="0">
                <a:solidFill>
                  <a:srgbClr val="000000"/>
                </a:solidFill>
              </a:rPr>
              <a:t> </a:t>
            </a:r>
            <a:r>
              <a:rPr lang="en-US" dirty="0" err="1">
                <a:solidFill>
                  <a:srgbClr val="000000"/>
                </a:solidFill>
              </a:rPr>
              <a:t>motiv</a:t>
            </a:r>
            <a:r>
              <a:rPr lang="en-US" dirty="0">
                <a:solidFill>
                  <a:srgbClr val="000000"/>
                </a:solidFill>
              </a:rPr>
              <a:t> </a:t>
            </a:r>
            <a:r>
              <a:rPr lang="en-US" dirty="0" err="1">
                <a:solidFill>
                  <a:srgbClr val="000000"/>
                </a:solidFill>
              </a:rPr>
              <a:t>doseči</a:t>
            </a:r>
            <a:r>
              <a:rPr lang="en-US" dirty="0">
                <a:solidFill>
                  <a:srgbClr val="000000"/>
                </a:solidFill>
              </a:rPr>
              <a:t> </a:t>
            </a:r>
            <a:r>
              <a:rPr lang="en-US" dirty="0" err="1">
                <a:solidFill>
                  <a:srgbClr val="7030A0"/>
                </a:solidFill>
              </a:rPr>
              <a:t>čim</a:t>
            </a:r>
            <a:r>
              <a:rPr lang="en-US" dirty="0">
                <a:solidFill>
                  <a:srgbClr val="7030A0"/>
                </a:solidFill>
              </a:rPr>
              <a:t> </a:t>
            </a:r>
            <a:r>
              <a:rPr lang="en-US" dirty="0" err="1">
                <a:solidFill>
                  <a:srgbClr val="7030A0"/>
                </a:solidFill>
              </a:rPr>
              <a:t>večji</a:t>
            </a:r>
            <a:r>
              <a:rPr lang="en-US" dirty="0">
                <a:solidFill>
                  <a:srgbClr val="7030A0"/>
                </a:solidFill>
              </a:rPr>
              <a:t> </a:t>
            </a:r>
            <a:r>
              <a:rPr lang="en-US" dirty="0" err="1">
                <a:solidFill>
                  <a:srgbClr val="7030A0"/>
                </a:solidFill>
              </a:rPr>
              <a:t>obseg</a:t>
            </a:r>
            <a:r>
              <a:rPr lang="en-US" dirty="0">
                <a:solidFill>
                  <a:srgbClr val="7030A0"/>
                </a:solidFill>
              </a:rPr>
              <a:t> </a:t>
            </a:r>
            <a:r>
              <a:rPr lang="en-US" dirty="0" err="1">
                <a:solidFill>
                  <a:srgbClr val="7030A0"/>
                </a:solidFill>
              </a:rPr>
              <a:t>poslovanja</a:t>
            </a:r>
            <a:r>
              <a:rPr lang="en-US" dirty="0">
                <a:solidFill>
                  <a:srgbClr val="000000"/>
                </a:solidFill>
              </a:rPr>
              <a:t> in </a:t>
            </a:r>
            <a:r>
              <a:rPr lang="en-US" dirty="0" err="1">
                <a:solidFill>
                  <a:srgbClr val="7030A0"/>
                </a:solidFill>
              </a:rPr>
              <a:t>čim</a:t>
            </a:r>
            <a:r>
              <a:rPr lang="en-US" dirty="0">
                <a:solidFill>
                  <a:srgbClr val="7030A0"/>
                </a:solidFill>
              </a:rPr>
              <a:t> </a:t>
            </a:r>
            <a:r>
              <a:rPr lang="en-US" dirty="0" err="1">
                <a:solidFill>
                  <a:srgbClr val="7030A0"/>
                </a:solidFill>
              </a:rPr>
              <a:t>večje</a:t>
            </a:r>
            <a:r>
              <a:rPr lang="en-US" dirty="0">
                <a:solidFill>
                  <a:srgbClr val="7030A0"/>
                </a:solidFill>
              </a:rPr>
              <a:t> </a:t>
            </a:r>
            <a:r>
              <a:rPr lang="en-US" dirty="0" err="1">
                <a:solidFill>
                  <a:srgbClr val="7030A0"/>
                </a:solidFill>
              </a:rPr>
              <a:t>prihodke</a:t>
            </a:r>
            <a:r>
              <a:rPr lang="en-US" dirty="0">
                <a:solidFill>
                  <a:srgbClr val="7030A0"/>
                </a:solidFill>
              </a:rPr>
              <a:t> </a:t>
            </a:r>
            <a:r>
              <a:rPr lang="en-US" dirty="0">
                <a:solidFill>
                  <a:srgbClr val="000000"/>
                </a:solidFill>
              </a:rPr>
              <a:t>(</a:t>
            </a:r>
            <a:r>
              <a:rPr lang="en-US" dirty="0" err="1">
                <a:solidFill>
                  <a:srgbClr val="000000"/>
                </a:solidFill>
              </a:rPr>
              <a:t>angl.</a:t>
            </a:r>
            <a:r>
              <a:rPr lang="en-US" dirty="0">
                <a:solidFill>
                  <a:srgbClr val="000000"/>
                </a:solidFill>
              </a:rPr>
              <a:t> total revenue TR) </a:t>
            </a:r>
            <a:r>
              <a:rPr lang="en-US" dirty="0" err="1">
                <a:solidFill>
                  <a:srgbClr val="000000"/>
                </a:solidFill>
              </a:rPr>
              <a:t>ter</a:t>
            </a:r>
            <a:r>
              <a:rPr lang="en-US" dirty="0">
                <a:solidFill>
                  <a:srgbClr val="000000"/>
                </a:solidFill>
              </a:rPr>
              <a:t> </a:t>
            </a:r>
            <a:r>
              <a:rPr lang="en-US" dirty="0" err="1">
                <a:solidFill>
                  <a:srgbClr val="000000"/>
                </a:solidFill>
              </a:rPr>
              <a:t>čim</a:t>
            </a:r>
            <a:r>
              <a:rPr lang="en-US" dirty="0">
                <a:solidFill>
                  <a:srgbClr val="000000"/>
                </a:solidFill>
              </a:rPr>
              <a:t> </a:t>
            </a:r>
            <a:r>
              <a:rPr lang="en-US" dirty="0" err="1">
                <a:solidFill>
                  <a:srgbClr val="000000"/>
                </a:solidFill>
              </a:rPr>
              <a:t>večji</a:t>
            </a:r>
            <a:r>
              <a:rPr lang="en-US" dirty="0">
                <a:solidFill>
                  <a:srgbClr val="000000"/>
                </a:solidFill>
              </a:rPr>
              <a:t> </a:t>
            </a:r>
            <a:r>
              <a:rPr lang="en-US" b="1" dirty="0" err="1">
                <a:solidFill>
                  <a:srgbClr val="7030A0"/>
                </a:solidFill>
              </a:rPr>
              <a:t>dobiček</a:t>
            </a:r>
            <a:endParaRPr lang="en-US" b="1" dirty="0">
              <a:solidFill>
                <a:srgbClr val="7030A0"/>
              </a:solidFill>
            </a:endParaRPr>
          </a:p>
        </p:txBody>
      </p:sp>
    </p:spTree>
    <p:extLst>
      <p:ext uri="{BB962C8B-B14F-4D97-AF65-F5344CB8AC3E}">
        <p14:creationId xmlns:p14="http://schemas.microsoft.com/office/powerpoint/2010/main" val="3576027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76672"/>
            <a:ext cx="6480720" cy="954107"/>
          </a:xfrm>
          <a:prstGeom prst="rect">
            <a:avLst/>
          </a:prstGeom>
          <a:noFill/>
        </p:spPr>
        <p:txBody>
          <a:bodyPr wrap="square" rtlCol="0">
            <a:spAutoFit/>
          </a:bodyPr>
          <a:lstStyle/>
          <a:p>
            <a:r>
              <a:rPr lang="sl-SI" sz="2800" b="1">
                <a:latin typeface="Verdana" pitchFamily="34" charset="0"/>
                <a:ea typeface="Verdana" pitchFamily="34" charset="0"/>
                <a:cs typeface="Verdana" pitchFamily="34" charset="0"/>
              </a:rPr>
              <a:t>Stroški glede na točnost ugotavljanja</a:t>
            </a:r>
            <a:endParaRPr lang="sl-SI" sz="2800" b="1" dirty="0">
              <a:latin typeface="Verdana" pitchFamily="34" charset="0"/>
              <a:ea typeface="Verdana" pitchFamily="34" charset="0"/>
              <a:cs typeface="Verdana" pitchFamily="34" charset="0"/>
            </a:endParaRPr>
          </a:p>
        </p:txBody>
      </p:sp>
      <p:sp>
        <p:nvSpPr>
          <p:cNvPr id="4" name="Pravokotnik 3"/>
          <p:cNvSpPr/>
          <p:nvPr/>
        </p:nvSpPr>
        <p:spPr>
          <a:xfrm>
            <a:off x="1763688" y="1700808"/>
            <a:ext cx="7128792" cy="5016758"/>
          </a:xfrm>
          <a:prstGeom prst="rect">
            <a:avLst/>
          </a:prstGeom>
        </p:spPr>
        <p:txBody>
          <a:bodyPr wrap="square">
            <a:spAutoFit/>
          </a:bodyPr>
          <a:lstStyle/>
          <a:p>
            <a:r>
              <a:rPr lang="en-US" sz="2400" dirty="0">
                <a:solidFill>
                  <a:srgbClr val="000000"/>
                </a:solidFill>
              </a:rPr>
              <a:t>Da bi </a:t>
            </a:r>
            <a:r>
              <a:rPr lang="en-US" sz="2400" dirty="0" err="1">
                <a:solidFill>
                  <a:srgbClr val="000000"/>
                </a:solidFill>
              </a:rPr>
              <a:t>lahko</a:t>
            </a:r>
            <a:r>
              <a:rPr lang="en-US" sz="2400" dirty="0">
                <a:solidFill>
                  <a:srgbClr val="000000"/>
                </a:solidFill>
              </a:rPr>
              <a:t> </a:t>
            </a:r>
            <a:r>
              <a:rPr lang="en-US" sz="2400" dirty="0" err="1">
                <a:solidFill>
                  <a:srgbClr val="000000"/>
                </a:solidFill>
              </a:rPr>
              <a:t>ugotavljali</a:t>
            </a:r>
            <a:r>
              <a:rPr lang="en-US" sz="2400" dirty="0">
                <a:solidFill>
                  <a:srgbClr val="000000"/>
                </a:solidFill>
              </a:rPr>
              <a:t> </a:t>
            </a:r>
            <a:r>
              <a:rPr lang="en-US" sz="2400" dirty="0" err="1">
                <a:solidFill>
                  <a:srgbClr val="000000"/>
                </a:solidFill>
              </a:rPr>
              <a:t>stroške</a:t>
            </a:r>
            <a:r>
              <a:rPr lang="en-US" sz="2400" dirty="0">
                <a:solidFill>
                  <a:srgbClr val="000000"/>
                </a:solidFill>
              </a:rPr>
              <a:t> </a:t>
            </a:r>
            <a:r>
              <a:rPr lang="en-US" sz="2400" dirty="0" err="1">
                <a:solidFill>
                  <a:srgbClr val="000000"/>
                </a:solidFill>
              </a:rPr>
              <a:t>stroškovnih</a:t>
            </a:r>
            <a:r>
              <a:rPr lang="en-US" sz="2400" dirty="0">
                <a:solidFill>
                  <a:srgbClr val="000000"/>
                </a:solidFill>
              </a:rPr>
              <a:t> </a:t>
            </a:r>
            <a:r>
              <a:rPr lang="en-US" sz="2400" dirty="0" err="1">
                <a:solidFill>
                  <a:srgbClr val="000000"/>
                </a:solidFill>
              </a:rPr>
              <a:t>mest</a:t>
            </a:r>
            <a:r>
              <a:rPr lang="en-US" sz="2400" dirty="0">
                <a:solidFill>
                  <a:srgbClr val="000000"/>
                </a:solidFill>
              </a:rPr>
              <a:t> in </a:t>
            </a:r>
            <a:r>
              <a:rPr lang="en-US" sz="2400" dirty="0" err="1">
                <a:solidFill>
                  <a:srgbClr val="000000"/>
                </a:solidFill>
              </a:rPr>
              <a:t>stroškovnih</a:t>
            </a:r>
            <a:r>
              <a:rPr lang="en-US" sz="2400" dirty="0">
                <a:solidFill>
                  <a:srgbClr val="000000"/>
                </a:solidFill>
              </a:rPr>
              <a:t> </a:t>
            </a:r>
            <a:r>
              <a:rPr lang="en-US" sz="2400" dirty="0" err="1">
                <a:solidFill>
                  <a:srgbClr val="000000"/>
                </a:solidFill>
              </a:rPr>
              <a:t>nosilcev</a:t>
            </a:r>
            <a:r>
              <a:rPr lang="en-US" sz="2400" dirty="0">
                <a:solidFill>
                  <a:srgbClr val="000000"/>
                </a:solidFill>
              </a:rPr>
              <a:t>, </a:t>
            </a:r>
            <a:r>
              <a:rPr lang="en-US" sz="2400" dirty="0" err="1">
                <a:solidFill>
                  <a:srgbClr val="000000"/>
                </a:solidFill>
              </a:rPr>
              <a:t>moramo</a:t>
            </a:r>
            <a:r>
              <a:rPr lang="en-US" sz="2400" dirty="0">
                <a:solidFill>
                  <a:srgbClr val="000000"/>
                </a:solidFill>
              </a:rPr>
              <a:t> </a:t>
            </a:r>
            <a:r>
              <a:rPr lang="en-US" sz="2400" dirty="0" err="1">
                <a:solidFill>
                  <a:srgbClr val="000000"/>
                </a:solidFill>
              </a:rPr>
              <a:t>kategorizirati</a:t>
            </a:r>
            <a:r>
              <a:rPr lang="en-US" sz="2400" dirty="0">
                <a:solidFill>
                  <a:srgbClr val="000000"/>
                </a:solidFill>
              </a:rPr>
              <a:t> </a:t>
            </a:r>
            <a:r>
              <a:rPr lang="en-US" sz="2400" dirty="0" err="1">
                <a:solidFill>
                  <a:srgbClr val="000000"/>
                </a:solidFill>
              </a:rPr>
              <a:t>stroške</a:t>
            </a:r>
            <a:r>
              <a:rPr lang="en-US" sz="2400" dirty="0">
                <a:solidFill>
                  <a:srgbClr val="000000"/>
                </a:solidFill>
              </a:rPr>
              <a:t> </a:t>
            </a:r>
            <a:r>
              <a:rPr lang="en-US" sz="2400" dirty="0" err="1">
                <a:solidFill>
                  <a:srgbClr val="000000"/>
                </a:solidFill>
              </a:rPr>
              <a:t>glede</a:t>
            </a:r>
            <a:r>
              <a:rPr lang="en-US" sz="2400" dirty="0">
                <a:solidFill>
                  <a:srgbClr val="000000"/>
                </a:solidFill>
              </a:rPr>
              <a:t> </a:t>
            </a:r>
            <a:r>
              <a:rPr lang="en-US" sz="2400" dirty="0" err="1">
                <a:solidFill>
                  <a:srgbClr val="000000"/>
                </a:solidFill>
              </a:rPr>
              <a:t>na</a:t>
            </a:r>
            <a:r>
              <a:rPr lang="en-US" sz="2400" dirty="0">
                <a:solidFill>
                  <a:srgbClr val="000000"/>
                </a:solidFill>
              </a:rPr>
              <a:t> </a:t>
            </a:r>
            <a:r>
              <a:rPr lang="en-US" sz="2400" dirty="0" err="1">
                <a:solidFill>
                  <a:srgbClr val="000000"/>
                </a:solidFill>
              </a:rPr>
              <a:t>točnost</a:t>
            </a:r>
            <a:r>
              <a:rPr lang="en-US" sz="2400" dirty="0">
                <a:solidFill>
                  <a:srgbClr val="000000"/>
                </a:solidFill>
              </a:rPr>
              <a:t> </a:t>
            </a:r>
            <a:r>
              <a:rPr lang="en-US" sz="2400" dirty="0" err="1">
                <a:solidFill>
                  <a:srgbClr val="000000"/>
                </a:solidFill>
              </a:rPr>
              <a:t>ugotavljanja</a:t>
            </a:r>
            <a:r>
              <a:rPr lang="en-US" sz="2400" dirty="0">
                <a:solidFill>
                  <a:srgbClr val="000000"/>
                </a:solidFill>
              </a:rPr>
              <a:t>.</a:t>
            </a:r>
            <a:endParaRPr lang="sl-SI" sz="2400" dirty="0">
              <a:solidFill>
                <a:srgbClr val="000000"/>
              </a:solidFill>
            </a:endParaRPr>
          </a:p>
          <a:p>
            <a:r>
              <a:rPr lang="en-US" sz="2400" dirty="0">
                <a:solidFill>
                  <a:srgbClr val="000000"/>
                </a:solidFill>
              </a:rPr>
              <a:t> </a:t>
            </a:r>
          </a:p>
          <a:p>
            <a:r>
              <a:rPr lang="en-US" sz="2400" dirty="0" err="1">
                <a:solidFill>
                  <a:srgbClr val="000000"/>
                </a:solidFill>
              </a:rPr>
              <a:t>Delimo</a:t>
            </a:r>
            <a:r>
              <a:rPr lang="en-US" sz="2400" dirty="0">
                <a:solidFill>
                  <a:srgbClr val="000000"/>
                </a:solidFill>
              </a:rPr>
              <a:t> </a:t>
            </a:r>
            <a:r>
              <a:rPr lang="en-US" sz="2400" dirty="0" err="1">
                <a:solidFill>
                  <a:srgbClr val="000000"/>
                </a:solidFill>
              </a:rPr>
              <a:t>jih</a:t>
            </a:r>
            <a:r>
              <a:rPr lang="en-US" sz="2400" dirty="0">
                <a:solidFill>
                  <a:srgbClr val="000000"/>
                </a:solidFill>
              </a:rPr>
              <a:t> </a:t>
            </a:r>
            <a:r>
              <a:rPr lang="en-US" sz="2400" dirty="0" err="1">
                <a:solidFill>
                  <a:srgbClr val="000000"/>
                </a:solidFill>
              </a:rPr>
              <a:t>na</a:t>
            </a:r>
            <a:r>
              <a:rPr lang="en-US" sz="2400" dirty="0">
                <a:solidFill>
                  <a:srgbClr val="000000"/>
                </a:solidFill>
              </a:rPr>
              <a:t> </a:t>
            </a:r>
            <a:r>
              <a:rPr lang="en-US" sz="2400" dirty="0" err="1">
                <a:solidFill>
                  <a:srgbClr val="000000"/>
                </a:solidFill>
              </a:rPr>
              <a:t>direktne</a:t>
            </a:r>
            <a:r>
              <a:rPr lang="en-US" sz="2400" dirty="0">
                <a:solidFill>
                  <a:srgbClr val="000000"/>
                </a:solidFill>
              </a:rPr>
              <a:t> in </a:t>
            </a:r>
            <a:r>
              <a:rPr lang="en-US" sz="2400" dirty="0" err="1">
                <a:solidFill>
                  <a:srgbClr val="000000"/>
                </a:solidFill>
              </a:rPr>
              <a:t>indirektne</a:t>
            </a:r>
            <a:r>
              <a:rPr lang="en-US" sz="2400" dirty="0">
                <a:solidFill>
                  <a:srgbClr val="000000"/>
                </a:solidFill>
              </a:rPr>
              <a:t> </a:t>
            </a:r>
            <a:r>
              <a:rPr lang="en-US" sz="2400" dirty="0" err="1">
                <a:solidFill>
                  <a:srgbClr val="000000"/>
                </a:solidFill>
              </a:rPr>
              <a:t>stroške</a:t>
            </a:r>
            <a:r>
              <a:rPr lang="en-US" sz="2400" dirty="0">
                <a:solidFill>
                  <a:srgbClr val="000000"/>
                </a:solidFill>
              </a:rPr>
              <a:t>. </a:t>
            </a:r>
            <a:endParaRPr lang="sl-SI" sz="2400" dirty="0" smtClean="0">
              <a:solidFill>
                <a:srgbClr val="000000"/>
              </a:solidFill>
            </a:endParaRPr>
          </a:p>
          <a:p>
            <a:endParaRPr lang="en-US" sz="2400" dirty="0">
              <a:solidFill>
                <a:srgbClr val="000000"/>
              </a:solidFill>
            </a:endParaRPr>
          </a:p>
          <a:p>
            <a:r>
              <a:rPr lang="en-US" sz="3200" b="1" dirty="0" err="1">
                <a:solidFill>
                  <a:srgbClr val="7030A0"/>
                </a:solidFill>
              </a:rPr>
              <a:t>Direktni</a:t>
            </a:r>
            <a:r>
              <a:rPr lang="en-US" sz="3200" b="1" dirty="0">
                <a:solidFill>
                  <a:srgbClr val="7030A0"/>
                </a:solidFill>
              </a:rPr>
              <a:t> </a:t>
            </a:r>
            <a:r>
              <a:rPr lang="en-US" sz="3200" b="1" dirty="0" err="1">
                <a:solidFill>
                  <a:srgbClr val="7030A0"/>
                </a:solidFill>
              </a:rPr>
              <a:t>strošek</a:t>
            </a:r>
            <a:r>
              <a:rPr lang="en-US" sz="3200" b="1" dirty="0">
                <a:solidFill>
                  <a:srgbClr val="7030A0"/>
                </a:solidFill>
              </a:rPr>
              <a:t> </a:t>
            </a:r>
            <a:r>
              <a:rPr lang="en-US" sz="2400" dirty="0">
                <a:solidFill>
                  <a:srgbClr val="000000"/>
                </a:solidFill>
              </a:rPr>
              <a:t>je </a:t>
            </a:r>
            <a:r>
              <a:rPr lang="en-US" sz="2400" dirty="0" err="1">
                <a:solidFill>
                  <a:srgbClr val="000000"/>
                </a:solidFill>
              </a:rPr>
              <a:t>tisti</a:t>
            </a:r>
            <a:r>
              <a:rPr lang="en-US" sz="2400" dirty="0">
                <a:solidFill>
                  <a:srgbClr val="000000"/>
                </a:solidFill>
              </a:rPr>
              <a:t> </a:t>
            </a:r>
            <a:r>
              <a:rPr lang="en-US" sz="2400" dirty="0" err="1">
                <a:solidFill>
                  <a:srgbClr val="000000"/>
                </a:solidFill>
              </a:rPr>
              <a:t>strošek</a:t>
            </a:r>
            <a:r>
              <a:rPr lang="en-US" sz="2400" dirty="0">
                <a:solidFill>
                  <a:srgbClr val="000000"/>
                </a:solidFill>
              </a:rPr>
              <a:t>, </a:t>
            </a:r>
            <a:r>
              <a:rPr lang="en-US" sz="2400" dirty="0" err="1">
                <a:solidFill>
                  <a:srgbClr val="000000"/>
                </a:solidFill>
              </a:rPr>
              <a:t>za</a:t>
            </a:r>
            <a:r>
              <a:rPr lang="en-US" sz="2400" dirty="0">
                <a:solidFill>
                  <a:srgbClr val="000000"/>
                </a:solidFill>
              </a:rPr>
              <a:t> </a:t>
            </a:r>
            <a:r>
              <a:rPr lang="en-US" sz="2400" dirty="0" err="1">
                <a:solidFill>
                  <a:srgbClr val="000000"/>
                </a:solidFill>
              </a:rPr>
              <a:t>katerega</a:t>
            </a:r>
            <a:r>
              <a:rPr lang="en-US" sz="2400" dirty="0">
                <a:solidFill>
                  <a:srgbClr val="000000"/>
                </a:solidFill>
              </a:rPr>
              <a:t> </a:t>
            </a:r>
            <a:r>
              <a:rPr lang="en-US" sz="2400" dirty="0" err="1">
                <a:solidFill>
                  <a:srgbClr val="000000"/>
                </a:solidFill>
              </a:rPr>
              <a:t>vemo</a:t>
            </a:r>
            <a:r>
              <a:rPr lang="en-US" sz="2400" dirty="0">
                <a:solidFill>
                  <a:srgbClr val="000000"/>
                </a:solidFill>
              </a:rPr>
              <a:t>, da je </a:t>
            </a:r>
            <a:r>
              <a:rPr lang="en-US" sz="2400" dirty="0" err="1">
                <a:solidFill>
                  <a:srgbClr val="000000"/>
                </a:solidFill>
              </a:rPr>
              <a:t>nastal</a:t>
            </a:r>
            <a:r>
              <a:rPr lang="en-US" sz="2400" dirty="0">
                <a:solidFill>
                  <a:srgbClr val="000000"/>
                </a:solidFill>
              </a:rPr>
              <a:t> </a:t>
            </a:r>
            <a:r>
              <a:rPr lang="en-US" sz="2400" dirty="0" err="1">
                <a:solidFill>
                  <a:srgbClr val="000000"/>
                </a:solidFill>
              </a:rPr>
              <a:t>točno</a:t>
            </a:r>
            <a:r>
              <a:rPr lang="en-US" sz="2400" dirty="0">
                <a:solidFill>
                  <a:srgbClr val="000000"/>
                </a:solidFill>
              </a:rPr>
              <a:t> </a:t>
            </a:r>
            <a:r>
              <a:rPr lang="en-US" sz="2400" dirty="0" err="1">
                <a:solidFill>
                  <a:srgbClr val="000000"/>
                </a:solidFill>
              </a:rPr>
              <a:t>na</a:t>
            </a:r>
            <a:r>
              <a:rPr lang="en-US" sz="2400" dirty="0">
                <a:solidFill>
                  <a:srgbClr val="000000"/>
                </a:solidFill>
              </a:rPr>
              <a:t> </a:t>
            </a:r>
            <a:r>
              <a:rPr lang="en-US" sz="2400" dirty="0" err="1">
                <a:solidFill>
                  <a:srgbClr val="000000"/>
                </a:solidFill>
              </a:rPr>
              <a:t>določenem</a:t>
            </a:r>
            <a:r>
              <a:rPr lang="en-US" sz="2400" dirty="0">
                <a:solidFill>
                  <a:srgbClr val="000000"/>
                </a:solidFill>
              </a:rPr>
              <a:t> </a:t>
            </a:r>
            <a:r>
              <a:rPr lang="en-US" sz="2400" dirty="0" err="1">
                <a:solidFill>
                  <a:srgbClr val="000000"/>
                </a:solidFill>
              </a:rPr>
              <a:t>stroškovnem</a:t>
            </a:r>
            <a:r>
              <a:rPr lang="en-US" sz="2400" dirty="0">
                <a:solidFill>
                  <a:srgbClr val="000000"/>
                </a:solidFill>
              </a:rPr>
              <a:t> </a:t>
            </a:r>
            <a:r>
              <a:rPr lang="en-US" sz="2400" dirty="0" err="1">
                <a:solidFill>
                  <a:srgbClr val="000000"/>
                </a:solidFill>
              </a:rPr>
              <a:t>mestu</a:t>
            </a:r>
            <a:r>
              <a:rPr lang="en-US" sz="2400" dirty="0">
                <a:solidFill>
                  <a:srgbClr val="000000"/>
                </a:solidFill>
              </a:rPr>
              <a:t> </a:t>
            </a:r>
            <a:r>
              <a:rPr lang="en-US" sz="2400" dirty="0" err="1">
                <a:solidFill>
                  <a:srgbClr val="000000"/>
                </a:solidFill>
              </a:rPr>
              <a:t>ali</a:t>
            </a:r>
            <a:r>
              <a:rPr lang="en-US" sz="2400" dirty="0">
                <a:solidFill>
                  <a:srgbClr val="000000"/>
                </a:solidFill>
              </a:rPr>
              <a:t> da se </a:t>
            </a:r>
            <a:r>
              <a:rPr lang="en-US" sz="2400" dirty="0" err="1">
                <a:solidFill>
                  <a:srgbClr val="000000"/>
                </a:solidFill>
              </a:rPr>
              <a:t>nanj</a:t>
            </a:r>
            <a:r>
              <a:rPr lang="en-US" sz="2400" dirty="0">
                <a:solidFill>
                  <a:srgbClr val="000000"/>
                </a:solidFill>
              </a:rPr>
              <a:t> </a:t>
            </a:r>
            <a:r>
              <a:rPr lang="en-US" sz="2400" dirty="0" err="1">
                <a:solidFill>
                  <a:srgbClr val="000000"/>
                </a:solidFill>
              </a:rPr>
              <a:t>nanaša</a:t>
            </a:r>
            <a:r>
              <a:rPr lang="en-US" sz="2400" dirty="0">
                <a:solidFill>
                  <a:srgbClr val="000000"/>
                </a:solidFill>
              </a:rPr>
              <a:t>.</a:t>
            </a:r>
            <a:endParaRPr lang="sl-SI" sz="2400" dirty="0">
              <a:solidFill>
                <a:srgbClr val="000000"/>
              </a:solidFill>
            </a:endParaRPr>
          </a:p>
          <a:p>
            <a:endParaRPr lang="en-US" sz="2400" dirty="0">
              <a:solidFill>
                <a:srgbClr val="000000"/>
              </a:solidFill>
            </a:endParaRPr>
          </a:p>
          <a:p>
            <a:r>
              <a:rPr lang="en-US" sz="2400" dirty="0" err="1">
                <a:solidFill>
                  <a:srgbClr val="000000"/>
                </a:solidFill>
              </a:rPr>
              <a:t>Ravno</a:t>
            </a:r>
            <a:r>
              <a:rPr lang="en-US" sz="2400" dirty="0">
                <a:solidFill>
                  <a:srgbClr val="000000"/>
                </a:solidFill>
              </a:rPr>
              <a:t> </a:t>
            </a:r>
            <a:r>
              <a:rPr lang="en-US" sz="2400" dirty="0" err="1">
                <a:solidFill>
                  <a:srgbClr val="000000"/>
                </a:solidFill>
              </a:rPr>
              <a:t>tako</a:t>
            </a:r>
            <a:r>
              <a:rPr lang="en-US" sz="2400" dirty="0">
                <a:solidFill>
                  <a:srgbClr val="000000"/>
                </a:solidFill>
              </a:rPr>
              <a:t> je </a:t>
            </a:r>
            <a:r>
              <a:rPr lang="en-US" sz="2400" dirty="0" err="1">
                <a:solidFill>
                  <a:srgbClr val="000000"/>
                </a:solidFill>
              </a:rPr>
              <a:t>direktni</a:t>
            </a:r>
            <a:r>
              <a:rPr lang="en-US" sz="2400" dirty="0">
                <a:solidFill>
                  <a:srgbClr val="000000"/>
                </a:solidFill>
              </a:rPr>
              <a:t> </a:t>
            </a:r>
            <a:r>
              <a:rPr lang="en-US" sz="2400" dirty="0" err="1">
                <a:solidFill>
                  <a:srgbClr val="000000"/>
                </a:solidFill>
              </a:rPr>
              <a:t>strošek</a:t>
            </a:r>
            <a:r>
              <a:rPr lang="en-US" sz="2400" dirty="0">
                <a:solidFill>
                  <a:srgbClr val="000000"/>
                </a:solidFill>
              </a:rPr>
              <a:t> </a:t>
            </a:r>
            <a:r>
              <a:rPr lang="en-US" sz="2400" dirty="0" err="1">
                <a:solidFill>
                  <a:srgbClr val="000000"/>
                </a:solidFill>
              </a:rPr>
              <a:t>tisti</a:t>
            </a:r>
            <a:r>
              <a:rPr lang="en-US" sz="2400" dirty="0">
                <a:solidFill>
                  <a:srgbClr val="000000"/>
                </a:solidFill>
              </a:rPr>
              <a:t>, </a:t>
            </a:r>
            <a:r>
              <a:rPr lang="en-US" sz="2400" dirty="0" err="1">
                <a:solidFill>
                  <a:srgbClr val="000000"/>
                </a:solidFill>
              </a:rPr>
              <a:t>ki</a:t>
            </a:r>
            <a:r>
              <a:rPr lang="en-US" sz="2400" dirty="0">
                <a:solidFill>
                  <a:srgbClr val="000000"/>
                </a:solidFill>
              </a:rPr>
              <a:t> je </a:t>
            </a:r>
            <a:r>
              <a:rPr lang="en-US" sz="2400" dirty="0" err="1">
                <a:solidFill>
                  <a:srgbClr val="000000"/>
                </a:solidFill>
              </a:rPr>
              <a:t>nedvomno</a:t>
            </a:r>
            <a:r>
              <a:rPr lang="en-US" sz="2400" dirty="0">
                <a:solidFill>
                  <a:srgbClr val="000000"/>
                </a:solidFill>
              </a:rPr>
              <a:t> </a:t>
            </a:r>
            <a:r>
              <a:rPr lang="en-US" sz="2400" dirty="0" err="1">
                <a:solidFill>
                  <a:srgbClr val="000000"/>
                </a:solidFill>
              </a:rPr>
              <a:t>povezan</a:t>
            </a:r>
            <a:r>
              <a:rPr lang="en-US" sz="2400" dirty="0">
                <a:solidFill>
                  <a:srgbClr val="000000"/>
                </a:solidFill>
              </a:rPr>
              <a:t> s </a:t>
            </a:r>
            <a:r>
              <a:rPr lang="en-US" sz="2400" dirty="0" err="1">
                <a:solidFill>
                  <a:srgbClr val="000000"/>
                </a:solidFill>
              </a:rPr>
              <a:t>proizvodnjo</a:t>
            </a:r>
            <a:r>
              <a:rPr lang="en-US" sz="2400" dirty="0">
                <a:solidFill>
                  <a:srgbClr val="000000"/>
                </a:solidFill>
              </a:rPr>
              <a:t> </a:t>
            </a:r>
            <a:r>
              <a:rPr lang="en-US" sz="2400" dirty="0" err="1">
                <a:solidFill>
                  <a:srgbClr val="000000"/>
                </a:solidFill>
              </a:rPr>
              <a:t>točno</a:t>
            </a:r>
            <a:r>
              <a:rPr lang="en-US" sz="2400" dirty="0">
                <a:solidFill>
                  <a:srgbClr val="000000"/>
                </a:solidFill>
              </a:rPr>
              <a:t> </a:t>
            </a:r>
            <a:r>
              <a:rPr lang="en-US" sz="2400" dirty="0" err="1">
                <a:solidFill>
                  <a:srgbClr val="000000"/>
                </a:solidFill>
              </a:rPr>
              <a:t>določenega</a:t>
            </a:r>
            <a:r>
              <a:rPr lang="en-US" sz="2400" dirty="0">
                <a:solidFill>
                  <a:srgbClr val="000000"/>
                </a:solidFill>
              </a:rPr>
              <a:t> </a:t>
            </a:r>
            <a:r>
              <a:rPr lang="en-US" sz="2400" dirty="0" err="1">
                <a:solidFill>
                  <a:srgbClr val="000000"/>
                </a:solidFill>
              </a:rPr>
              <a:t>stroškovnega</a:t>
            </a:r>
            <a:r>
              <a:rPr lang="en-US" sz="2400" dirty="0">
                <a:solidFill>
                  <a:srgbClr val="000000"/>
                </a:solidFill>
              </a:rPr>
              <a:t> </a:t>
            </a:r>
            <a:r>
              <a:rPr lang="en-US" sz="2400" dirty="0" err="1">
                <a:solidFill>
                  <a:srgbClr val="000000"/>
                </a:solidFill>
              </a:rPr>
              <a:t>nosilca</a:t>
            </a:r>
            <a:endParaRPr lang="en-US" sz="2400" dirty="0">
              <a:solidFill>
                <a:srgbClr val="000000"/>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a:prstGeom prst="rect">
            <a:avLst/>
          </a:prstGeom>
        </p:spPr>
      </p:pic>
    </p:spTree>
    <p:extLst>
      <p:ext uri="{BB962C8B-B14F-4D97-AF65-F5344CB8AC3E}">
        <p14:creationId xmlns:p14="http://schemas.microsoft.com/office/powerpoint/2010/main" val="87466313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4"/>
            <a:ext cx="6675437" cy="550862"/>
          </a:xfrm>
        </p:spPr>
        <p:txBody>
          <a:bodyPr>
            <a:normAutofit fontScale="90000"/>
          </a:bodyPr>
          <a:lstStyle/>
          <a:p>
            <a:pPr eaLnBrk="1" hangingPunct="1"/>
            <a:r>
              <a:rPr lang="sl-SI" altLang="sl-SI" sz="3600" b="1" dirty="0"/>
              <a:t>Prag rentabilnosti</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8506" y="904875"/>
            <a:ext cx="3883025"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ravokotnik 1"/>
          <p:cNvSpPr/>
          <p:nvPr/>
        </p:nvSpPr>
        <p:spPr>
          <a:xfrm>
            <a:off x="2286000" y="2690336"/>
            <a:ext cx="5454352" cy="1846659"/>
          </a:xfrm>
          <a:prstGeom prst="rect">
            <a:avLst/>
          </a:prstGeom>
        </p:spPr>
        <p:txBody>
          <a:bodyPr wrap="square">
            <a:spAutoFit/>
          </a:bodyPr>
          <a:lstStyle/>
          <a:p>
            <a:r>
              <a:rPr lang="en-US" dirty="0" err="1">
                <a:solidFill>
                  <a:srgbClr val="000000"/>
                </a:solidFill>
              </a:rPr>
              <a:t>oziroma</a:t>
            </a:r>
            <a:r>
              <a:rPr lang="en-US" dirty="0">
                <a:solidFill>
                  <a:srgbClr val="000000"/>
                </a:solidFill>
              </a:rPr>
              <a:t> </a:t>
            </a:r>
            <a:r>
              <a:rPr lang="en-US" sz="2400" b="1" dirty="0" err="1">
                <a:solidFill>
                  <a:srgbClr val="7030A0"/>
                </a:solidFill>
              </a:rPr>
              <a:t>prelomna</a:t>
            </a:r>
            <a:r>
              <a:rPr lang="en-US" sz="2400" b="1" dirty="0">
                <a:solidFill>
                  <a:srgbClr val="7030A0"/>
                </a:solidFill>
              </a:rPr>
              <a:t> </a:t>
            </a:r>
            <a:r>
              <a:rPr lang="en-US" sz="2400" b="1" dirty="0" err="1">
                <a:solidFill>
                  <a:srgbClr val="7030A0"/>
                </a:solidFill>
              </a:rPr>
              <a:t>točka</a:t>
            </a:r>
            <a:r>
              <a:rPr lang="en-US" sz="2400" b="1" dirty="0">
                <a:solidFill>
                  <a:srgbClr val="7030A0"/>
                </a:solidFill>
              </a:rPr>
              <a:t> </a:t>
            </a:r>
            <a:r>
              <a:rPr lang="en-US" sz="2400" b="1" dirty="0" err="1">
                <a:solidFill>
                  <a:srgbClr val="7030A0"/>
                </a:solidFill>
              </a:rPr>
              <a:t>dobička</a:t>
            </a:r>
            <a:r>
              <a:rPr lang="en-US" sz="2400" b="1" dirty="0">
                <a:solidFill>
                  <a:srgbClr val="7030A0"/>
                </a:solidFill>
              </a:rPr>
              <a:t> </a:t>
            </a:r>
            <a:r>
              <a:rPr lang="en-US" dirty="0">
                <a:solidFill>
                  <a:srgbClr val="000000"/>
                </a:solidFill>
              </a:rPr>
              <a:t>je </a:t>
            </a:r>
            <a:r>
              <a:rPr lang="en-US" dirty="0" err="1">
                <a:solidFill>
                  <a:srgbClr val="000000"/>
                </a:solidFill>
              </a:rPr>
              <a:t>točka</a:t>
            </a:r>
            <a:r>
              <a:rPr lang="en-US" dirty="0">
                <a:solidFill>
                  <a:srgbClr val="000000"/>
                </a:solidFill>
              </a:rPr>
              <a:t> v </a:t>
            </a:r>
            <a:r>
              <a:rPr lang="en-US" dirty="0" err="1">
                <a:solidFill>
                  <a:srgbClr val="000000"/>
                </a:solidFill>
              </a:rPr>
              <a:t>obsegu</a:t>
            </a:r>
            <a:r>
              <a:rPr lang="en-US" dirty="0">
                <a:solidFill>
                  <a:srgbClr val="000000"/>
                </a:solidFill>
              </a:rPr>
              <a:t> </a:t>
            </a:r>
            <a:r>
              <a:rPr lang="en-US" dirty="0" err="1">
                <a:solidFill>
                  <a:srgbClr val="000000"/>
                </a:solidFill>
              </a:rPr>
              <a:t>poslovanja</a:t>
            </a:r>
            <a:r>
              <a:rPr lang="en-US" dirty="0">
                <a:solidFill>
                  <a:srgbClr val="000000"/>
                </a:solidFill>
              </a:rPr>
              <a:t>, </a:t>
            </a:r>
            <a:r>
              <a:rPr lang="en-US" dirty="0" err="1">
                <a:solidFill>
                  <a:srgbClr val="000000"/>
                </a:solidFill>
              </a:rPr>
              <a:t>kjer</a:t>
            </a:r>
            <a:r>
              <a:rPr lang="en-US" dirty="0">
                <a:solidFill>
                  <a:srgbClr val="000000"/>
                </a:solidFill>
              </a:rPr>
              <a:t> so</a:t>
            </a:r>
          </a:p>
          <a:p>
            <a:endParaRPr lang="sl-SI" b="1" dirty="0">
              <a:solidFill>
                <a:srgbClr val="7030A0"/>
              </a:solidFill>
            </a:endParaRPr>
          </a:p>
          <a:p>
            <a:pPr marL="285750" indent="-285750">
              <a:buFont typeface="Arial" panose="020B0604020202020204" pitchFamily="34" charset="0"/>
              <a:buChar char="•"/>
            </a:pPr>
            <a:r>
              <a:rPr lang="en-US" b="1" dirty="0" err="1">
                <a:solidFill>
                  <a:srgbClr val="7030A0"/>
                </a:solidFill>
              </a:rPr>
              <a:t>skupni</a:t>
            </a:r>
            <a:r>
              <a:rPr lang="en-US" b="1" dirty="0">
                <a:solidFill>
                  <a:srgbClr val="7030A0"/>
                </a:solidFill>
              </a:rPr>
              <a:t> </a:t>
            </a:r>
            <a:r>
              <a:rPr lang="en-US" b="1" dirty="0" err="1">
                <a:solidFill>
                  <a:srgbClr val="7030A0"/>
                </a:solidFill>
              </a:rPr>
              <a:t>stroški</a:t>
            </a:r>
            <a:r>
              <a:rPr lang="en-US" b="1" dirty="0">
                <a:solidFill>
                  <a:srgbClr val="7030A0"/>
                </a:solidFill>
              </a:rPr>
              <a:t> </a:t>
            </a:r>
            <a:r>
              <a:rPr lang="en-US" b="1" dirty="0" err="1">
                <a:solidFill>
                  <a:srgbClr val="7030A0"/>
                </a:solidFill>
              </a:rPr>
              <a:t>enaki</a:t>
            </a:r>
            <a:r>
              <a:rPr lang="en-US" b="1" dirty="0">
                <a:solidFill>
                  <a:srgbClr val="7030A0"/>
                </a:solidFill>
              </a:rPr>
              <a:t> </a:t>
            </a:r>
            <a:r>
              <a:rPr lang="en-US" b="1" dirty="0" err="1">
                <a:solidFill>
                  <a:srgbClr val="7030A0"/>
                </a:solidFill>
              </a:rPr>
              <a:t>prihodkom</a:t>
            </a:r>
            <a:r>
              <a:rPr lang="en-US" dirty="0">
                <a:solidFill>
                  <a:srgbClr val="000000"/>
                </a:solidFill>
              </a:rPr>
              <a:t> </a:t>
            </a:r>
            <a:endParaRPr lang="sl-SI" dirty="0">
              <a:solidFill>
                <a:srgbClr val="000000"/>
              </a:solidFill>
            </a:endParaRPr>
          </a:p>
          <a:p>
            <a:pPr marL="285750" indent="-285750">
              <a:buFont typeface="Arial" panose="020B0604020202020204" pitchFamily="34" charset="0"/>
              <a:buChar char="•"/>
            </a:pPr>
            <a:r>
              <a:rPr lang="en-US" dirty="0" err="1">
                <a:solidFill>
                  <a:srgbClr val="000000"/>
                </a:solidFill>
              </a:rPr>
              <a:t>oziroma</a:t>
            </a:r>
            <a:r>
              <a:rPr lang="en-US" dirty="0">
                <a:solidFill>
                  <a:srgbClr val="000000"/>
                </a:solidFill>
              </a:rPr>
              <a:t> je </a:t>
            </a:r>
            <a:r>
              <a:rPr lang="en-US" dirty="0" err="1">
                <a:solidFill>
                  <a:srgbClr val="7030A0"/>
                </a:solidFill>
              </a:rPr>
              <a:t>prodajna</a:t>
            </a:r>
            <a:r>
              <a:rPr lang="en-US" dirty="0">
                <a:solidFill>
                  <a:srgbClr val="7030A0"/>
                </a:solidFill>
              </a:rPr>
              <a:t> </a:t>
            </a:r>
            <a:r>
              <a:rPr lang="en-US" dirty="0" err="1">
                <a:solidFill>
                  <a:srgbClr val="7030A0"/>
                </a:solidFill>
              </a:rPr>
              <a:t>cena</a:t>
            </a:r>
            <a:r>
              <a:rPr lang="en-US" dirty="0">
                <a:solidFill>
                  <a:srgbClr val="7030A0"/>
                </a:solidFill>
              </a:rPr>
              <a:t> </a:t>
            </a:r>
            <a:r>
              <a:rPr lang="en-US" dirty="0">
                <a:solidFill>
                  <a:srgbClr val="000000"/>
                </a:solidFill>
              </a:rPr>
              <a:t>(</a:t>
            </a:r>
            <a:r>
              <a:rPr lang="en-US" dirty="0" err="1">
                <a:solidFill>
                  <a:srgbClr val="000000"/>
                </a:solidFill>
              </a:rPr>
              <a:t>angl.</a:t>
            </a:r>
            <a:r>
              <a:rPr lang="en-US" dirty="0">
                <a:solidFill>
                  <a:srgbClr val="000000"/>
                </a:solidFill>
              </a:rPr>
              <a:t> price P) </a:t>
            </a:r>
            <a:r>
              <a:rPr lang="en-US" dirty="0" err="1">
                <a:solidFill>
                  <a:srgbClr val="7030A0"/>
                </a:solidFill>
              </a:rPr>
              <a:t>enaka</a:t>
            </a:r>
            <a:r>
              <a:rPr lang="en-US" dirty="0">
                <a:solidFill>
                  <a:srgbClr val="7030A0"/>
                </a:solidFill>
              </a:rPr>
              <a:t> </a:t>
            </a:r>
            <a:r>
              <a:rPr lang="en-US" dirty="0" err="1">
                <a:solidFill>
                  <a:srgbClr val="7030A0"/>
                </a:solidFill>
              </a:rPr>
              <a:t>lastni</a:t>
            </a:r>
            <a:r>
              <a:rPr lang="en-US" dirty="0">
                <a:solidFill>
                  <a:srgbClr val="7030A0"/>
                </a:solidFill>
              </a:rPr>
              <a:t> </a:t>
            </a:r>
            <a:r>
              <a:rPr lang="en-US" dirty="0" err="1">
                <a:solidFill>
                  <a:srgbClr val="7030A0"/>
                </a:solidFill>
              </a:rPr>
              <a:t>ceni</a:t>
            </a:r>
            <a:r>
              <a:rPr lang="en-US" dirty="0">
                <a:solidFill>
                  <a:srgbClr val="7030A0"/>
                </a:solidFill>
              </a:rPr>
              <a:t> </a:t>
            </a:r>
            <a:r>
              <a:rPr lang="en-US" dirty="0">
                <a:solidFill>
                  <a:srgbClr val="000000"/>
                </a:solidFill>
              </a:rPr>
              <a:t>(</a:t>
            </a:r>
            <a:r>
              <a:rPr lang="en-US" dirty="0" err="1">
                <a:solidFill>
                  <a:srgbClr val="000000"/>
                </a:solidFill>
              </a:rPr>
              <a:t>angl.</a:t>
            </a:r>
            <a:r>
              <a:rPr lang="en-US" dirty="0">
                <a:solidFill>
                  <a:srgbClr val="000000"/>
                </a:solidFill>
              </a:rPr>
              <a:t> average cost AC):</a:t>
            </a:r>
          </a:p>
        </p:txBody>
      </p:sp>
      <p:pic>
        <p:nvPicPr>
          <p:cNvPr id="174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022850"/>
            <a:ext cx="9144000"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492556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INVESTICIJE</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178497" y="1820773"/>
            <a:ext cx="6120457" cy="1200329"/>
          </a:xfrm>
          <a:prstGeom prst="rect">
            <a:avLst/>
          </a:prstGeom>
        </p:spPr>
        <p:txBody>
          <a:bodyPr wrap="square">
            <a:spAutoFit/>
          </a:bodyPr>
          <a:lstStyle/>
          <a:p>
            <a:r>
              <a:rPr lang="it-IT" sz="2400" dirty="0" err="1">
                <a:solidFill>
                  <a:srgbClr val="000000"/>
                </a:solidFill>
              </a:rPr>
              <a:t>Investicije</a:t>
            </a:r>
            <a:r>
              <a:rPr lang="it-IT" sz="2400" dirty="0">
                <a:solidFill>
                  <a:srgbClr val="000000"/>
                </a:solidFill>
              </a:rPr>
              <a:t> ali </a:t>
            </a:r>
            <a:r>
              <a:rPr lang="it-IT" sz="2400" dirty="0" err="1">
                <a:solidFill>
                  <a:srgbClr val="000000"/>
                </a:solidFill>
              </a:rPr>
              <a:t>naložbe</a:t>
            </a:r>
            <a:r>
              <a:rPr lang="it-IT" sz="2400" dirty="0">
                <a:solidFill>
                  <a:srgbClr val="000000"/>
                </a:solidFill>
              </a:rPr>
              <a:t> so </a:t>
            </a:r>
            <a:r>
              <a:rPr lang="it-IT" sz="2400" dirty="0" err="1">
                <a:solidFill>
                  <a:srgbClr val="000000"/>
                </a:solidFill>
              </a:rPr>
              <a:t>vlaganja</a:t>
            </a:r>
            <a:r>
              <a:rPr lang="it-IT" sz="2400" dirty="0">
                <a:solidFill>
                  <a:srgbClr val="000000"/>
                </a:solidFill>
              </a:rPr>
              <a:t> </a:t>
            </a:r>
            <a:r>
              <a:rPr lang="it-IT" sz="2400" dirty="0" err="1">
                <a:solidFill>
                  <a:srgbClr val="000000"/>
                </a:solidFill>
              </a:rPr>
              <a:t>denarnih</a:t>
            </a:r>
            <a:r>
              <a:rPr lang="it-IT" sz="2400" dirty="0">
                <a:solidFill>
                  <a:srgbClr val="000000"/>
                </a:solidFill>
              </a:rPr>
              <a:t> </a:t>
            </a:r>
            <a:r>
              <a:rPr lang="it-IT" sz="2400" dirty="0" err="1">
                <a:solidFill>
                  <a:srgbClr val="000000"/>
                </a:solidFill>
              </a:rPr>
              <a:t>sredstev</a:t>
            </a:r>
            <a:r>
              <a:rPr lang="it-IT" sz="2400" dirty="0">
                <a:solidFill>
                  <a:srgbClr val="000000"/>
                </a:solidFill>
              </a:rPr>
              <a:t> v </a:t>
            </a:r>
            <a:r>
              <a:rPr lang="it-IT" sz="2400" dirty="0" err="1">
                <a:solidFill>
                  <a:srgbClr val="000000"/>
                </a:solidFill>
              </a:rPr>
              <a:t>materialna</a:t>
            </a:r>
            <a:r>
              <a:rPr lang="it-IT" sz="2400" dirty="0">
                <a:solidFill>
                  <a:srgbClr val="000000"/>
                </a:solidFill>
              </a:rPr>
              <a:t> </a:t>
            </a:r>
            <a:r>
              <a:rPr lang="it-IT" sz="2400" dirty="0" err="1">
                <a:solidFill>
                  <a:srgbClr val="000000"/>
                </a:solidFill>
              </a:rPr>
              <a:t>sredstva</a:t>
            </a:r>
            <a:r>
              <a:rPr lang="it-IT" sz="2400" dirty="0">
                <a:solidFill>
                  <a:srgbClr val="000000"/>
                </a:solidFill>
              </a:rPr>
              <a:t> in </a:t>
            </a:r>
            <a:r>
              <a:rPr lang="it-IT" sz="2400" dirty="0" err="1">
                <a:solidFill>
                  <a:srgbClr val="000000"/>
                </a:solidFill>
              </a:rPr>
              <a:t>pravice</a:t>
            </a:r>
            <a:r>
              <a:rPr lang="it-IT" sz="2400" dirty="0">
                <a:solidFill>
                  <a:srgbClr val="000000"/>
                </a:solidFill>
              </a:rPr>
              <a:t> za </a:t>
            </a:r>
            <a:r>
              <a:rPr lang="it-IT" sz="2400" dirty="0" err="1">
                <a:solidFill>
                  <a:srgbClr val="000000"/>
                </a:solidFill>
              </a:rPr>
              <a:t>daljši</a:t>
            </a:r>
            <a:r>
              <a:rPr lang="sl-SI" sz="2400" dirty="0">
                <a:solidFill>
                  <a:srgbClr val="000000"/>
                </a:solidFill>
              </a:rPr>
              <a:t> </a:t>
            </a:r>
            <a:r>
              <a:rPr lang="it-IT" sz="2400" dirty="0" err="1">
                <a:solidFill>
                  <a:srgbClr val="000000"/>
                </a:solidFill>
              </a:rPr>
              <a:t>čas</a:t>
            </a:r>
            <a:endParaRPr lang="it-IT" sz="2400" dirty="0">
              <a:solidFill>
                <a:srgbClr val="000000"/>
              </a:solidFill>
            </a:endParaRPr>
          </a:p>
        </p:txBody>
      </p:sp>
      <p:pic>
        <p:nvPicPr>
          <p:cNvPr id="266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1160" y="2617877"/>
            <a:ext cx="4498975" cy="42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492629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INVESTICIJE</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58851" y="2043788"/>
            <a:ext cx="6534472" cy="2031325"/>
          </a:xfrm>
          <a:prstGeom prst="rect">
            <a:avLst/>
          </a:prstGeom>
        </p:spPr>
        <p:txBody>
          <a:bodyPr wrap="square">
            <a:spAutoFit/>
          </a:bodyPr>
          <a:lstStyle/>
          <a:p>
            <a:r>
              <a:rPr lang="en-US" sz="2000" dirty="0" err="1">
                <a:solidFill>
                  <a:srgbClr val="000000"/>
                </a:solidFill>
              </a:rPr>
              <a:t>Namen</a:t>
            </a:r>
            <a:r>
              <a:rPr lang="en-US" sz="2000" dirty="0">
                <a:solidFill>
                  <a:srgbClr val="000000"/>
                </a:solidFill>
              </a:rPr>
              <a:t> </a:t>
            </a:r>
            <a:r>
              <a:rPr lang="en-US" sz="2000" dirty="0" err="1">
                <a:solidFill>
                  <a:srgbClr val="000000"/>
                </a:solidFill>
              </a:rPr>
              <a:t>investicij</a:t>
            </a:r>
            <a:r>
              <a:rPr lang="en-US" sz="2000" dirty="0">
                <a:solidFill>
                  <a:srgbClr val="000000"/>
                </a:solidFill>
              </a:rPr>
              <a:t> je </a:t>
            </a:r>
            <a:r>
              <a:rPr lang="en-US" sz="2000" dirty="0" err="1">
                <a:solidFill>
                  <a:srgbClr val="000000"/>
                </a:solidFill>
              </a:rPr>
              <a:t>ponavadi</a:t>
            </a:r>
            <a:r>
              <a:rPr lang="en-US" sz="2000" dirty="0">
                <a:solidFill>
                  <a:srgbClr val="000000"/>
                </a:solidFill>
              </a:rPr>
              <a:t> </a:t>
            </a:r>
            <a:r>
              <a:rPr lang="en-US" sz="2400" b="1" dirty="0" err="1">
                <a:solidFill>
                  <a:srgbClr val="7030A0"/>
                </a:solidFill>
              </a:rPr>
              <a:t>potreba</a:t>
            </a:r>
            <a:r>
              <a:rPr lang="en-US" sz="2400" b="1" dirty="0">
                <a:solidFill>
                  <a:srgbClr val="7030A0"/>
                </a:solidFill>
              </a:rPr>
              <a:t> </a:t>
            </a:r>
            <a:r>
              <a:rPr lang="en-US" sz="2400" b="1" dirty="0" err="1">
                <a:solidFill>
                  <a:srgbClr val="7030A0"/>
                </a:solidFill>
              </a:rPr>
              <a:t>po</a:t>
            </a:r>
            <a:r>
              <a:rPr lang="en-US" sz="2400" b="1" dirty="0">
                <a:solidFill>
                  <a:srgbClr val="7030A0"/>
                </a:solidFill>
              </a:rPr>
              <a:t> </a:t>
            </a:r>
            <a:r>
              <a:rPr lang="en-US" sz="2400" b="1" dirty="0" err="1">
                <a:solidFill>
                  <a:srgbClr val="7030A0"/>
                </a:solidFill>
              </a:rPr>
              <a:t>večjem</a:t>
            </a:r>
            <a:r>
              <a:rPr lang="en-US" sz="2400" b="1" dirty="0">
                <a:solidFill>
                  <a:srgbClr val="7030A0"/>
                </a:solidFill>
              </a:rPr>
              <a:t> in </a:t>
            </a:r>
            <a:r>
              <a:rPr lang="en-US" sz="2400" b="1" dirty="0" err="1">
                <a:solidFill>
                  <a:srgbClr val="7030A0"/>
                </a:solidFill>
              </a:rPr>
              <a:t>boljšem</a:t>
            </a:r>
            <a:r>
              <a:rPr lang="en-US" sz="2400" b="1" dirty="0">
                <a:solidFill>
                  <a:srgbClr val="7030A0"/>
                </a:solidFill>
              </a:rPr>
              <a:t> </a:t>
            </a:r>
            <a:r>
              <a:rPr lang="en-US" sz="2400" b="1" dirty="0" err="1">
                <a:solidFill>
                  <a:srgbClr val="7030A0"/>
                </a:solidFill>
              </a:rPr>
              <a:t>poslovanju</a:t>
            </a:r>
            <a:endParaRPr lang="sl-SI" sz="2400" b="1" dirty="0">
              <a:solidFill>
                <a:srgbClr val="7030A0"/>
              </a:solidFill>
            </a:endParaRPr>
          </a:p>
          <a:p>
            <a:endParaRPr lang="en-US" sz="2400" b="1" dirty="0">
              <a:solidFill>
                <a:srgbClr val="7030A0"/>
              </a:solidFill>
            </a:endParaRPr>
          </a:p>
          <a:p>
            <a:r>
              <a:rPr lang="en-US" dirty="0">
                <a:solidFill>
                  <a:srgbClr val="000000"/>
                </a:solidFill>
                <a:hlinkClick r:id="rId4"/>
              </a:rPr>
              <a:t>http://www.rbconsulting.si/YUSpin/DesktopModules/YUSpin%20-Articles/ArticlesView.aspx?tabID=0&amp;ItemID=16&amp;mid=52</a:t>
            </a:r>
            <a:r>
              <a:rPr lang="sl-SI" dirty="0">
                <a:solidFill>
                  <a:srgbClr val="000000"/>
                </a:solidFill>
              </a:rPr>
              <a:t> </a:t>
            </a:r>
          </a:p>
          <a:p>
            <a:r>
              <a:rPr lang="en-US" dirty="0">
                <a:solidFill>
                  <a:srgbClr val="000000"/>
                </a:solidFill>
              </a:rPr>
              <a:t> </a:t>
            </a:r>
          </a:p>
        </p:txBody>
      </p:sp>
      <p:pic>
        <p:nvPicPr>
          <p:cNvPr id="276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24" y="3784600"/>
            <a:ext cx="3657600"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701398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Pogoji za investiranje</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274085" y="1998716"/>
            <a:ext cx="6318448" cy="2862322"/>
          </a:xfrm>
          <a:prstGeom prst="rect">
            <a:avLst/>
          </a:prstGeom>
        </p:spPr>
        <p:txBody>
          <a:bodyPr wrap="square">
            <a:spAutoFit/>
          </a:bodyPr>
          <a:lstStyle/>
          <a:p>
            <a:pPr marL="342900" indent="-342900">
              <a:buFont typeface="+mj-lt"/>
              <a:buAutoNum type="arabicPeriod"/>
            </a:pPr>
            <a:r>
              <a:rPr lang="en-US" sz="2000" b="1" dirty="0" err="1">
                <a:solidFill>
                  <a:srgbClr val="7030A0"/>
                </a:solidFill>
              </a:rPr>
              <a:t>obstoj</a:t>
            </a:r>
            <a:r>
              <a:rPr lang="en-US" sz="2000" b="1" dirty="0">
                <a:solidFill>
                  <a:srgbClr val="7030A0"/>
                </a:solidFill>
              </a:rPr>
              <a:t> </a:t>
            </a:r>
            <a:r>
              <a:rPr lang="en-US" sz="2000" b="1" dirty="0" err="1">
                <a:solidFill>
                  <a:srgbClr val="7030A0"/>
                </a:solidFill>
              </a:rPr>
              <a:t>potrebe</a:t>
            </a:r>
            <a:r>
              <a:rPr lang="en-US" sz="2000" b="1" dirty="0">
                <a:solidFill>
                  <a:srgbClr val="7030A0"/>
                </a:solidFill>
              </a:rPr>
              <a:t> </a:t>
            </a:r>
            <a:r>
              <a:rPr lang="en-US" sz="2000" b="1" dirty="0" err="1">
                <a:solidFill>
                  <a:srgbClr val="7030A0"/>
                </a:solidFill>
              </a:rPr>
              <a:t>po</a:t>
            </a:r>
            <a:r>
              <a:rPr lang="en-US" sz="2000" b="1" dirty="0">
                <a:solidFill>
                  <a:srgbClr val="7030A0"/>
                </a:solidFill>
              </a:rPr>
              <a:t> </a:t>
            </a:r>
            <a:r>
              <a:rPr lang="en-US" sz="2000" b="1" dirty="0" err="1">
                <a:solidFill>
                  <a:srgbClr val="7030A0"/>
                </a:solidFill>
              </a:rPr>
              <a:t>investiciji</a:t>
            </a:r>
            <a:r>
              <a:rPr lang="en-US" sz="2000" b="1" dirty="0">
                <a:solidFill>
                  <a:srgbClr val="7030A0"/>
                </a:solidFill>
              </a:rPr>
              <a:t>,</a:t>
            </a:r>
            <a:endParaRPr lang="sl-SI" sz="2000" b="1" dirty="0">
              <a:solidFill>
                <a:srgbClr val="7030A0"/>
              </a:solidFill>
            </a:endParaRPr>
          </a:p>
          <a:p>
            <a:pPr marL="342900" indent="-342900">
              <a:buFont typeface="+mj-lt"/>
              <a:buAutoNum type="arabicPeriod"/>
            </a:pPr>
            <a:endParaRPr lang="en-US" sz="2000" b="1" dirty="0">
              <a:solidFill>
                <a:srgbClr val="7030A0"/>
              </a:solidFill>
            </a:endParaRPr>
          </a:p>
          <a:p>
            <a:pPr marL="342900" indent="-342900">
              <a:buFont typeface="+mj-lt"/>
              <a:buAutoNum type="arabicPeriod"/>
            </a:pPr>
            <a:r>
              <a:rPr lang="en-US" sz="2000" b="1" dirty="0" err="1">
                <a:solidFill>
                  <a:srgbClr val="7030A0"/>
                </a:solidFill>
              </a:rPr>
              <a:t>pričakovana</a:t>
            </a:r>
            <a:r>
              <a:rPr lang="en-US" sz="2000" b="1" dirty="0">
                <a:solidFill>
                  <a:srgbClr val="7030A0"/>
                </a:solidFill>
              </a:rPr>
              <a:t> </a:t>
            </a:r>
            <a:r>
              <a:rPr lang="en-US" sz="2000" b="1" dirty="0" err="1">
                <a:solidFill>
                  <a:srgbClr val="7030A0"/>
                </a:solidFill>
              </a:rPr>
              <a:t>poslovna</a:t>
            </a:r>
            <a:r>
              <a:rPr lang="en-US" sz="2000" b="1" dirty="0">
                <a:solidFill>
                  <a:srgbClr val="7030A0"/>
                </a:solidFill>
              </a:rPr>
              <a:t> </a:t>
            </a:r>
            <a:r>
              <a:rPr lang="en-US" sz="2000" b="1" dirty="0" err="1">
                <a:solidFill>
                  <a:srgbClr val="7030A0"/>
                </a:solidFill>
              </a:rPr>
              <a:t>uspešnost</a:t>
            </a:r>
            <a:r>
              <a:rPr lang="en-US" sz="2000" b="1" dirty="0">
                <a:solidFill>
                  <a:srgbClr val="7030A0"/>
                </a:solidFill>
              </a:rPr>
              <a:t> </a:t>
            </a:r>
            <a:r>
              <a:rPr lang="en-US" sz="2000" b="1" dirty="0" err="1">
                <a:solidFill>
                  <a:srgbClr val="7030A0"/>
                </a:solidFill>
              </a:rPr>
              <a:t>investicije</a:t>
            </a:r>
            <a:r>
              <a:rPr lang="en-US" sz="2000" b="1" dirty="0">
                <a:solidFill>
                  <a:srgbClr val="7030A0"/>
                </a:solidFill>
              </a:rPr>
              <a:t>,</a:t>
            </a:r>
            <a:endParaRPr lang="sl-SI" sz="2000" b="1" dirty="0">
              <a:solidFill>
                <a:srgbClr val="7030A0"/>
              </a:solidFill>
            </a:endParaRPr>
          </a:p>
          <a:p>
            <a:pPr marL="342900" indent="-342900">
              <a:buFont typeface="+mj-lt"/>
              <a:buAutoNum type="arabicPeriod"/>
            </a:pPr>
            <a:endParaRPr lang="en-US" sz="2000" b="1" dirty="0">
              <a:solidFill>
                <a:srgbClr val="7030A0"/>
              </a:solidFill>
            </a:endParaRPr>
          </a:p>
          <a:p>
            <a:pPr marL="342900" indent="-342900">
              <a:buFont typeface="+mj-lt"/>
              <a:buAutoNum type="arabicPeriod"/>
            </a:pPr>
            <a:r>
              <a:rPr lang="en-US" sz="2000" b="1" dirty="0" err="1">
                <a:solidFill>
                  <a:srgbClr val="7030A0"/>
                </a:solidFill>
              </a:rPr>
              <a:t>donosnost</a:t>
            </a:r>
            <a:r>
              <a:rPr lang="en-US" sz="2000" b="1" dirty="0">
                <a:solidFill>
                  <a:srgbClr val="7030A0"/>
                </a:solidFill>
              </a:rPr>
              <a:t> </a:t>
            </a:r>
            <a:r>
              <a:rPr lang="en-US" sz="2000" b="1" dirty="0" err="1">
                <a:solidFill>
                  <a:srgbClr val="7030A0"/>
                </a:solidFill>
              </a:rPr>
              <a:t>investicije</a:t>
            </a:r>
            <a:r>
              <a:rPr lang="en-US" sz="2000" b="1" dirty="0">
                <a:solidFill>
                  <a:srgbClr val="7030A0"/>
                </a:solidFill>
              </a:rPr>
              <a:t>,</a:t>
            </a:r>
            <a:endParaRPr lang="sl-SI" sz="2000" b="1" dirty="0">
              <a:solidFill>
                <a:srgbClr val="7030A0"/>
              </a:solidFill>
            </a:endParaRPr>
          </a:p>
          <a:p>
            <a:pPr marL="342900" indent="-342900">
              <a:buFont typeface="+mj-lt"/>
              <a:buAutoNum type="arabicPeriod"/>
            </a:pPr>
            <a:endParaRPr lang="en-US" sz="2000" b="1" dirty="0">
              <a:solidFill>
                <a:srgbClr val="7030A0"/>
              </a:solidFill>
            </a:endParaRPr>
          </a:p>
          <a:p>
            <a:pPr marL="342900" indent="-342900">
              <a:buFont typeface="+mj-lt"/>
              <a:buAutoNum type="arabicPeriod"/>
            </a:pPr>
            <a:r>
              <a:rPr lang="en-US" sz="2000" b="1" dirty="0" err="1">
                <a:solidFill>
                  <a:srgbClr val="7030A0"/>
                </a:solidFill>
              </a:rPr>
              <a:t>zagotavljanje</a:t>
            </a:r>
            <a:r>
              <a:rPr lang="en-US" sz="2000" b="1" dirty="0">
                <a:solidFill>
                  <a:srgbClr val="7030A0"/>
                </a:solidFill>
              </a:rPr>
              <a:t> </a:t>
            </a:r>
            <a:r>
              <a:rPr lang="en-US" sz="2000" b="1" dirty="0" err="1">
                <a:solidFill>
                  <a:srgbClr val="7030A0"/>
                </a:solidFill>
              </a:rPr>
              <a:t>ustreznih</a:t>
            </a:r>
            <a:r>
              <a:rPr lang="en-US" sz="2000" b="1" dirty="0">
                <a:solidFill>
                  <a:srgbClr val="7030A0"/>
                </a:solidFill>
              </a:rPr>
              <a:t> </a:t>
            </a:r>
            <a:r>
              <a:rPr lang="en-US" sz="2000" b="1" dirty="0" err="1">
                <a:solidFill>
                  <a:srgbClr val="7030A0"/>
                </a:solidFill>
              </a:rPr>
              <a:t>finančnih</a:t>
            </a:r>
            <a:r>
              <a:rPr lang="en-US" sz="2000" b="1" dirty="0">
                <a:solidFill>
                  <a:srgbClr val="7030A0"/>
                </a:solidFill>
              </a:rPr>
              <a:t> </a:t>
            </a:r>
            <a:r>
              <a:rPr lang="en-US" sz="2000" b="1" dirty="0" err="1">
                <a:solidFill>
                  <a:srgbClr val="7030A0"/>
                </a:solidFill>
              </a:rPr>
              <a:t>virov</a:t>
            </a:r>
            <a:r>
              <a:rPr lang="en-US" sz="2000" b="1" dirty="0">
                <a:solidFill>
                  <a:srgbClr val="7030A0"/>
                </a:solidFill>
              </a:rPr>
              <a:t>,</a:t>
            </a:r>
            <a:endParaRPr lang="sl-SI" sz="2000" b="1" dirty="0">
              <a:solidFill>
                <a:srgbClr val="7030A0"/>
              </a:solidFill>
            </a:endParaRPr>
          </a:p>
          <a:p>
            <a:pPr marL="342900" indent="-342900">
              <a:buFont typeface="+mj-lt"/>
              <a:buAutoNum type="arabicPeriod"/>
            </a:pPr>
            <a:endParaRPr lang="en-US" sz="2000" b="1" dirty="0">
              <a:solidFill>
                <a:srgbClr val="7030A0"/>
              </a:solidFill>
            </a:endParaRPr>
          </a:p>
          <a:p>
            <a:pPr marL="342900" indent="-342900">
              <a:buFont typeface="+mj-lt"/>
              <a:buAutoNum type="arabicPeriod"/>
            </a:pPr>
            <a:r>
              <a:rPr lang="en-US" sz="2000" b="1" dirty="0" err="1">
                <a:solidFill>
                  <a:srgbClr val="7030A0"/>
                </a:solidFill>
              </a:rPr>
              <a:t>kreditna</a:t>
            </a:r>
            <a:r>
              <a:rPr lang="en-US" sz="2000" b="1" dirty="0">
                <a:solidFill>
                  <a:srgbClr val="7030A0"/>
                </a:solidFill>
              </a:rPr>
              <a:t> </a:t>
            </a:r>
            <a:r>
              <a:rPr lang="en-US" sz="2000" b="1" dirty="0" err="1">
                <a:solidFill>
                  <a:srgbClr val="7030A0"/>
                </a:solidFill>
              </a:rPr>
              <a:t>sposobnost</a:t>
            </a:r>
            <a:r>
              <a:rPr lang="en-US" sz="2000" b="1" dirty="0">
                <a:solidFill>
                  <a:srgbClr val="7030A0"/>
                </a:solidFill>
              </a:rPr>
              <a:t> </a:t>
            </a:r>
            <a:r>
              <a:rPr lang="en-US" sz="2000" b="1" dirty="0" err="1">
                <a:solidFill>
                  <a:srgbClr val="7030A0"/>
                </a:solidFill>
              </a:rPr>
              <a:t>investitorja</a:t>
            </a:r>
            <a:endParaRPr lang="en-US" sz="2000" b="1" dirty="0">
              <a:solidFill>
                <a:srgbClr val="7030A0"/>
              </a:solidFill>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4827983"/>
            <a:ext cx="2711342" cy="1898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9018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smtClean="0"/>
              <a:t>Kredit</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2770188"/>
            <a:ext cx="8096250" cy="13788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560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3398167"/>
            <a:ext cx="43338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1799" y="3645024"/>
            <a:ext cx="835025"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6136" y="3284984"/>
            <a:ext cx="963613"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7756" y="4293096"/>
            <a:ext cx="273630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92080" y="4581128"/>
            <a:ext cx="3505200" cy="207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ravokotnik 1"/>
          <p:cNvSpPr/>
          <p:nvPr/>
        </p:nvSpPr>
        <p:spPr>
          <a:xfrm>
            <a:off x="2108581" y="1694656"/>
            <a:ext cx="6511543" cy="584775"/>
          </a:xfrm>
          <a:prstGeom prst="rect">
            <a:avLst/>
          </a:prstGeom>
        </p:spPr>
        <p:txBody>
          <a:bodyPr wrap="square">
            <a:spAutoFit/>
          </a:bodyPr>
          <a:lstStyle/>
          <a:p>
            <a:r>
              <a:rPr lang="en-US" sz="1600" dirty="0" smtClean="0"/>
              <a:t>http://www.youtube.com/watch?v=6htQ86tQTHg&amp;feature=related </a:t>
            </a:r>
          </a:p>
          <a:p>
            <a:r>
              <a:rPr lang="en-US" sz="1600" dirty="0" smtClean="0"/>
              <a:t>http://www.youtube.com/watch?v=YC8BXbNfLfk&amp;feature=related </a:t>
            </a:r>
            <a:endParaRPr lang="en-US" sz="1600" dirty="0"/>
          </a:p>
        </p:txBody>
      </p:sp>
    </p:spTree>
    <p:extLst>
      <p:ext uri="{BB962C8B-B14F-4D97-AF65-F5344CB8AC3E}">
        <p14:creationId xmlns:p14="http://schemas.microsoft.com/office/powerpoint/2010/main" val="240158087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4"/>
            <a:ext cx="6675437" cy="550862"/>
          </a:xfrm>
        </p:spPr>
        <p:txBody>
          <a:bodyPr>
            <a:normAutofit fontScale="90000"/>
          </a:bodyPr>
          <a:lstStyle/>
          <a:p>
            <a:pPr eaLnBrk="1" hangingPunct="1"/>
            <a:r>
              <a:rPr lang="sl-SI" altLang="sl-SI" sz="3600" b="1" dirty="0" smtClean="0"/>
              <a:t>Poslovni načrt</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4728" y="765175"/>
            <a:ext cx="4187825"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ravokotnik 1"/>
          <p:cNvSpPr/>
          <p:nvPr/>
        </p:nvSpPr>
        <p:spPr>
          <a:xfrm>
            <a:off x="3563888" y="3212009"/>
            <a:ext cx="5087888" cy="1938992"/>
          </a:xfrm>
          <a:prstGeom prst="rect">
            <a:avLst/>
          </a:prstGeom>
        </p:spPr>
        <p:txBody>
          <a:bodyPr wrap="square">
            <a:spAutoFit/>
          </a:bodyPr>
          <a:lstStyle/>
          <a:p>
            <a:pPr marL="285750" indent="-285750">
              <a:buFont typeface="Arial" panose="020B0604020202020204" pitchFamily="34" charset="0"/>
              <a:buChar char="•"/>
            </a:pPr>
            <a:r>
              <a:rPr lang="en-US" sz="2000" b="1" dirty="0">
                <a:solidFill>
                  <a:srgbClr val="7030A0"/>
                </a:solidFill>
              </a:rPr>
              <a:t>je </a:t>
            </a:r>
            <a:r>
              <a:rPr lang="en-US" sz="2000" b="1" dirty="0" err="1">
                <a:solidFill>
                  <a:srgbClr val="7030A0"/>
                </a:solidFill>
              </a:rPr>
              <a:t>pisni</a:t>
            </a:r>
            <a:r>
              <a:rPr lang="en-US" sz="2000" b="1" dirty="0">
                <a:solidFill>
                  <a:srgbClr val="7030A0"/>
                </a:solidFill>
              </a:rPr>
              <a:t> </a:t>
            </a:r>
            <a:r>
              <a:rPr lang="en-US" sz="2000" b="1" dirty="0" err="1">
                <a:solidFill>
                  <a:srgbClr val="7030A0"/>
                </a:solidFill>
              </a:rPr>
              <a:t>dokument</a:t>
            </a:r>
            <a:r>
              <a:rPr lang="en-US" sz="2000" b="1" dirty="0">
                <a:solidFill>
                  <a:srgbClr val="7030A0"/>
                </a:solidFill>
              </a:rPr>
              <a:t>,</a:t>
            </a:r>
            <a:endParaRPr lang="sl-SI" sz="2000" b="1" dirty="0">
              <a:solidFill>
                <a:srgbClr val="7030A0"/>
              </a:solidFill>
            </a:endParaRPr>
          </a:p>
          <a:p>
            <a:pPr marL="285750" indent="-285750">
              <a:buFont typeface="Arial" panose="020B0604020202020204" pitchFamily="34" charset="0"/>
              <a:buChar char="•"/>
            </a:pPr>
            <a:endParaRPr lang="en-US" sz="2000" b="1" dirty="0">
              <a:solidFill>
                <a:srgbClr val="7030A0"/>
              </a:solidFill>
            </a:endParaRPr>
          </a:p>
          <a:p>
            <a:pPr marL="285750" indent="-285750">
              <a:buFont typeface="Arial" panose="020B0604020202020204" pitchFamily="34" charset="0"/>
              <a:buChar char="•"/>
            </a:pPr>
            <a:r>
              <a:rPr lang="en-US" sz="2000" b="1" dirty="0">
                <a:solidFill>
                  <a:srgbClr val="7030A0"/>
                </a:solidFill>
              </a:rPr>
              <a:t>v </a:t>
            </a:r>
            <a:r>
              <a:rPr lang="en-US" sz="2000" b="1" dirty="0" err="1">
                <a:solidFill>
                  <a:srgbClr val="7030A0"/>
                </a:solidFill>
              </a:rPr>
              <a:t>katerem</a:t>
            </a:r>
            <a:r>
              <a:rPr lang="en-US" sz="2000" b="1" dirty="0">
                <a:solidFill>
                  <a:srgbClr val="7030A0"/>
                </a:solidFill>
              </a:rPr>
              <a:t> </a:t>
            </a:r>
            <a:r>
              <a:rPr lang="en-US" sz="2000" b="1" dirty="0" err="1">
                <a:solidFill>
                  <a:srgbClr val="7030A0"/>
                </a:solidFill>
              </a:rPr>
              <a:t>podjetnik</a:t>
            </a:r>
            <a:r>
              <a:rPr lang="en-US" sz="2000" b="1" dirty="0">
                <a:solidFill>
                  <a:srgbClr val="7030A0"/>
                </a:solidFill>
              </a:rPr>
              <a:t> </a:t>
            </a:r>
            <a:r>
              <a:rPr lang="en-US" sz="2000" b="1" dirty="0" err="1">
                <a:solidFill>
                  <a:srgbClr val="7030A0"/>
                </a:solidFill>
              </a:rPr>
              <a:t>jasno</a:t>
            </a:r>
            <a:r>
              <a:rPr lang="en-US" sz="2000" b="1" dirty="0">
                <a:solidFill>
                  <a:srgbClr val="7030A0"/>
                </a:solidFill>
              </a:rPr>
              <a:t> </a:t>
            </a:r>
            <a:r>
              <a:rPr lang="en-US" sz="2000" b="1" dirty="0" err="1">
                <a:solidFill>
                  <a:srgbClr val="7030A0"/>
                </a:solidFill>
              </a:rPr>
              <a:t>opredeli</a:t>
            </a:r>
            <a:r>
              <a:rPr lang="en-US" sz="2000" b="1" dirty="0">
                <a:solidFill>
                  <a:srgbClr val="7030A0"/>
                </a:solidFill>
              </a:rPr>
              <a:t> </a:t>
            </a:r>
            <a:r>
              <a:rPr lang="en-US" sz="2000" b="1" dirty="0" err="1">
                <a:solidFill>
                  <a:srgbClr val="7030A0"/>
                </a:solidFill>
              </a:rPr>
              <a:t>svoje</a:t>
            </a:r>
            <a:r>
              <a:rPr lang="en-US" sz="2000" b="1" dirty="0">
                <a:solidFill>
                  <a:srgbClr val="7030A0"/>
                </a:solidFill>
              </a:rPr>
              <a:t> </a:t>
            </a:r>
            <a:r>
              <a:rPr lang="en-US" sz="2000" b="1" dirty="0" err="1">
                <a:solidFill>
                  <a:srgbClr val="7030A0"/>
                </a:solidFill>
              </a:rPr>
              <a:t>cilje</a:t>
            </a:r>
            <a:r>
              <a:rPr lang="en-US" sz="2000" b="1" dirty="0">
                <a:solidFill>
                  <a:srgbClr val="7030A0"/>
                </a:solidFill>
              </a:rPr>
              <a:t> </a:t>
            </a:r>
            <a:r>
              <a:rPr lang="en-US" sz="2000" b="1" dirty="0" err="1">
                <a:solidFill>
                  <a:srgbClr val="7030A0"/>
                </a:solidFill>
              </a:rPr>
              <a:t>pri</a:t>
            </a:r>
            <a:r>
              <a:rPr lang="en-US" sz="2000" b="1" dirty="0">
                <a:solidFill>
                  <a:srgbClr val="7030A0"/>
                </a:solidFill>
              </a:rPr>
              <a:t> </a:t>
            </a:r>
            <a:r>
              <a:rPr lang="en-US" sz="2000" b="1" dirty="0" err="1">
                <a:solidFill>
                  <a:srgbClr val="7030A0"/>
                </a:solidFill>
              </a:rPr>
              <a:t>določenem</a:t>
            </a:r>
            <a:r>
              <a:rPr lang="en-US" sz="2000" b="1" dirty="0">
                <a:solidFill>
                  <a:srgbClr val="7030A0"/>
                </a:solidFill>
              </a:rPr>
              <a:t> </a:t>
            </a:r>
            <a:r>
              <a:rPr lang="en-US" sz="2000" b="1" dirty="0" err="1">
                <a:solidFill>
                  <a:srgbClr val="7030A0"/>
                </a:solidFill>
              </a:rPr>
              <a:t>poslu</a:t>
            </a:r>
            <a:r>
              <a:rPr lang="en-US" sz="2000" b="1" dirty="0">
                <a:solidFill>
                  <a:srgbClr val="7030A0"/>
                </a:solidFill>
              </a:rPr>
              <a:t> </a:t>
            </a:r>
            <a:r>
              <a:rPr lang="en-US" sz="2000" b="1" dirty="0" err="1">
                <a:solidFill>
                  <a:srgbClr val="7030A0"/>
                </a:solidFill>
              </a:rPr>
              <a:t>ter</a:t>
            </a:r>
            <a:r>
              <a:rPr lang="en-US" sz="2000" b="1" dirty="0">
                <a:solidFill>
                  <a:srgbClr val="7030A0"/>
                </a:solidFill>
              </a:rPr>
              <a:t> </a:t>
            </a:r>
            <a:r>
              <a:rPr lang="en-US" sz="2000" b="1" dirty="0" err="1">
                <a:solidFill>
                  <a:srgbClr val="7030A0"/>
                </a:solidFill>
              </a:rPr>
              <a:t>usmeritve</a:t>
            </a:r>
            <a:r>
              <a:rPr lang="en-US" sz="2000" b="1" dirty="0">
                <a:solidFill>
                  <a:srgbClr val="7030A0"/>
                </a:solidFill>
              </a:rPr>
              <a:t>, </a:t>
            </a:r>
            <a:r>
              <a:rPr lang="en-US" sz="2000" b="1" dirty="0" err="1">
                <a:solidFill>
                  <a:srgbClr val="7030A0"/>
                </a:solidFill>
              </a:rPr>
              <a:t>kako</a:t>
            </a:r>
            <a:r>
              <a:rPr lang="en-US" sz="2000" b="1" dirty="0">
                <a:solidFill>
                  <a:srgbClr val="7030A0"/>
                </a:solidFill>
              </a:rPr>
              <a:t> </a:t>
            </a:r>
            <a:r>
              <a:rPr lang="en-US" sz="2000" b="1" dirty="0" err="1">
                <a:solidFill>
                  <a:srgbClr val="7030A0"/>
                </a:solidFill>
              </a:rPr>
              <a:t>namerava</a:t>
            </a:r>
            <a:r>
              <a:rPr lang="en-US" sz="2000" b="1" dirty="0">
                <a:solidFill>
                  <a:srgbClr val="7030A0"/>
                </a:solidFill>
              </a:rPr>
              <a:t> </a:t>
            </a:r>
            <a:r>
              <a:rPr lang="en-US" sz="2000" b="1" dirty="0" err="1">
                <a:solidFill>
                  <a:srgbClr val="7030A0"/>
                </a:solidFill>
              </a:rPr>
              <a:t>te</a:t>
            </a:r>
            <a:r>
              <a:rPr lang="en-US" sz="2000" b="1" dirty="0">
                <a:solidFill>
                  <a:srgbClr val="7030A0"/>
                </a:solidFill>
              </a:rPr>
              <a:t> </a:t>
            </a:r>
            <a:r>
              <a:rPr lang="en-US" sz="2000" b="1" dirty="0" err="1">
                <a:solidFill>
                  <a:srgbClr val="7030A0"/>
                </a:solidFill>
              </a:rPr>
              <a:t>cilje</a:t>
            </a:r>
            <a:r>
              <a:rPr lang="en-US" sz="2000" b="1" dirty="0">
                <a:solidFill>
                  <a:srgbClr val="7030A0"/>
                </a:solidFill>
              </a:rPr>
              <a:t> </a:t>
            </a:r>
            <a:r>
              <a:rPr lang="en-US" sz="2000" b="1" dirty="0" err="1">
                <a:solidFill>
                  <a:srgbClr val="7030A0"/>
                </a:solidFill>
              </a:rPr>
              <a:t>doseči</a:t>
            </a:r>
            <a:endParaRPr lang="en-US" sz="2000" b="1" dirty="0">
              <a:solidFill>
                <a:srgbClr val="7030A0"/>
              </a:solidFill>
            </a:endParaRPr>
          </a:p>
        </p:txBody>
      </p:sp>
      <p:pic>
        <p:nvPicPr>
          <p:cNvPr id="296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590489"/>
            <a:ext cx="3121025" cy="312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22289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Poslovni načrt vsebuje</a:t>
            </a:r>
            <a:endParaRPr lang="sl-SI" altLang="sl-SI" sz="3600" b="1" dirty="0" smtClean="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Rectangle 5"/>
          <p:cNvSpPr>
            <a:spLocks noChangeArrowheads="1"/>
          </p:cNvSpPr>
          <p:nvPr/>
        </p:nvSpPr>
        <p:spPr bwMode="auto">
          <a:xfrm>
            <a:off x="2484438" y="2017713"/>
            <a:ext cx="64706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pic>
        <p:nvPicPr>
          <p:cNvPr id="102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8" name="Rectangle 8"/>
          <p:cNvSpPr>
            <a:spLocks noChangeArrowheads="1"/>
          </p:cNvSpPr>
          <p:nvPr/>
        </p:nvSpPr>
        <p:spPr bwMode="auto">
          <a:xfrm>
            <a:off x="2339975" y="2017713"/>
            <a:ext cx="66151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sp>
        <p:nvSpPr>
          <p:cNvPr id="2" name="Pravokotnik 1"/>
          <p:cNvSpPr/>
          <p:nvPr/>
        </p:nvSpPr>
        <p:spPr>
          <a:xfrm>
            <a:off x="2137941" y="1844824"/>
            <a:ext cx="6831360" cy="4708981"/>
          </a:xfrm>
          <a:prstGeom prst="rect">
            <a:avLst/>
          </a:prstGeom>
        </p:spPr>
        <p:txBody>
          <a:bodyPr wrap="square">
            <a:spAutoFit/>
          </a:bodyPr>
          <a:lstStyle/>
          <a:p>
            <a:pPr marL="285750" indent="-285750">
              <a:buFont typeface="Arial" panose="020B0604020202020204" pitchFamily="34" charset="0"/>
              <a:buChar char="•"/>
            </a:pPr>
            <a:r>
              <a:rPr lang="en-US" sz="2000" b="1" dirty="0" err="1">
                <a:solidFill>
                  <a:srgbClr val="7030A0"/>
                </a:solidFill>
              </a:rPr>
              <a:t>opis</a:t>
            </a:r>
            <a:r>
              <a:rPr lang="en-US" sz="2000" b="1" dirty="0">
                <a:solidFill>
                  <a:srgbClr val="7030A0"/>
                </a:solidFill>
              </a:rPr>
              <a:t> </a:t>
            </a:r>
            <a:r>
              <a:rPr lang="en-US" sz="2000" b="1" dirty="0" err="1">
                <a:solidFill>
                  <a:srgbClr val="7030A0"/>
                </a:solidFill>
              </a:rPr>
              <a:t>posla</a:t>
            </a:r>
            <a:r>
              <a:rPr lang="en-US" sz="2000" b="1" dirty="0">
                <a:solidFill>
                  <a:srgbClr val="7030A0"/>
                </a:solidFill>
              </a:rPr>
              <a:t> </a:t>
            </a:r>
            <a:r>
              <a:rPr lang="en-US" sz="2000" dirty="0">
                <a:solidFill>
                  <a:srgbClr val="000000"/>
                </a:solidFill>
              </a:rPr>
              <a:t>(</a:t>
            </a:r>
            <a:r>
              <a:rPr lang="en-US" sz="2000" dirty="0" err="1">
                <a:solidFill>
                  <a:srgbClr val="000000"/>
                </a:solidFill>
              </a:rPr>
              <a:t>proizvod</a:t>
            </a:r>
            <a:r>
              <a:rPr lang="en-US" sz="2000" dirty="0">
                <a:solidFill>
                  <a:srgbClr val="000000"/>
                </a:solidFill>
              </a:rPr>
              <a:t> </a:t>
            </a:r>
            <a:r>
              <a:rPr lang="en-US" sz="2000" dirty="0" err="1">
                <a:solidFill>
                  <a:srgbClr val="000000"/>
                </a:solidFill>
              </a:rPr>
              <a:t>ali</a:t>
            </a:r>
            <a:r>
              <a:rPr lang="en-US" sz="2000" dirty="0">
                <a:solidFill>
                  <a:srgbClr val="000000"/>
                </a:solidFill>
              </a:rPr>
              <a:t> </a:t>
            </a:r>
            <a:r>
              <a:rPr lang="en-US" sz="2000" dirty="0" err="1">
                <a:solidFill>
                  <a:srgbClr val="000000"/>
                </a:solidFill>
              </a:rPr>
              <a:t>storitev</a:t>
            </a:r>
            <a:r>
              <a:rPr lang="en-US" sz="2000" dirty="0">
                <a:solidFill>
                  <a:srgbClr val="000000"/>
                </a:solidFill>
              </a:rPr>
              <a:t>, </a:t>
            </a:r>
            <a:r>
              <a:rPr lang="en-US" sz="2000" dirty="0" err="1">
                <a:solidFill>
                  <a:srgbClr val="000000"/>
                </a:solidFill>
              </a:rPr>
              <a:t>panoga</a:t>
            </a:r>
            <a:r>
              <a:rPr lang="en-US" sz="2000" dirty="0">
                <a:solidFill>
                  <a:srgbClr val="000000"/>
                </a:solidFill>
              </a:rPr>
              <a:t>),</a:t>
            </a:r>
            <a:endParaRPr lang="sl-SI" sz="2000" dirty="0">
              <a:solidFill>
                <a:srgbClr val="000000"/>
              </a:solidFill>
            </a:endParaRPr>
          </a:p>
          <a:p>
            <a:pPr marL="285750" indent="-285750">
              <a:buFont typeface="Arial" panose="020B0604020202020204" pitchFamily="34" charset="0"/>
              <a:buChar char="•"/>
            </a:pPr>
            <a:endParaRPr lang="en-US" sz="2000" dirty="0">
              <a:solidFill>
                <a:srgbClr val="000000"/>
              </a:solidFill>
            </a:endParaRPr>
          </a:p>
          <a:p>
            <a:pPr marL="285750" indent="-285750">
              <a:buFont typeface="Arial" panose="020B0604020202020204" pitchFamily="34" charset="0"/>
              <a:buChar char="•"/>
            </a:pPr>
            <a:r>
              <a:rPr lang="en-US" sz="2000" b="1" dirty="0" err="1">
                <a:solidFill>
                  <a:srgbClr val="7030A0"/>
                </a:solidFill>
              </a:rPr>
              <a:t>tržno</a:t>
            </a:r>
            <a:r>
              <a:rPr lang="en-US" sz="2000" b="1" dirty="0">
                <a:solidFill>
                  <a:srgbClr val="7030A0"/>
                </a:solidFill>
              </a:rPr>
              <a:t> </a:t>
            </a:r>
            <a:r>
              <a:rPr lang="en-US" sz="2000" b="1" dirty="0" err="1">
                <a:solidFill>
                  <a:srgbClr val="7030A0"/>
                </a:solidFill>
              </a:rPr>
              <a:t>strategijo</a:t>
            </a:r>
            <a:r>
              <a:rPr lang="en-US" sz="2000" b="1" dirty="0">
                <a:solidFill>
                  <a:srgbClr val="7030A0"/>
                </a:solidFill>
              </a:rPr>
              <a:t> </a:t>
            </a:r>
            <a:r>
              <a:rPr lang="en-US" sz="2000" dirty="0">
                <a:solidFill>
                  <a:srgbClr val="000000"/>
                </a:solidFill>
              </a:rPr>
              <a:t>(</a:t>
            </a:r>
            <a:r>
              <a:rPr lang="en-US" sz="2000" dirty="0" err="1">
                <a:solidFill>
                  <a:srgbClr val="000000"/>
                </a:solidFill>
              </a:rPr>
              <a:t>opredelitev</a:t>
            </a:r>
            <a:r>
              <a:rPr lang="en-US" sz="2000" dirty="0">
                <a:solidFill>
                  <a:srgbClr val="000000"/>
                </a:solidFill>
              </a:rPr>
              <a:t> </a:t>
            </a:r>
            <a:r>
              <a:rPr lang="en-US" sz="2000" dirty="0" err="1">
                <a:solidFill>
                  <a:srgbClr val="000000"/>
                </a:solidFill>
              </a:rPr>
              <a:t>trga</a:t>
            </a:r>
            <a:r>
              <a:rPr lang="en-US" sz="2000" dirty="0">
                <a:solidFill>
                  <a:srgbClr val="000000"/>
                </a:solidFill>
              </a:rPr>
              <a:t>, </a:t>
            </a:r>
            <a:r>
              <a:rPr lang="en-US" sz="2000" dirty="0" err="1">
                <a:solidFill>
                  <a:srgbClr val="000000"/>
                </a:solidFill>
              </a:rPr>
              <a:t>kako</a:t>
            </a:r>
            <a:r>
              <a:rPr lang="en-US" sz="2000" dirty="0">
                <a:solidFill>
                  <a:srgbClr val="000000"/>
                </a:solidFill>
              </a:rPr>
              <a:t> </a:t>
            </a:r>
            <a:r>
              <a:rPr lang="en-US" sz="2000" dirty="0" err="1">
                <a:solidFill>
                  <a:srgbClr val="000000"/>
                </a:solidFill>
              </a:rPr>
              <a:t>boste</a:t>
            </a:r>
            <a:r>
              <a:rPr lang="en-US" sz="2000" dirty="0">
                <a:solidFill>
                  <a:srgbClr val="000000"/>
                </a:solidFill>
              </a:rPr>
              <a:t> </a:t>
            </a:r>
            <a:r>
              <a:rPr lang="en-US" sz="2000" dirty="0" err="1">
                <a:solidFill>
                  <a:srgbClr val="000000"/>
                </a:solidFill>
              </a:rPr>
              <a:t>prodrli</a:t>
            </a:r>
            <a:r>
              <a:rPr lang="en-US" sz="2000" dirty="0">
                <a:solidFill>
                  <a:srgbClr val="000000"/>
                </a:solidFill>
              </a:rPr>
              <a:t> </a:t>
            </a:r>
            <a:r>
              <a:rPr lang="en-US" sz="2000" dirty="0" err="1">
                <a:solidFill>
                  <a:srgbClr val="000000"/>
                </a:solidFill>
              </a:rPr>
              <a:t>na</a:t>
            </a:r>
            <a:r>
              <a:rPr lang="en-US" sz="2000" dirty="0">
                <a:solidFill>
                  <a:srgbClr val="000000"/>
                </a:solidFill>
              </a:rPr>
              <a:t> </a:t>
            </a:r>
            <a:r>
              <a:rPr lang="en-US" sz="2000" dirty="0" err="1">
                <a:solidFill>
                  <a:srgbClr val="000000"/>
                </a:solidFill>
              </a:rPr>
              <a:t>trg</a:t>
            </a:r>
            <a:r>
              <a:rPr lang="en-US" sz="2000" dirty="0">
                <a:solidFill>
                  <a:srgbClr val="000000"/>
                </a:solidFill>
              </a:rPr>
              <a:t>, </a:t>
            </a:r>
            <a:r>
              <a:rPr lang="en-US" sz="2000" dirty="0" err="1">
                <a:solidFill>
                  <a:srgbClr val="000000"/>
                </a:solidFill>
              </a:rPr>
              <a:t>mesto</a:t>
            </a:r>
            <a:r>
              <a:rPr lang="en-US" sz="2000" dirty="0">
                <a:solidFill>
                  <a:srgbClr val="000000"/>
                </a:solidFill>
              </a:rPr>
              <a:t> </a:t>
            </a:r>
            <a:r>
              <a:rPr lang="en-US" sz="2000" dirty="0" err="1">
                <a:solidFill>
                  <a:srgbClr val="000000"/>
                </a:solidFill>
              </a:rPr>
              <a:t>na</a:t>
            </a:r>
            <a:r>
              <a:rPr lang="en-US" sz="2000" dirty="0">
                <a:solidFill>
                  <a:srgbClr val="000000"/>
                </a:solidFill>
              </a:rPr>
              <a:t> </a:t>
            </a:r>
            <a:r>
              <a:rPr lang="en-US" sz="2000" dirty="0" err="1">
                <a:solidFill>
                  <a:srgbClr val="000000"/>
                </a:solidFill>
              </a:rPr>
              <a:t>trgu</a:t>
            </a:r>
            <a:r>
              <a:rPr lang="en-US" sz="2000" dirty="0">
                <a:solidFill>
                  <a:srgbClr val="000000"/>
                </a:solidFill>
              </a:rPr>
              <a:t>, </a:t>
            </a:r>
            <a:r>
              <a:rPr lang="en-US" sz="2000" dirty="0" err="1">
                <a:solidFill>
                  <a:srgbClr val="000000"/>
                </a:solidFill>
              </a:rPr>
              <a:t>cene</a:t>
            </a:r>
            <a:r>
              <a:rPr lang="en-US" sz="2000" dirty="0">
                <a:solidFill>
                  <a:srgbClr val="000000"/>
                </a:solidFill>
              </a:rPr>
              <a:t> in</a:t>
            </a:r>
            <a:r>
              <a:rPr lang="sl-SI" sz="2000" dirty="0">
                <a:solidFill>
                  <a:srgbClr val="000000"/>
                </a:solidFill>
              </a:rPr>
              <a:t> </a:t>
            </a:r>
            <a:r>
              <a:rPr lang="en-US" sz="2000" dirty="0" err="1">
                <a:solidFill>
                  <a:srgbClr val="000000"/>
                </a:solidFill>
              </a:rPr>
              <a:t>distribucija</a:t>
            </a:r>
            <a:r>
              <a:rPr lang="en-US" sz="2000" dirty="0">
                <a:solidFill>
                  <a:srgbClr val="000000"/>
                </a:solidFill>
              </a:rPr>
              <a:t> </a:t>
            </a:r>
            <a:r>
              <a:rPr lang="en-US" sz="2000" dirty="0" err="1">
                <a:solidFill>
                  <a:srgbClr val="000000"/>
                </a:solidFill>
              </a:rPr>
              <a:t>ter</a:t>
            </a:r>
            <a:r>
              <a:rPr lang="en-US" sz="2000" dirty="0">
                <a:solidFill>
                  <a:srgbClr val="000000"/>
                </a:solidFill>
              </a:rPr>
              <a:t> </a:t>
            </a:r>
            <a:r>
              <a:rPr lang="en-US" sz="2000" dirty="0" err="1">
                <a:solidFill>
                  <a:srgbClr val="000000"/>
                </a:solidFill>
              </a:rPr>
              <a:t>prodaja</a:t>
            </a:r>
            <a:r>
              <a:rPr lang="en-US" sz="2000" dirty="0">
                <a:solidFill>
                  <a:srgbClr val="000000"/>
                </a:solidFill>
              </a:rPr>
              <a:t>),</a:t>
            </a:r>
            <a:endParaRPr lang="sl-SI" sz="2000" dirty="0">
              <a:solidFill>
                <a:srgbClr val="000000"/>
              </a:solidFill>
            </a:endParaRPr>
          </a:p>
          <a:p>
            <a:pPr marL="285750" indent="-285750">
              <a:buFont typeface="Arial" panose="020B0604020202020204" pitchFamily="34" charset="0"/>
              <a:buChar char="•"/>
            </a:pPr>
            <a:endParaRPr lang="en-US" sz="2000" dirty="0">
              <a:solidFill>
                <a:srgbClr val="000000"/>
              </a:solidFill>
            </a:endParaRPr>
          </a:p>
          <a:p>
            <a:pPr marL="285750" indent="-285750">
              <a:buFont typeface="Arial" panose="020B0604020202020204" pitchFamily="34" charset="0"/>
              <a:buChar char="•"/>
            </a:pPr>
            <a:r>
              <a:rPr lang="en-US" sz="2000" b="1" dirty="0" err="1">
                <a:solidFill>
                  <a:srgbClr val="7030A0"/>
                </a:solidFill>
              </a:rPr>
              <a:t>analizo</a:t>
            </a:r>
            <a:r>
              <a:rPr lang="en-US" sz="2000" b="1" dirty="0">
                <a:solidFill>
                  <a:srgbClr val="7030A0"/>
                </a:solidFill>
              </a:rPr>
              <a:t> </a:t>
            </a:r>
            <a:r>
              <a:rPr lang="en-US" sz="2000" b="1" dirty="0" err="1">
                <a:solidFill>
                  <a:srgbClr val="7030A0"/>
                </a:solidFill>
              </a:rPr>
              <a:t>konkurence</a:t>
            </a:r>
            <a:r>
              <a:rPr lang="en-US" sz="2000" b="1" dirty="0">
                <a:solidFill>
                  <a:srgbClr val="7030A0"/>
                </a:solidFill>
              </a:rPr>
              <a:t> </a:t>
            </a:r>
            <a:r>
              <a:rPr lang="en-US" sz="2000" dirty="0">
                <a:solidFill>
                  <a:srgbClr val="000000"/>
                </a:solidFill>
              </a:rPr>
              <a:t>(SWOT),</a:t>
            </a:r>
            <a:endParaRPr lang="sl-SI" sz="2000" dirty="0">
              <a:solidFill>
                <a:srgbClr val="000000"/>
              </a:solidFill>
            </a:endParaRPr>
          </a:p>
          <a:p>
            <a:pPr marL="285750" indent="-285750">
              <a:buFont typeface="Arial" panose="020B0604020202020204" pitchFamily="34" charset="0"/>
              <a:buChar char="•"/>
            </a:pPr>
            <a:endParaRPr lang="en-US" sz="2000" dirty="0">
              <a:solidFill>
                <a:srgbClr val="000000"/>
              </a:solidFill>
            </a:endParaRPr>
          </a:p>
          <a:p>
            <a:pPr marL="285750" indent="-285750">
              <a:buFont typeface="Arial" panose="020B0604020202020204" pitchFamily="34" charset="0"/>
              <a:buChar char="•"/>
            </a:pPr>
            <a:r>
              <a:rPr lang="en-US" sz="2000" b="1" dirty="0" err="1">
                <a:solidFill>
                  <a:srgbClr val="7030A0"/>
                </a:solidFill>
              </a:rPr>
              <a:t>načrte</a:t>
            </a:r>
            <a:r>
              <a:rPr lang="en-US" sz="2000" b="1" dirty="0">
                <a:solidFill>
                  <a:srgbClr val="7030A0"/>
                </a:solidFill>
              </a:rPr>
              <a:t> </a:t>
            </a:r>
            <a:r>
              <a:rPr lang="en-US" sz="2000" b="1" dirty="0" err="1">
                <a:solidFill>
                  <a:srgbClr val="7030A0"/>
                </a:solidFill>
              </a:rPr>
              <a:t>razvoja</a:t>
            </a:r>
            <a:r>
              <a:rPr lang="en-US" sz="2000" b="1" dirty="0">
                <a:solidFill>
                  <a:srgbClr val="7030A0"/>
                </a:solidFill>
              </a:rPr>
              <a:t> </a:t>
            </a:r>
            <a:r>
              <a:rPr lang="en-US" sz="2000" dirty="0">
                <a:solidFill>
                  <a:srgbClr val="000000"/>
                </a:solidFill>
              </a:rPr>
              <a:t>(</a:t>
            </a:r>
            <a:r>
              <a:rPr lang="en-US" sz="2000" dirty="0" err="1">
                <a:solidFill>
                  <a:srgbClr val="000000"/>
                </a:solidFill>
              </a:rPr>
              <a:t>razvoj</a:t>
            </a:r>
            <a:r>
              <a:rPr lang="en-US" sz="2000" dirty="0">
                <a:solidFill>
                  <a:srgbClr val="000000"/>
                </a:solidFill>
              </a:rPr>
              <a:t> </a:t>
            </a:r>
            <a:r>
              <a:rPr lang="en-US" sz="2000" dirty="0" err="1">
                <a:solidFill>
                  <a:srgbClr val="000000"/>
                </a:solidFill>
              </a:rPr>
              <a:t>proizvoda</a:t>
            </a:r>
            <a:r>
              <a:rPr lang="en-US" sz="2000" dirty="0">
                <a:solidFill>
                  <a:srgbClr val="000000"/>
                </a:solidFill>
              </a:rPr>
              <a:t>, </a:t>
            </a:r>
            <a:r>
              <a:rPr lang="en-US" sz="2000" dirty="0" err="1">
                <a:solidFill>
                  <a:srgbClr val="000000"/>
                </a:solidFill>
              </a:rPr>
              <a:t>časovni</a:t>
            </a:r>
            <a:r>
              <a:rPr lang="en-US" sz="2000" dirty="0">
                <a:solidFill>
                  <a:srgbClr val="000000"/>
                </a:solidFill>
              </a:rPr>
              <a:t> </a:t>
            </a:r>
            <a:r>
              <a:rPr lang="en-US" sz="2000" dirty="0" err="1">
                <a:solidFill>
                  <a:srgbClr val="000000"/>
                </a:solidFill>
              </a:rPr>
              <a:t>načrt</a:t>
            </a:r>
            <a:r>
              <a:rPr lang="en-US" sz="2000" dirty="0">
                <a:solidFill>
                  <a:srgbClr val="000000"/>
                </a:solidFill>
              </a:rPr>
              <a:t>, </a:t>
            </a:r>
            <a:r>
              <a:rPr lang="en-US" sz="2000" dirty="0" err="1">
                <a:solidFill>
                  <a:srgbClr val="000000"/>
                </a:solidFill>
              </a:rPr>
              <a:t>proračun</a:t>
            </a:r>
            <a:r>
              <a:rPr lang="en-US" sz="2000" dirty="0">
                <a:solidFill>
                  <a:srgbClr val="000000"/>
                </a:solidFill>
              </a:rPr>
              <a:t> in </a:t>
            </a:r>
            <a:r>
              <a:rPr lang="en-US" sz="2000" dirty="0" err="1">
                <a:solidFill>
                  <a:srgbClr val="000000"/>
                </a:solidFill>
              </a:rPr>
              <a:t>kontrola</a:t>
            </a:r>
            <a:r>
              <a:rPr lang="en-US" sz="2000" dirty="0">
                <a:solidFill>
                  <a:srgbClr val="000000"/>
                </a:solidFill>
              </a:rPr>
              <a:t>),</a:t>
            </a:r>
            <a:endParaRPr lang="sl-SI" sz="2000" dirty="0">
              <a:solidFill>
                <a:srgbClr val="000000"/>
              </a:solidFill>
            </a:endParaRPr>
          </a:p>
          <a:p>
            <a:pPr marL="285750" indent="-285750">
              <a:buFont typeface="Arial" panose="020B0604020202020204" pitchFamily="34" charset="0"/>
              <a:buChar char="•"/>
            </a:pPr>
            <a:endParaRPr lang="en-US" sz="2000" dirty="0">
              <a:solidFill>
                <a:srgbClr val="000000"/>
              </a:solidFill>
            </a:endParaRPr>
          </a:p>
          <a:p>
            <a:pPr marL="285750" indent="-285750">
              <a:buFont typeface="Arial" panose="020B0604020202020204" pitchFamily="34" charset="0"/>
              <a:buChar char="•"/>
            </a:pPr>
            <a:r>
              <a:rPr lang="en-US" sz="2000" b="1" dirty="0" err="1">
                <a:solidFill>
                  <a:srgbClr val="7030A0"/>
                </a:solidFill>
              </a:rPr>
              <a:t>načrte</a:t>
            </a:r>
            <a:r>
              <a:rPr lang="en-US" sz="2000" b="1" dirty="0">
                <a:solidFill>
                  <a:srgbClr val="7030A0"/>
                </a:solidFill>
              </a:rPr>
              <a:t> </a:t>
            </a:r>
            <a:r>
              <a:rPr lang="en-US" sz="2000" b="1" dirty="0" err="1">
                <a:solidFill>
                  <a:srgbClr val="7030A0"/>
                </a:solidFill>
              </a:rPr>
              <a:t>poslovanja</a:t>
            </a:r>
            <a:r>
              <a:rPr lang="en-US" sz="2000" b="1" dirty="0">
                <a:solidFill>
                  <a:srgbClr val="7030A0"/>
                </a:solidFill>
              </a:rPr>
              <a:t> in </a:t>
            </a:r>
            <a:r>
              <a:rPr lang="en-US" sz="2000" b="1" dirty="0" err="1">
                <a:solidFill>
                  <a:srgbClr val="7030A0"/>
                </a:solidFill>
              </a:rPr>
              <a:t>organizacije</a:t>
            </a:r>
            <a:r>
              <a:rPr lang="en-US" sz="2000" dirty="0">
                <a:solidFill>
                  <a:srgbClr val="000000"/>
                </a:solidFill>
              </a:rPr>
              <a:t>,</a:t>
            </a:r>
            <a:endParaRPr lang="sl-SI" sz="2000" dirty="0">
              <a:solidFill>
                <a:srgbClr val="000000"/>
              </a:solidFill>
            </a:endParaRPr>
          </a:p>
          <a:p>
            <a:pPr marL="285750" indent="-285750">
              <a:buFont typeface="Arial" panose="020B0604020202020204" pitchFamily="34" charset="0"/>
              <a:buChar char="•"/>
            </a:pPr>
            <a:endParaRPr lang="en-US" sz="2000" dirty="0">
              <a:solidFill>
                <a:srgbClr val="000000"/>
              </a:solidFill>
            </a:endParaRPr>
          </a:p>
          <a:p>
            <a:pPr marL="285750" indent="-285750">
              <a:buFont typeface="Arial" panose="020B0604020202020204" pitchFamily="34" charset="0"/>
              <a:buChar char="•"/>
            </a:pPr>
            <a:r>
              <a:rPr lang="en-US" sz="2000" b="1" dirty="0" err="1">
                <a:solidFill>
                  <a:srgbClr val="7030A0"/>
                </a:solidFill>
              </a:rPr>
              <a:t>finančni</a:t>
            </a:r>
            <a:r>
              <a:rPr lang="en-US" sz="2000" b="1" dirty="0">
                <a:solidFill>
                  <a:srgbClr val="7030A0"/>
                </a:solidFill>
              </a:rPr>
              <a:t> </a:t>
            </a:r>
            <a:r>
              <a:rPr lang="en-US" sz="2000" b="1" dirty="0" err="1">
                <a:solidFill>
                  <a:srgbClr val="7030A0"/>
                </a:solidFill>
              </a:rPr>
              <a:t>načrt</a:t>
            </a:r>
            <a:r>
              <a:rPr lang="en-US" sz="2000" b="1" dirty="0">
                <a:solidFill>
                  <a:srgbClr val="7030A0"/>
                </a:solidFill>
              </a:rPr>
              <a:t> </a:t>
            </a:r>
            <a:r>
              <a:rPr lang="en-US" sz="2000" dirty="0">
                <a:solidFill>
                  <a:srgbClr val="000000"/>
                </a:solidFill>
              </a:rPr>
              <a:t>(</a:t>
            </a:r>
            <a:r>
              <a:rPr lang="en-US" sz="2000" dirty="0" err="1">
                <a:solidFill>
                  <a:srgbClr val="000000"/>
                </a:solidFill>
              </a:rPr>
              <a:t>sedanje</a:t>
            </a:r>
            <a:r>
              <a:rPr lang="en-US" sz="2000" dirty="0">
                <a:solidFill>
                  <a:srgbClr val="000000"/>
                </a:solidFill>
              </a:rPr>
              <a:t> </a:t>
            </a:r>
            <a:r>
              <a:rPr lang="en-US" sz="2000" dirty="0" err="1">
                <a:solidFill>
                  <a:srgbClr val="000000"/>
                </a:solidFill>
              </a:rPr>
              <a:t>stanje</a:t>
            </a:r>
            <a:r>
              <a:rPr lang="en-US" sz="2000" dirty="0">
                <a:solidFill>
                  <a:srgbClr val="000000"/>
                </a:solidFill>
              </a:rPr>
              <a:t> in </a:t>
            </a:r>
            <a:r>
              <a:rPr lang="en-US" sz="2000" dirty="0" err="1">
                <a:solidFill>
                  <a:srgbClr val="000000"/>
                </a:solidFill>
              </a:rPr>
              <a:t>napovedi</a:t>
            </a:r>
            <a:r>
              <a:rPr lang="en-US" sz="2000" dirty="0">
                <a:solidFill>
                  <a:srgbClr val="000000"/>
                </a:solidFill>
              </a:rPr>
              <a:t>) in</a:t>
            </a:r>
            <a:endParaRPr lang="sl-SI" sz="2000" dirty="0">
              <a:solidFill>
                <a:srgbClr val="000000"/>
              </a:solidFill>
            </a:endParaRPr>
          </a:p>
          <a:p>
            <a:pPr marL="285750" indent="-285750">
              <a:buFont typeface="Arial" panose="020B0604020202020204" pitchFamily="34" charset="0"/>
              <a:buChar char="•"/>
            </a:pPr>
            <a:endParaRPr lang="en-US" sz="2000" dirty="0">
              <a:solidFill>
                <a:srgbClr val="000000"/>
              </a:solidFill>
            </a:endParaRPr>
          </a:p>
          <a:p>
            <a:pPr marL="285750" indent="-285750">
              <a:buFont typeface="Arial" panose="020B0604020202020204" pitchFamily="34" charset="0"/>
              <a:buChar char="•"/>
            </a:pPr>
            <a:r>
              <a:rPr lang="en-US" sz="2000" b="1" dirty="0" err="1">
                <a:solidFill>
                  <a:srgbClr val="7030A0"/>
                </a:solidFill>
              </a:rPr>
              <a:t>povzetek</a:t>
            </a:r>
            <a:r>
              <a:rPr lang="en-US" sz="2000" dirty="0">
                <a:solidFill>
                  <a:srgbClr val="000000"/>
                </a:solidFill>
              </a:rPr>
              <a:t> (</a:t>
            </a:r>
            <a:r>
              <a:rPr lang="en-US" sz="2000" dirty="0" err="1">
                <a:solidFill>
                  <a:srgbClr val="000000"/>
                </a:solidFill>
              </a:rPr>
              <a:t>povzamemo</a:t>
            </a:r>
            <a:r>
              <a:rPr lang="en-US" sz="2000" dirty="0">
                <a:solidFill>
                  <a:srgbClr val="000000"/>
                </a:solidFill>
              </a:rPr>
              <a:t> </a:t>
            </a:r>
            <a:r>
              <a:rPr lang="en-US" sz="2000" dirty="0" err="1">
                <a:solidFill>
                  <a:srgbClr val="000000"/>
                </a:solidFill>
              </a:rPr>
              <a:t>dejstva</a:t>
            </a:r>
            <a:r>
              <a:rPr lang="en-US" sz="2000" dirty="0">
                <a:solidFill>
                  <a:srgbClr val="000000"/>
                </a:solidFill>
              </a:rPr>
              <a:t> </a:t>
            </a:r>
            <a:r>
              <a:rPr lang="en-US" sz="2000" dirty="0" err="1">
                <a:solidFill>
                  <a:srgbClr val="000000"/>
                </a:solidFill>
              </a:rPr>
              <a:t>iz</a:t>
            </a:r>
            <a:r>
              <a:rPr lang="en-US" sz="2000" dirty="0">
                <a:solidFill>
                  <a:srgbClr val="000000"/>
                </a:solidFill>
              </a:rPr>
              <a:t> </a:t>
            </a:r>
            <a:r>
              <a:rPr lang="en-US" sz="2000" dirty="0" err="1">
                <a:solidFill>
                  <a:srgbClr val="000000"/>
                </a:solidFill>
              </a:rPr>
              <a:t>poslovnega</a:t>
            </a:r>
            <a:r>
              <a:rPr lang="en-US" sz="2000" dirty="0">
                <a:solidFill>
                  <a:srgbClr val="000000"/>
                </a:solidFill>
              </a:rPr>
              <a:t> </a:t>
            </a:r>
            <a:r>
              <a:rPr lang="en-US" sz="2000" dirty="0" err="1">
                <a:solidFill>
                  <a:srgbClr val="000000"/>
                </a:solidFill>
              </a:rPr>
              <a:t>načrta</a:t>
            </a:r>
            <a:endParaRPr lang="en-US" sz="2000" dirty="0">
              <a:solidFill>
                <a:srgbClr val="000000"/>
              </a:solidFill>
            </a:endParaRPr>
          </a:p>
        </p:txBody>
      </p:sp>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038057"/>
            <a:ext cx="2165502" cy="1759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85925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SWOT </a:t>
            </a:r>
            <a:r>
              <a:rPr lang="sl-SI" altLang="sl-SI" sz="1800" dirty="0">
                <a:hlinkClick r:id="rId2"/>
              </a:rPr>
              <a:t>http://</a:t>
            </a:r>
            <a:r>
              <a:rPr lang="sl-SI" altLang="sl-SI" sz="1800" dirty="0" smtClean="0">
                <a:hlinkClick r:id="rId2"/>
              </a:rPr>
              <a:t>www.youtube.com/watch?v=AXVhTBTsZVY</a:t>
            </a:r>
            <a:r>
              <a:rPr lang="sl-SI" altLang="sl-SI" sz="1800" dirty="0" smtClean="0"/>
              <a:t>  </a:t>
            </a:r>
            <a:endParaRPr lang="sl-SI" altLang="sl-SI" sz="3600" dirty="0" smtClean="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pic>
        <p:nvPicPr>
          <p:cNvPr id="317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2624138"/>
            <a:ext cx="8534400" cy="2578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17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2" y="5370353"/>
            <a:ext cx="2226929" cy="147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2240" y="4653136"/>
            <a:ext cx="1931987"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35850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68538" y="214313"/>
            <a:ext cx="6675437" cy="1462087"/>
          </a:xfrm>
        </p:spPr>
        <p:txBody>
          <a:bodyPr/>
          <a:lstStyle/>
          <a:p>
            <a:pPr eaLnBrk="1" hangingPunct="1"/>
            <a:r>
              <a:rPr lang="sl-SI" altLang="sl-SI" sz="3600" b="1" dirty="0"/>
              <a:t>SWOT </a:t>
            </a:r>
            <a:r>
              <a:rPr lang="sl-SI" altLang="sl-SI" sz="1800" dirty="0">
                <a:hlinkClick r:id="rId2"/>
              </a:rPr>
              <a:t>http://</a:t>
            </a:r>
            <a:r>
              <a:rPr lang="sl-SI" altLang="sl-SI" sz="1800" dirty="0" smtClean="0">
                <a:hlinkClick r:id="rId2"/>
              </a:rPr>
              <a:t>www.youtube.com/watch?v=AXVhTBTsZVY</a:t>
            </a:r>
            <a:r>
              <a:rPr lang="sl-SI" altLang="sl-SI" sz="1800" dirty="0" smtClean="0"/>
              <a:t>  </a:t>
            </a:r>
            <a:endParaRPr lang="sl-SI" altLang="sl-SI" sz="3600" dirty="0" smtClean="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l="17104" t="32562" r="48897" b="21951"/>
          <a:stretch>
            <a:fillRect/>
          </a:stretch>
        </p:blipFill>
        <p:spPr bwMode="auto">
          <a:xfrm>
            <a:off x="0" y="765175"/>
            <a:ext cx="219551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404813"/>
            <a:ext cx="11525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2411413" y="2017713"/>
            <a:ext cx="65436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Aft>
                <a:spcPct val="0"/>
              </a:spcAft>
              <a:buClr>
                <a:srgbClr val="3333CC"/>
              </a:buClr>
              <a:buFont typeface="Wingdings" pitchFamily="2" charset="2"/>
              <a:buNone/>
            </a:pPr>
            <a:endParaRPr lang="sl-SI" altLang="sl-SI" sz="2800" smtClean="0">
              <a:solidFill>
                <a:srgbClr val="000000"/>
              </a:solidFill>
            </a:endParaRPr>
          </a:p>
        </p:txBody>
      </p:sp>
      <p:sp>
        <p:nvSpPr>
          <p:cNvPr id="10249" name="Rectangle 9"/>
          <p:cNvSpPr>
            <a:spLocks noChangeArrowheads="1"/>
          </p:cNvSpPr>
          <p:nvPr/>
        </p:nvSpPr>
        <p:spPr bwMode="auto">
          <a:xfrm>
            <a:off x="1908175" y="2420938"/>
            <a:ext cx="72358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fontAlgn="base" hangingPunct="1">
              <a:spcBef>
                <a:spcPct val="0"/>
              </a:spcBef>
              <a:spcAft>
                <a:spcPct val="0"/>
              </a:spcAft>
              <a:buClrTx/>
              <a:buSzTx/>
              <a:buFontTx/>
              <a:buNone/>
            </a:pPr>
            <a:endParaRPr lang="sl-SI" altLang="sl-SI" sz="2000" dirty="0" smtClean="0">
              <a:solidFill>
                <a:srgbClr val="000000"/>
              </a:solidFill>
            </a:endParaRPr>
          </a:p>
          <a:p>
            <a:pPr eaLnBrk="1" fontAlgn="base" hangingPunct="1">
              <a:spcBef>
                <a:spcPct val="0"/>
              </a:spcBef>
              <a:spcAft>
                <a:spcPct val="0"/>
              </a:spcAft>
              <a:buClrTx/>
              <a:buSzTx/>
              <a:buFontTx/>
              <a:buNone/>
            </a:pPr>
            <a:endParaRPr lang="sl-SI" altLang="sl-SI" sz="2000" dirty="0" smtClean="0">
              <a:solidFill>
                <a:srgbClr val="000000"/>
              </a:solidFill>
            </a:endParaRPr>
          </a:p>
        </p:txBody>
      </p:sp>
      <p:pic>
        <p:nvPicPr>
          <p:cNvPr id="317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2624138"/>
            <a:ext cx="8534400" cy="2578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174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2" y="5370353"/>
            <a:ext cx="2226929" cy="147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2240" y="4653136"/>
            <a:ext cx="1931987" cy="193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745559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338328"/>
            <a:ext cx="5338936" cy="1252728"/>
          </a:xfrm>
        </p:spPr>
        <p:txBody>
          <a:bodyPr/>
          <a:lstStyle/>
          <a:p>
            <a:pPr eaLnBrk="1" hangingPunct="1"/>
            <a:r>
              <a:rPr lang="sl-SI" altLang="sl-SI" dirty="0" smtClean="0"/>
              <a:t>Vrste prihodkov</a:t>
            </a:r>
            <a:endParaRPr lang="en-GB" altLang="sl-SI" dirty="0" smtClean="0"/>
          </a:p>
        </p:txBody>
      </p:sp>
      <p:sp>
        <p:nvSpPr>
          <p:cNvPr id="29699" name="Rectangle 3"/>
          <p:cNvSpPr>
            <a:spLocks noGrp="1" noChangeArrowheads="1"/>
          </p:cNvSpPr>
          <p:nvPr>
            <p:ph type="body" idx="1"/>
          </p:nvPr>
        </p:nvSpPr>
        <p:spPr/>
        <p:txBody>
          <a:bodyPr/>
          <a:lstStyle/>
          <a:p>
            <a:pPr eaLnBrk="1" hangingPunct="1">
              <a:buFont typeface="Wingdings" pitchFamily="2" charset="2"/>
              <a:buNone/>
            </a:pPr>
            <a:r>
              <a:rPr lang="sl-SI" altLang="sl-SI" smtClean="0"/>
              <a:t> </a:t>
            </a:r>
            <a:endParaRPr lang="en-GB" altLang="sl-SI" smtClean="0"/>
          </a:p>
        </p:txBody>
      </p:sp>
      <p:sp>
        <p:nvSpPr>
          <p:cNvPr id="29700"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sl-SI" altLang="sl-SI"/>
          </a:p>
        </p:txBody>
      </p:sp>
      <p:graphicFrame>
        <p:nvGraphicFramePr>
          <p:cNvPr id="29701" name="Object 4"/>
          <p:cNvGraphicFramePr>
            <a:graphicFrameLocks noChangeAspect="1"/>
          </p:cNvGraphicFramePr>
          <p:nvPr/>
        </p:nvGraphicFramePr>
        <p:xfrm>
          <a:off x="468313" y="1439863"/>
          <a:ext cx="6911975" cy="4851400"/>
        </p:xfrm>
        <a:graphic>
          <a:graphicData uri="http://schemas.openxmlformats.org/presentationml/2006/ole">
            <mc:AlternateContent xmlns:mc="http://schemas.openxmlformats.org/markup-compatibility/2006">
              <mc:Choice xmlns:v="urn:schemas-microsoft-com:vml" Requires="v">
                <p:oleObj spid="_x0000_s2053" name="Visio" r:id="rId3" imgW="5056632" imgH="3904488" progId="Visio.Drawing.11">
                  <p:embed/>
                </p:oleObj>
              </mc:Choice>
              <mc:Fallback>
                <p:oleObj name="Visio" r:id="rId3" imgW="5056632" imgH="3904488" progId="Visio.Drawing.11">
                  <p:embed/>
                  <p:pic>
                    <p:nvPicPr>
                      <p:cNvPr id="29701"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439863"/>
                        <a:ext cx="6911975"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9702" name="Picture 7" descr="60d0994f09e361580831f0e8cf3947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7271" y="5229200"/>
            <a:ext cx="2372661" cy="16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2360" y="332656"/>
            <a:ext cx="99060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1175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76672"/>
            <a:ext cx="6480720" cy="954107"/>
          </a:xfrm>
          <a:prstGeom prst="rect">
            <a:avLst/>
          </a:prstGeom>
          <a:noFill/>
        </p:spPr>
        <p:txBody>
          <a:bodyPr wrap="square" rtlCol="0">
            <a:spAutoFit/>
          </a:bodyPr>
          <a:lstStyle/>
          <a:p>
            <a:r>
              <a:rPr lang="sl-SI" sz="2800" b="1">
                <a:latin typeface="Verdana" pitchFamily="34" charset="0"/>
                <a:ea typeface="Verdana" pitchFamily="34" charset="0"/>
                <a:cs typeface="Verdana" pitchFamily="34" charset="0"/>
              </a:rPr>
              <a:t>Stroški glede na točnost ugotavljanja</a:t>
            </a:r>
            <a:endParaRPr lang="sl-SI" sz="2800" b="1" dirty="0">
              <a:latin typeface="Verdana" pitchFamily="34" charset="0"/>
              <a:ea typeface="Verdana" pitchFamily="34" charset="0"/>
              <a:cs typeface="Verdana" pitchFamily="34" charset="0"/>
            </a:endParaRPr>
          </a:p>
        </p:txBody>
      </p:sp>
      <p:sp>
        <p:nvSpPr>
          <p:cNvPr id="4" name="Pravokotnik 3"/>
          <p:cNvSpPr/>
          <p:nvPr/>
        </p:nvSpPr>
        <p:spPr>
          <a:xfrm>
            <a:off x="2411760" y="1772816"/>
            <a:ext cx="6606480" cy="5016758"/>
          </a:xfrm>
          <a:prstGeom prst="rect">
            <a:avLst/>
          </a:prstGeom>
        </p:spPr>
        <p:txBody>
          <a:bodyPr wrap="square">
            <a:spAutoFit/>
          </a:bodyPr>
          <a:lstStyle/>
          <a:p>
            <a:r>
              <a:rPr lang="en-US" sz="3200" b="1" dirty="0" err="1">
                <a:solidFill>
                  <a:srgbClr val="7030A0"/>
                </a:solidFill>
              </a:rPr>
              <a:t>Indirektni</a:t>
            </a:r>
            <a:r>
              <a:rPr lang="en-US" sz="3200" b="1" dirty="0">
                <a:solidFill>
                  <a:srgbClr val="7030A0"/>
                </a:solidFill>
              </a:rPr>
              <a:t> </a:t>
            </a:r>
            <a:r>
              <a:rPr lang="en-US" sz="3200" b="1" dirty="0" err="1">
                <a:solidFill>
                  <a:srgbClr val="7030A0"/>
                </a:solidFill>
              </a:rPr>
              <a:t>stroški</a:t>
            </a:r>
            <a:r>
              <a:rPr lang="en-US" sz="3200" b="1" dirty="0">
                <a:solidFill>
                  <a:srgbClr val="7030A0"/>
                </a:solidFill>
              </a:rPr>
              <a:t> </a:t>
            </a:r>
            <a:r>
              <a:rPr lang="en-US" sz="2400" dirty="0" err="1">
                <a:solidFill>
                  <a:srgbClr val="000000"/>
                </a:solidFill>
              </a:rPr>
              <a:t>nastajajo</a:t>
            </a:r>
            <a:r>
              <a:rPr lang="en-US" sz="2400" dirty="0">
                <a:solidFill>
                  <a:srgbClr val="000000"/>
                </a:solidFill>
              </a:rPr>
              <a:t> v </a:t>
            </a:r>
            <a:r>
              <a:rPr lang="en-US" sz="2400" dirty="0" err="1">
                <a:solidFill>
                  <a:srgbClr val="000000"/>
                </a:solidFill>
              </a:rPr>
              <a:t>zvezi</a:t>
            </a:r>
            <a:r>
              <a:rPr lang="en-US" sz="2400" dirty="0">
                <a:solidFill>
                  <a:srgbClr val="000000"/>
                </a:solidFill>
              </a:rPr>
              <a:t> z </a:t>
            </a:r>
            <a:r>
              <a:rPr lang="en-US" sz="2400" dirty="0" err="1">
                <a:solidFill>
                  <a:srgbClr val="000000"/>
                </a:solidFill>
              </a:rPr>
              <a:t>delom</a:t>
            </a:r>
            <a:r>
              <a:rPr lang="en-US" sz="2400" dirty="0">
                <a:solidFill>
                  <a:srgbClr val="000000"/>
                </a:solidFill>
              </a:rPr>
              <a:t> </a:t>
            </a:r>
            <a:r>
              <a:rPr lang="en-US" sz="2400" dirty="0" err="1">
                <a:solidFill>
                  <a:srgbClr val="000000"/>
                </a:solidFill>
              </a:rPr>
              <a:t>na</a:t>
            </a:r>
            <a:r>
              <a:rPr lang="en-US" sz="2400" dirty="0">
                <a:solidFill>
                  <a:srgbClr val="000000"/>
                </a:solidFill>
              </a:rPr>
              <a:t> </a:t>
            </a:r>
            <a:r>
              <a:rPr lang="en-US" sz="2400" dirty="0" err="1">
                <a:solidFill>
                  <a:srgbClr val="000000"/>
                </a:solidFill>
              </a:rPr>
              <a:t>večjih</a:t>
            </a:r>
            <a:r>
              <a:rPr lang="en-US" sz="2400" dirty="0">
                <a:solidFill>
                  <a:srgbClr val="000000"/>
                </a:solidFill>
              </a:rPr>
              <a:t> </a:t>
            </a:r>
            <a:r>
              <a:rPr lang="en-US" sz="2400" dirty="0" err="1">
                <a:solidFill>
                  <a:srgbClr val="000000"/>
                </a:solidFill>
              </a:rPr>
              <a:t>stroškovnih</a:t>
            </a:r>
            <a:r>
              <a:rPr lang="en-US" sz="2400" dirty="0">
                <a:solidFill>
                  <a:srgbClr val="000000"/>
                </a:solidFill>
              </a:rPr>
              <a:t> </a:t>
            </a:r>
            <a:r>
              <a:rPr lang="en-US" sz="2400" dirty="0" err="1">
                <a:solidFill>
                  <a:srgbClr val="000000"/>
                </a:solidFill>
              </a:rPr>
              <a:t>mestih</a:t>
            </a:r>
            <a:r>
              <a:rPr lang="en-US" sz="2400" dirty="0">
                <a:solidFill>
                  <a:srgbClr val="000000"/>
                </a:solidFill>
              </a:rPr>
              <a:t> </a:t>
            </a:r>
            <a:r>
              <a:rPr lang="en-US" sz="2400" dirty="0" err="1">
                <a:solidFill>
                  <a:srgbClr val="000000"/>
                </a:solidFill>
              </a:rPr>
              <a:t>ali</a:t>
            </a:r>
            <a:r>
              <a:rPr lang="en-US" sz="2400" dirty="0">
                <a:solidFill>
                  <a:srgbClr val="000000"/>
                </a:solidFill>
              </a:rPr>
              <a:t> v </a:t>
            </a:r>
            <a:r>
              <a:rPr lang="en-US" sz="2400" dirty="0" err="1">
                <a:solidFill>
                  <a:srgbClr val="000000"/>
                </a:solidFill>
              </a:rPr>
              <a:t>povezavi</a:t>
            </a:r>
            <a:r>
              <a:rPr lang="en-US" sz="2400" dirty="0">
                <a:solidFill>
                  <a:srgbClr val="000000"/>
                </a:solidFill>
              </a:rPr>
              <a:t> z </a:t>
            </a:r>
            <a:r>
              <a:rPr lang="en-US" sz="2400" dirty="0" err="1">
                <a:solidFill>
                  <a:srgbClr val="000000"/>
                </a:solidFill>
              </a:rPr>
              <a:t>več</a:t>
            </a:r>
            <a:r>
              <a:rPr lang="en-US" sz="2400" dirty="0">
                <a:solidFill>
                  <a:srgbClr val="000000"/>
                </a:solidFill>
              </a:rPr>
              <a:t> </a:t>
            </a:r>
            <a:r>
              <a:rPr lang="en-US" sz="2400" dirty="0" err="1">
                <a:solidFill>
                  <a:srgbClr val="000000"/>
                </a:solidFill>
              </a:rPr>
              <a:t>stroškovnimi</a:t>
            </a:r>
            <a:r>
              <a:rPr lang="en-US" sz="2400" dirty="0">
                <a:solidFill>
                  <a:srgbClr val="000000"/>
                </a:solidFill>
              </a:rPr>
              <a:t> </a:t>
            </a:r>
            <a:r>
              <a:rPr lang="en-US" sz="2400" dirty="0" err="1">
                <a:solidFill>
                  <a:srgbClr val="000000"/>
                </a:solidFill>
              </a:rPr>
              <a:t>nosilci</a:t>
            </a:r>
            <a:r>
              <a:rPr lang="en-US" sz="2400" dirty="0">
                <a:solidFill>
                  <a:srgbClr val="000000"/>
                </a:solidFill>
              </a:rPr>
              <a:t>. </a:t>
            </a:r>
          </a:p>
          <a:p>
            <a:endParaRPr lang="en-US" sz="2400" dirty="0">
              <a:solidFill>
                <a:srgbClr val="000000"/>
              </a:solidFill>
            </a:endParaRPr>
          </a:p>
          <a:p>
            <a:r>
              <a:rPr lang="en-US" sz="2400" dirty="0" err="1">
                <a:solidFill>
                  <a:srgbClr val="000000"/>
                </a:solidFill>
              </a:rPr>
              <a:t>Teh</a:t>
            </a:r>
            <a:r>
              <a:rPr lang="en-US" sz="2400" dirty="0">
                <a:solidFill>
                  <a:srgbClr val="000000"/>
                </a:solidFill>
              </a:rPr>
              <a:t> ne </a:t>
            </a:r>
            <a:r>
              <a:rPr lang="en-US" sz="2400" dirty="0" err="1">
                <a:solidFill>
                  <a:srgbClr val="000000"/>
                </a:solidFill>
              </a:rPr>
              <a:t>moremo</a:t>
            </a:r>
            <a:r>
              <a:rPr lang="en-US" sz="2400" dirty="0">
                <a:solidFill>
                  <a:srgbClr val="000000"/>
                </a:solidFill>
              </a:rPr>
              <a:t> </a:t>
            </a:r>
            <a:r>
              <a:rPr lang="en-US" sz="2400" dirty="0" err="1">
                <a:solidFill>
                  <a:srgbClr val="000000"/>
                </a:solidFill>
              </a:rPr>
              <a:t>neposredno</a:t>
            </a:r>
            <a:r>
              <a:rPr lang="en-US" sz="2400" dirty="0">
                <a:solidFill>
                  <a:srgbClr val="000000"/>
                </a:solidFill>
              </a:rPr>
              <a:t> </a:t>
            </a:r>
            <a:r>
              <a:rPr lang="en-US" sz="2400" dirty="0" err="1">
                <a:solidFill>
                  <a:srgbClr val="000000"/>
                </a:solidFill>
              </a:rPr>
              <a:t>zajemati</a:t>
            </a:r>
            <a:r>
              <a:rPr lang="en-US" sz="2400" dirty="0">
                <a:solidFill>
                  <a:srgbClr val="000000"/>
                </a:solidFill>
              </a:rPr>
              <a:t>, </a:t>
            </a:r>
            <a:r>
              <a:rPr lang="en-US" sz="2400" dirty="0" err="1">
                <a:solidFill>
                  <a:srgbClr val="000000"/>
                </a:solidFill>
              </a:rPr>
              <a:t>ampak</a:t>
            </a:r>
            <a:r>
              <a:rPr lang="en-US" sz="2400" dirty="0">
                <a:solidFill>
                  <a:srgbClr val="000000"/>
                </a:solidFill>
              </a:rPr>
              <a:t> </a:t>
            </a:r>
            <a:r>
              <a:rPr lang="en-US" sz="2400" dirty="0" err="1">
                <a:solidFill>
                  <a:srgbClr val="000000"/>
                </a:solidFill>
              </a:rPr>
              <a:t>jih</a:t>
            </a:r>
            <a:r>
              <a:rPr lang="en-US" sz="2400" dirty="0">
                <a:solidFill>
                  <a:srgbClr val="000000"/>
                </a:solidFill>
              </a:rPr>
              <a:t> </a:t>
            </a:r>
            <a:r>
              <a:rPr lang="en-US" sz="2400" dirty="0" err="1">
                <a:solidFill>
                  <a:srgbClr val="000000"/>
                </a:solidFill>
              </a:rPr>
              <a:t>razporejamo</a:t>
            </a:r>
            <a:r>
              <a:rPr lang="en-US" sz="2400" dirty="0">
                <a:solidFill>
                  <a:srgbClr val="000000"/>
                </a:solidFill>
              </a:rPr>
              <a:t> </a:t>
            </a:r>
            <a:r>
              <a:rPr lang="en-US" sz="2400" dirty="0" err="1">
                <a:solidFill>
                  <a:srgbClr val="000000"/>
                </a:solidFill>
              </a:rPr>
              <a:t>na</a:t>
            </a:r>
            <a:endParaRPr lang="en-US" sz="2400" dirty="0">
              <a:solidFill>
                <a:srgbClr val="000000"/>
              </a:solidFill>
            </a:endParaRPr>
          </a:p>
          <a:p>
            <a:r>
              <a:rPr lang="en-US" sz="2400" b="1" dirty="0" err="1">
                <a:solidFill>
                  <a:srgbClr val="7030A0"/>
                </a:solidFill>
              </a:rPr>
              <a:t>stroškovna</a:t>
            </a:r>
            <a:r>
              <a:rPr lang="en-US" sz="2400" b="1" dirty="0">
                <a:solidFill>
                  <a:srgbClr val="7030A0"/>
                </a:solidFill>
              </a:rPr>
              <a:t> </a:t>
            </a:r>
            <a:r>
              <a:rPr lang="en-US" sz="2400" b="1" dirty="0" err="1">
                <a:solidFill>
                  <a:srgbClr val="7030A0"/>
                </a:solidFill>
              </a:rPr>
              <a:t>mesta</a:t>
            </a:r>
            <a:r>
              <a:rPr lang="en-US" sz="2400" b="1" dirty="0">
                <a:solidFill>
                  <a:srgbClr val="7030A0"/>
                </a:solidFill>
              </a:rPr>
              <a:t> </a:t>
            </a:r>
            <a:r>
              <a:rPr lang="en-US" sz="2400" dirty="0">
                <a:solidFill>
                  <a:srgbClr val="000000"/>
                </a:solidFill>
              </a:rPr>
              <a:t>(</a:t>
            </a:r>
            <a:r>
              <a:rPr lang="en-US" sz="2400" dirty="0" err="1">
                <a:solidFill>
                  <a:srgbClr val="000000"/>
                </a:solidFill>
              </a:rPr>
              <a:t>ali</a:t>
            </a:r>
            <a:r>
              <a:rPr lang="en-US" sz="2400" dirty="0">
                <a:solidFill>
                  <a:srgbClr val="000000"/>
                </a:solidFill>
              </a:rPr>
              <a:t> </a:t>
            </a:r>
            <a:r>
              <a:rPr lang="en-US" sz="2400" dirty="0" err="1">
                <a:solidFill>
                  <a:srgbClr val="000000"/>
                </a:solidFill>
              </a:rPr>
              <a:t>stroškovne</a:t>
            </a:r>
            <a:r>
              <a:rPr lang="en-US" sz="2400" dirty="0">
                <a:solidFill>
                  <a:srgbClr val="000000"/>
                </a:solidFill>
              </a:rPr>
              <a:t> </a:t>
            </a:r>
            <a:r>
              <a:rPr lang="en-US" sz="2400" dirty="0" err="1">
                <a:solidFill>
                  <a:srgbClr val="000000"/>
                </a:solidFill>
              </a:rPr>
              <a:t>nosilce</a:t>
            </a:r>
            <a:r>
              <a:rPr lang="en-US" sz="2400" dirty="0">
                <a:solidFill>
                  <a:srgbClr val="000000"/>
                </a:solidFill>
              </a:rPr>
              <a:t>) s </a:t>
            </a:r>
            <a:r>
              <a:rPr lang="en-US" sz="2400" dirty="0" err="1">
                <a:solidFill>
                  <a:srgbClr val="000000"/>
                </a:solidFill>
              </a:rPr>
              <a:t>pomočjo</a:t>
            </a:r>
            <a:r>
              <a:rPr lang="en-US" sz="2400" dirty="0">
                <a:solidFill>
                  <a:srgbClr val="000000"/>
                </a:solidFill>
              </a:rPr>
              <a:t> </a:t>
            </a:r>
            <a:r>
              <a:rPr lang="en-US" sz="2400" dirty="0" err="1">
                <a:solidFill>
                  <a:srgbClr val="000000"/>
                </a:solidFill>
              </a:rPr>
              <a:t>posebnih</a:t>
            </a:r>
            <a:r>
              <a:rPr lang="en-US" sz="2400" dirty="0">
                <a:solidFill>
                  <a:srgbClr val="000000"/>
                </a:solidFill>
              </a:rPr>
              <a:t> </a:t>
            </a:r>
            <a:r>
              <a:rPr lang="en-US" sz="2400" dirty="0" err="1">
                <a:solidFill>
                  <a:srgbClr val="000000"/>
                </a:solidFill>
              </a:rPr>
              <a:t>ključev</a:t>
            </a:r>
            <a:r>
              <a:rPr lang="en-US" sz="2400" dirty="0">
                <a:solidFill>
                  <a:srgbClr val="000000"/>
                </a:solidFill>
              </a:rPr>
              <a:t> (</a:t>
            </a:r>
            <a:r>
              <a:rPr lang="en-US" sz="2400" dirty="0" err="1">
                <a:solidFill>
                  <a:srgbClr val="000000"/>
                </a:solidFill>
              </a:rPr>
              <a:t>razdelilnikov</a:t>
            </a:r>
            <a:r>
              <a:rPr lang="en-US" sz="2400" dirty="0">
                <a:solidFill>
                  <a:srgbClr val="000000"/>
                </a:solidFill>
              </a:rPr>
              <a:t>). </a:t>
            </a:r>
            <a:endParaRPr lang="sl-SI" sz="2400" dirty="0">
              <a:solidFill>
                <a:srgbClr val="000000"/>
              </a:solidFill>
            </a:endParaRPr>
          </a:p>
          <a:p>
            <a:endParaRPr lang="sl-SI" sz="2400" dirty="0">
              <a:solidFill>
                <a:srgbClr val="000000"/>
              </a:solidFill>
            </a:endParaRPr>
          </a:p>
          <a:p>
            <a:r>
              <a:rPr lang="en-US" sz="2400" dirty="0" err="1">
                <a:solidFill>
                  <a:srgbClr val="000000"/>
                </a:solidFill>
              </a:rPr>
              <a:t>Kriterij</a:t>
            </a:r>
            <a:r>
              <a:rPr lang="sl-SI" sz="2400" dirty="0">
                <a:solidFill>
                  <a:srgbClr val="000000"/>
                </a:solidFill>
              </a:rPr>
              <a:t> </a:t>
            </a:r>
            <a:r>
              <a:rPr lang="en-US" sz="2400" dirty="0" err="1">
                <a:solidFill>
                  <a:srgbClr val="000000"/>
                </a:solidFill>
              </a:rPr>
              <a:t>delitve</a:t>
            </a:r>
            <a:r>
              <a:rPr lang="en-US" sz="2400" dirty="0">
                <a:solidFill>
                  <a:srgbClr val="000000"/>
                </a:solidFill>
              </a:rPr>
              <a:t> </a:t>
            </a:r>
            <a:r>
              <a:rPr lang="en-US" sz="2400" dirty="0" err="1">
                <a:solidFill>
                  <a:srgbClr val="000000"/>
                </a:solidFill>
              </a:rPr>
              <a:t>indirektnih</a:t>
            </a:r>
            <a:r>
              <a:rPr lang="en-US" sz="2400" dirty="0">
                <a:solidFill>
                  <a:srgbClr val="000000"/>
                </a:solidFill>
              </a:rPr>
              <a:t> </a:t>
            </a:r>
            <a:r>
              <a:rPr lang="en-US" sz="2400" dirty="0" err="1">
                <a:solidFill>
                  <a:srgbClr val="000000"/>
                </a:solidFill>
              </a:rPr>
              <a:t>stroškov</a:t>
            </a:r>
            <a:r>
              <a:rPr lang="en-US" sz="2400" dirty="0">
                <a:solidFill>
                  <a:srgbClr val="000000"/>
                </a:solidFill>
              </a:rPr>
              <a:t> je </a:t>
            </a:r>
            <a:r>
              <a:rPr lang="en-US" sz="2400" dirty="0" err="1">
                <a:solidFill>
                  <a:srgbClr val="000000"/>
                </a:solidFill>
              </a:rPr>
              <a:t>bodisi</a:t>
            </a:r>
            <a:r>
              <a:rPr lang="en-US" sz="2400" dirty="0">
                <a:solidFill>
                  <a:srgbClr val="000000"/>
                </a:solidFill>
              </a:rPr>
              <a:t> </a:t>
            </a:r>
            <a:r>
              <a:rPr lang="en-US" sz="2400" dirty="0" err="1">
                <a:solidFill>
                  <a:srgbClr val="000000"/>
                </a:solidFill>
              </a:rPr>
              <a:t>enako</a:t>
            </a:r>
            <a:r>
              <a:rPr lang="en-US" sz="2400" dirty="0">
                <a:solidFill>
                  <a:srgbClr val="000000"/>
                </a:solidFill>
              </a:rPr>
              <a:t> </a:t>
            </a:r>
            <a:r>
              <a:rPr lang="en-US" sz="2400" dirty="0" err="1">
                <a:solidFill>
                  <a:srgbClr val="000000"/>
                </a:solidFill>
              </a:rPr>
              <a:t>razmerje</a:t>
            </a:r>
            <a:r>
              <a:rPr lang="en-US" sz="2400" dirty="0">
                <a:solidFill>
                  <a:srgbClr val="000000"/>
                </a:solidFill>
              </a:rPr>
              <a:t> </a:t>
            </a:r>
            <a:r>
              <a:rPr lang="en-US" sz="2400" dirty="0" err="1">
                <a:solidFill>
                  <a:srgbClr val="000000"/>
                </a:solidFill>
              </a:rPr>
              <a:t>kot</a:t>
            </a:r>
            <a:r>
              <a:rPr lang="en-US" sz="2400" dirty="0">
                <a:solidFill>
                  <a:srgbClr val="000000"/>
                </a:solidFill>
              </a:rPr>
              <a:t> </a:t>
            </a:r>
            <a:r>
              <a:rPr lang="en-US" sz="2400" dirty="0" err="1">
                <a:solidFill>
                  <a:srgbClr val="000000"/>
                </a:solidFill>
              </a:rPr>
              <a:t>pri</a:t>
            </a:r>
            <a:r>
              <a:rPr lang="en-US" sz="2400" dirty="0">
                <a:solidFill>
                  <a:srgbClr val="000000"/>
                </a:solidFill>
              </a:rPr>
              <a:t> </a:t>
            </a:r>
            <a:r>
              <a:rPr lang="en-US" sz="2400" dirty="0" err="1">
                <a:solidFill>
                  <a:srgbClr val="000000"/>
                </a:solidFill>
              </a:rPr>
              <a:t>neposrednih</a:t>
            </a:r>
            <a:r>
              <a:rPr lang="en-US" sz="2400" dirty="0">
                <a:solidFill>
                  <a:srgbClr val="000000"/>
                </a:solidFill>
              </a:rPr>
              <a:t> </a:t>
            </a:r>
            <a:r>
              <a:rPr lang="en-US" sz="2400" dirty="0" err="1">
                <a:solidFill>
                  <a:srgbClr val="000000"/>
                </a:solidFill>
              </a:rPr>
              <a:t>stroških</a:t>
            </a:r>
            <a:r>
              <a:rPr lang="en-US" sz="2400" dirty="0">
                <a:solidFill>
                  <a:srgbClr val="000000"/>
                </a:solidFill>
              </a:rPr>
              <a:t> </a:t>
            </a:r>
            <a:r>
              <a:rPr lang="en-US" sz="2400" dirty="0" err="1">
                <a:solidFill>
                  <a:srgbClr val="000000"/>
                </a:solidFill>
              </a:rPr>
              <a:t>bodisi</a:t>
            </a:r>
            <a:r>
              <a:rPr lang="en-US" sz="2400" dirty="0">
                <a:solidFill>
                  <a:srgbClr val="000000"/>
                </a:solidFill>
              </a:rPr>
              <a:t> </a:t>
            </a:r>
            <a:r>
              <a:rPr lang="en-US" sz="2400" dirty="0" err="1">
                <a:solidFill>
                  <a:srgbClr val="000000"/>
                </a:solidFill>
              </a:rPr>
              <a:t>glede</a:t>
            </a:r>
            <a:endParaRPr lang="en-US" sz="2400" dirty="0">
              <a:solidFill>
                <a:srgbClr val="000000"/>
              </a:solidFill>
            </a:endParaRPr>
          </a:p>
          <a:p>
            <a:r>
              <a:rPr lang="en-US" sz="2400" dirty="0" err="1">
                <a:solidFill>
                  <a:srgbClr val="000000"/>
                </a:solidFill>
              </a:rPr>
              <a:t>na</a:t>
            </a:r>
            <a:r>
              <a:rPr lang="en-US" sz="2400" dirty="0">
                <a:solidFill>
                  <a:srgbClr val="000000"/>
                </a:solidFill>
              </a:rPr>
              <a:t> </a:t>
            </a:r>
            <a:r>
              <a:rPr lang="en-US" sz="2400" dirty="0" err="1">
                <a:solidFill>
                  <a:srgbClr val="000000"/>
                </a:solidFill>
              </a:rPr>
              <a:t>normirano</a:t>
            </a:r>
            <a:r>
              <a:rPr lang="en-US" sz="2400" dirty="0">
                <a:solidFill>
                  <a:srgbClr val="000000"/>
                </a:solidFill>
              </a:rPr>
              <a:t> in </a:t>
            </a:r>
            <a:r>
              <a:rPr lang="en-US" sz="2400" dirty="0" err="1">
                <a:solidFill>
                  <a:srgbClr val="000000"/>
                </a:solidFill>
              </a:rPr>
              <a:t>dogovorjeno</a:t>
            </a:r>
            <a:r>
              <a:rPr lang="en-US" sz="2400" dirty="0">
                <a:solidFill>
                  <a:srgbClr val="000000"/>
                </a:solidFill>
              </a:rPr>
              <a:t> </a:t>
            </a:r>
            <a:r>
              <a:rPr lang="en-US" sz="2400" dirty="0" err="1">
                <a:solidFill>
                  <a:srgbClr val="000000"/>
                </a:solidFill>
              </a:rPr>
              <a:t>porabo</a:t>
            </a:r>
            <a:r>
              <a:rPr lang="en-US" sz="2400" dirty="0">
                <a:solidFill>
                  <a:srgbClr val="000000"/>
                </a:solidFill>
              </a:rPr>
              <a:t> – </a:t>
            </a:r>
            <a:r>
              <a:rPr lang="en-US" sz="2400" dirty="0" err="1">
                <a:solidFill>
                  <a:srgbClr val="000000"/>
                </a:solidFill>
              </a:rPr>
              <a:t>vnaprej</a:t>
            </a:r>
            <a:r>
              <a:rPr lang="en-US" sz="2400" dirty="0">
                <a:solidFill>
                  <a:srgbClr val="000000"/>
                </a:solidFill>
              </a:rPr>
              <a:t> </a:t>
            </a:r>
            <a:r>
              <a:rPr lang="en-US" sz="2400" dirty="0" err="1">
                <a:solidFill>
                  <a:srgbClr val="000000"/>
                </a:solidFill>
              </a:rPr>
              <a:t>določimo</a:t>
            </a:r>
            <a:r>
              <a:rPr lang="en-US" sz="2400" dirty="0">
                <a:solidFill>
                  <a:srgbClr val="000000"/>
                </a:solidFill>
              </a:rPr>
              <a:t>, </a:t>
            </a:r>
            <a:r>
              <a:rPr lang="en-US" sz="2400" dirty="0" err="1">
                <a:solidFill>
                  <a:srgbClr val="000000"/>
                </a:solidFill>
              </a:rPr>
              <a:t>koliko</a:t>
            </a:r>
            <a:r>
              <a:rPr lang="en-US" sz="2400" dirty="0">
                <a:solidFill>
                  <a:srgbClr val="000000"/>
                </a:solidFill>
              </a:rPr>
              <a:t> </a:t>
            </a:r>
            <a:r>
              <a:rPr lang="en-US" sz="2400" dirty="0" err="1">
                <a:solidFill>
                  <a:srgbClr val="000000"/>
                </a:solidFill>
              </a:rPr>
              <a:t>stroškov</a:t>
            </a:r>
            <a:r>
              <a:rPr lang="en-US" sz="2400" dirty="0">
                <a:solidFill>
                  <a:srgbClr val="000000"/>
                </a:solidFill>
              </a:rPr>
              <a:t> </a:t>
            </a:r>
            <a:r>
              <a:rPr lang="en-US" sz="2400" dirty="0" err="1">
                <a:solidFill>
                  <a:srgbClr val="000000"/>
                </a:solidFill>
              </a:rPr>
              <a:t>bo</a:t>
            </a:r>
            <a:r>
              <a:rPr lang="en-US" sz="2400" dirty="0">
                <a:solidFill>
                  <a:srgbClr val="000000"/>
                </a:solidFill>
              </a:rPr>
              <a:t> </a:t>
            </a:r>
            <a:r>
              <a:rPr lang="en-US" sz="2400" dirty="0" err="1">
                <a:solidFill>
                  <a:srgbClr val="000000"/>
                </a:solidFill>
              </a:rPr>
              <a:t>kdo</a:t>
            </a:r>
            <a:r>
              <a:rPr lang="en-US" sz="2400" dirty="0">
                <a:solidFill>
                  <a:srgbClr val="000000"/>
                </a:solidFill>
              </a:rPr>
              <a:t> </a:t>
            </a:r>
            <a:r>
              <a:rPr lang="en-US" sz="2400" dirty="0" err="1">
                <a:solidFill>
                  <a:srgbClr val="000000"/>
                </a:solidFill>
              </a:rPr>
              <a:t>prevzel</a:t>
            </a:r>
            <a:endParaRPr lang="en-US" sz="2400" dirty="0">
              <a:solidFill>
                <a:srgbClr val="000000"/>
              </a:solidFill>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l="26941" t="32562" r="58250" b="23688"/>
          <a:stretch>
            <a:fillRect/>
          </a:stretch>
        </p:blipFill>
        <p:spPr>
          <a:xfrm>
            <a:off x="250825" y="3068638"/>
            <a:ext cx="1150938" cy="1800225"/>
          </a:xfrm>
          <a:prstGeom prst="rect">
            <a:avLst/>
          </a:prstGeom>
        </p:spPr>
      </p:pic>
    </p:spTree>
    <p:extLst>
      <p:ext uri="{BB962C8B-B14F-4D97-AF65-F5344CB8AC3E}">
        <p14:creationId xmlns:p14="http://schemas.microsoft.com/office/powerpoint/2010/main" val="408052783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1901145"/>
            <a:ext cx="8040391" cy="3139321"/>
          </a:xfrm>
          <a:prstGeom prst="rect">
            <a:avLst/>
          </a:prstGeom>
          <a:noFill/>
        </p:spPr>
        <p:txBody>
          <a:bodyPr wrap="square" rtlCol="0">
            <a:spAutoFit/>
          </a:bodyPr>
          <a:lstStyle/>
          <a:p>
            <a:r>
              <a:rPr lang="sl-SI" sz="2200" dirty="0">
                <a:latin typeface="Verdana" pitchFamily="34" charset="0"/>
                <a:ea typeface="Verdana" pitchFamily="34" charset="0"/>
                <a:cs typeface="Verdana" pitchFamily="34" charset="0"/>
              </a:rPr>
              <a:t>Dobiček je pozitivna razlika med </a:t>
            </a:r>
            <a:r>
              <a:rPr lang="sl-SI" sz="2200" b="1" dirty="0">
                <a:solidFill>
                  <a:srgbClr val="7030A0"/>
                </a:solidFill>
                <a:latin typeface="Verdana" pitchFamily="34" charset="0"/>
                <a:ea typeface="Verdana" pitchFamily="34" charset="0"/>
                <a:cs typeface="Verdana" pitchFamily="34" charset="0"/>
              </a:rPr>
              <a:t>prihodki</a:t>
            </a:r>
            <a:r>
              <a:rPr lang="sl-SI" sz="2200" dirty="0">
                <a:latin typeface="Verdana" pitchFamily="34" charset="0"/>
                <a:ea typeface="Verdana" pitchFamily="34" charset="0"/>
                <a:cs typeface="Verdana" pitchFamily="34" charset="0"/>
              </a:rPr>
              <a:t> in </a:t>
            </a:r>
            <a:r>
              <a:rPr lang="sl-SI" sz="2200" b="1" dirty="0">
                <a:solidFill>
                  <a:srgbClr val="7030A0"/>
                </a:solidFill>
                <a:latin typeface="Verdana" pitchFamily="34" charset="0"/>
                <a:ea typeface="Verdana" pitchFamily="34" charset="0"/>
                <a:cs typeface="Verdana" pitchFamily="34" charset="0"/>
              </a:rPr>
              <a:t>odhodki</a:t>
            </a:r>
            <a:r>
              <a:rPr lang="sl-SI" sz="2200" dirty="0">
                <a:latin typeface="Verdana" pitchFamily="34" charset="0"/>
                <a:ea typeface="Verdana" pitchFamily="34" charset="0"/>
                <a:cs typeface="Verdana" pitchFamily="34" charset="0"/>
              </a:rPr>
              <a:t>. </a:t>
            </a:r>
          </a:p>
          <a:p>
            <a:endParaRPr lang="sl-SI" sz="2200" dirty="0">
              <a:latin typeface="Verdana" pitchFamily="34" charset="0"/>
              <a:ea typeface="Verdana" pitchFamily="34" charset="0"/>
              <a:cs typeface="Verdana" pitchFamily="34" charset="0"/>
            </a:endParaRPr>
          </a:p>
          <a:p>
            <a:r>
              <a:rPr lang="sl-SI" sz="2200" dirty="0">
                <a:latin typeface="Verdana" pitchFamily="34" charset="0"/>
                <a:ea typeface="Verdana" pitchFamily="34" charset="0"/>
                <a:cs typeface="Verdana" pitchFamily="34" charset="0"/>
              </a:rPr>
              <a:t>Kadar je razlika negativna govorimo o izgubi. </a:t>
            </a:r>
          </a:p>
          <a:p>
            <a:endParaRPr lang="sl-SI" sz="2200" dirty="0">
              <a:latin typeface="Verdana" pitchFamily="34" charset="0"/>
              <a:ea typeface="Verdana" pitchFamily="34" charset="0"/>
              <a:cs typeface="Verdana" pitchFamily="34" charset="0"/>
            </a:endParaRPr>
          </a:p>
          <a:p>
            <a:r>
              <a:rPr lang="sl-SI" sz="2200" dirty="0">
                <a:latin typeface="Verdana" pitchFamily="34" charset="0"/>
                <a:ea typeface="Verdana" pitchFamily="34" charset="0"/>
                <a:cs typeface="Verdana" pitchFamily="34" charset="0"/>
              </a:rPr>
              <a:t>Poslovni uspeh običajno prikazujemo kot bilanco uspeha </a:t>
            </a:r>
          </a:p>
          <a:p>
            <a:endParaRPr lang="sl-SI" sz="2200" dirty="0">
              <a:latin typeface="Verdana" pitchFamily="34" charset="0"/>
              <a:ea typeface="Verdana" pitchFamily="34" charset="0"/>
              <a:cs typeface="Verdana" pitchFamily="34" charset="0"/>
            </a:endParaRPr>
          </a:p>
          <a:p>
            <a:r>
              <a:rPr lang="sl-SI" sz="2200" dirty="0">
                <a:latin typeface="Verdana" pitchFamily="34" charset="0"/>
                <a:ea typeface="Verdana" pitchFamily="34" charset="0"/>
                <a:cs typeface="Verdana" pitchFamily="34" charset="0"/>
              </a:rPr>
              <a:t>Dobiček ostane podjetju oziroma obema temeljnima udeležencema v podjetju; to je delu in kapitalu</a:t>
            </a:r>
          </a:p>
        </p:txBody>
      </p:sp>
      <p:sp>
        <p:nvSpPr>
          <p:cNvPr id="3" name="TextBox 2"/>
          <p:cNvSpPr txBox="1"/>
          <p:nvPr/>
        </p:nvSpPr>
        <p:spPr>
          <a:xfrm>
            <a:off x="611560" y="476672"/>
            <a:ext cx="6480720" cy="523220"/>
          </a:xfrm>
          <a:prstGeom prst="rect">
            <a:avLst/>
          </a:prstGeom>
          <a:noFill/>
        </p:spPr>
        <p:txBody>
          <a:bodyPr wrap="square" rtlCol="0">
            <a:spAutoFit/>
          </a:bodyPr>
          <a:lstStyle/>
          <a:p>
            <a:r>
              <a:rPr lang="sl-SI" sz="2800" b="1">
                <a:latin typeface="Verdana" pitchFamily="34" charset="0"/>
                <a:ea typeface="Verdana" pitchFamily="34" charset="0"/>
                <a:cs typeface="Verdana" pitchFamily="34" charset="0"/>
              </a:rPr>
              <a:t>DOBIČEK IN IZGUBA </a:t>
            </a:r>
            <a:endParaRPr lang="sl-SI" sz="28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9977454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1916832"/>
            <a:ext cx="8040391" cy="4493538"/>
          </a:xfrm>
          <a:prstGeom prst="rect">
            <a:avLst/>
          </a:prstGeom>
          <a:noFill/>
        </p:spPr>
        <p:txBody>
          <a:bodyPr wrap="square" rtlCol="0">
            <a:spAutoFit/>
          </a:bodyPr>
          <a:lstStyle/>
          <a:p>
            <a:r>
              <a:rPr lang="sl-SI" sz="2200" dirty="0">
                <a:latin typeface="Verdana" pitchFamily="34" charset="0"/>
                <a:ea typeface="Verdana" pitchFamily="34" charset="0"/>
                <a:cs typeface="Verdana" pitchFamily="34" charset="0"/>
              </a:rPr>
              <a:t>Dobiček, ki gre iz naslova dela, se deli na osebne dohodke iz dobička in na oblikovanje sklada skupne </a:t>
            </a:r>
            <a:r>
              <a:rPr lang="sl-SI" sz="2200" dirty="0" smtClean="0">
                <a:latin typeface="Verdana" pitchFamily="34" charset="0"/>
                <a:ea typeface="Verdana" pitchFamily="34" charset="0"/>
                <a:cs typeface="Verdana" pitchFamily="34" charset="0"/>
              </a:rPr>
              <a:t>porabe</a:t>
            </a:r>
          </a:p>
          <a:p>
            <a:endParaRPr lang="sl-SI" sz="2200" dirty="0">
              <a:latin typeface="Verdana" pitchFamily="34" charset="0"/>
              <a:ea typeface="Verdana" pitchFamily="34" charset="0"/>
              <a:cs typeface="Verdana" pitchFamily="34" charset="0"/>
            </a:endParaRPr>
          </a:p>
          <a:p>
            <a:r>
              <a:rPr lang="sl-SI" sz="2200" dirty="0">
                <a:latin typeface="Verdana" pitchFamily="34" charset="0"/>
                <a:ea typeface="Verdana" pitchFamily="34" charset="0"/>
                <a:cs typeface="Verdana" pitchFamily="34" charset="0"/>
              </a:rPr>
              <a:t>Namenjen je</a:t>
            </a:r>
            <a:r>
              <a:rPr lang="sl-SI" sz="2200" dirty="0" smtClean="0">
                <a:latin typeface="Verdana" pitchFamily="34" charset="0"/>
                <a:ea typeface="Verdana" pitchFamily="34" charset="0"/>
                <a:cs typeface="Verdana" pitchFamily="34" charset="0"/>
              </a:rPr>
              <a:t>:</a:t>
            </a:r>
          </a:p>
          <a:p>
            <a:endParaRPr lang="sl-SI" sz="2200" dirty="0">
              <a:latin typeface="Verdana" pitchFamily="34" charset="0"/>
              <a:ea typeface="Verdana" pitchFamily="34" charset="0"/>
              <a:cs typeface="Verdana" pitchFamily="34" charset="0"/>
            </a:endParaRPr>
          </a:p>
          <a:p>
            <a:pPr marL="342900" indent="-342900">
              <a:buFont typeface="Arial" panose="020B0604020202020204" pitchFamily="34" charset="0"/>
              <a:buChar char="•"/>
            </a:pPr>
            <a:r>
              <a:rPr lang="sl-SI" sz="2200" dirty="0">
                <a:latin typeface="Verdana" pitchFamily="34" charset="0"/>
                <a:ea typeface="Verdana" pitchFamily="34" charset="0"/>
                <a:cs typeface="Verdana" pitchFamily="34" charset="0"/>
              </a:rPr>
              <a:t>pokrivanju izgub iz prejšnjih let</a:t>
            </a:r>
          </a:p>
          <a:p>
            <a:pPr marL="342900" indent="-342900">
              <a:buFont typeface="Arial" panose="020B0604020202020204" pitchFamily="34" charset="0"/>
              <a:buChar char="•"/>
            </a:pPr>
            <a:r>
              <a:rPr lang="sl-SI" sz="2200" dirty="0">
                <a:latin typeface="Verdana" pitchFamily="34" charset="0"/>
                <a:ea typeface="Verdana" pitchFamily="34" charset="0"/>
                <a:cs typeface="Verdana" pitchFamily="34" charset="0"/>
              </a:rPr>
              <a:t>vlagateljem kot nadomestilo za vložena sredstva</a:t>
            </a:r>
          </a:p>
          <a:p>
            <a:pPr marL="342900" indent="-342900">
              <a:buFont typeface="Arial" panose="020B0604020202020204" pitchFamily="34" charset="0"/>
              <a:buChar char="•"/>
            </a:pPr>
            <a:r>
              <a:rPr lang="sl-SI" sz="2200" dirty="0">
                <a:latin typeface="Verdana" pitchFamily="34" charset="0"/>
                <a:ea typeface="Verdana" pitchFamily="34" charset="0"/>
                <a:cs typeface="Verdana" pitchFamily="34" charset="0"/>
              </a:rPr>
              <a:t>povečanju kapitala</a:t>
            </a:r>
          </a:p>
          <a:p>
            <a:pPr marL="342900" indent="-342900">
              <a:buFont typeface="Arial" panose="020B0604020202020204" pitchFamily="34" charset="0"/>
              <a:buChar char="•"/>
            </a:pPr>
            <a:r>
              <a:rPr lang="sl-SI" sz="2200" dirty="0">
                <a:latin typeface="Verdana" pitchFamily="34" charset="0"/>
                <a:ea typeface="Verdana" pitchFamily="34" charset="0"/>
                <a:cs typeface="Verdana" pitchFamily="34" charset="0"/>
              </a:rPr>
              <a:t>povečanju rezerv</a:t>
            </a:r>
          </a:p>
          <a:p>
            <a:pPr marL="342900" indent="-342900">
              <a:buFont typeface="Arial" panose="020B0604020202020204" pitchFamily="34" charset="0"/>
              <a:buChar char="•"/>
            </a:pPr>
            <a:r>
              <a:rPr lang="sl-SI" sz="2200" dirty="0">
                <a:latin typeface="Verdana" pitchFamily="34" charset="0"/>
                <a:ea typeface="Verdana" pitchFamily="34" charset="0"/>
                <a:cs typeface="Verdana" pitchFamily="34" charset="0"/>
              </a:rPr>
              <a:t>nerazdeljenemu delu dobička v tekočem letu.</a:t>
            </a:r>
          </a:p>
          <a:p>
            <a:endParaRPr lang="sl-SI" sz="2200" dirty="0">
              <a:latin typeface="Verdana" pitchFamily="34" charset="0"/>
              <a:ea typeface="Verdana" pitchFamily="34" charset="0"/>
              <a:cs typeface="Verdana" pitchFamily="34" charset="0"/>
            </a:endParaRPr>
          </a:p>
          <a:p>
            <a:endParaRPr lang="sl-SI" sz="2200" dirty="0">
              <a:latin typeface="Verdana" pitchFamily="34" charset="0"/>
              <a:ea typeface="Verdana" pitchFamily="34" charset="0"/>
              <a:cs typeface="Verdana" pitchFamily="34" charset="0"/>
            </a:endParaRPr>
          </a:p>
        </p:txBody>
      </p:sp>
      <p:sp>
        <p:nvSpPr>
          <p:cNvPr id="3" name="TextBox 2"/>
          <p:cNvSpPr txBox="1"/>
          <p:nvPr/>
        </p:nvSpPr>
        <p:spPr>
          <a:xfrm>
            <a:off x="755576" y="764704"/>
            <a:ext cx="6480720" cy="523220"/>
          </a:xfrm>
          <a:prstGeom prst="rect">
            <a:avLst/>
          </a:prstGeom>
          <a:noFill/>
        </p:spPr>
        <p:txBody>
          <a:bodyPr wrap="square" rtlCol="0">
            <a:spAutoFit/>
          </a:bodyPr>
          <a:lstStyle/>
          <a:p>
            <a:r>
              <a:rPr lang="sl-SI" sz="2800" b="1" dirty="0">
                <a:latin typeface="Verdana" pitchFamily="34" charset="0"/>
                <a:ea typeface="Verdana" pitchFamily="34" charset="0"/>
                <a:cs typeface="Verdana" pitchFamily="34" charset="0"/>
              </a:rPr>
              <a:t>Dobiček</a:t>
            </a:r>
          </a:p>
        </p:txBody>
      </p:sp>
    </p:spTree>
    <p:extLst>
      <p:ext uri="{BB962C8B-B14F-4D97-AF65-F5344CB8AC3E}">
        <p14:creationId xmlns:p14="http://schemas.microsoft.com/office/powerpoint/2010/main" val="223297940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1916832"/>
            <a:ext cx="8040391" cy="3139321"/>
          </a:xfrm>
          <a:prstGeom prst="rect">
            <a:avLst/>
          </a:prstGeom>
          <a:noFill/>
        </p:spPr>
        <p:txBody>
          <a:bodyPr wrap="square" rtlCol="0">
            <a:spAutoFit/>
          </a:bodyPr>
          <a:lstStyle/>
          <a:p>
            <a:r>
              <a:rPr lang="pl-PL" sz="2200" dirty="0">
                <a:latin typeface="Verdana" pitchFamily="34" charset="0"/>
                <a:ea typeface="Verdana" pitchFamily="34" charset="0"/>
                <a:cs typeface="Verdana" pitchFamily="34" charset="0"/>
              </a:rPr>
              <a:t>Uspešnost poslovanja lahko prikažemo z </a:t>
            </a:r>
          </a:p>
          <a:p>
            <a:r>
              <a:rPr lang="pl-PL" sz="2200" dirty="0">
                <a:latin typeface="Verdana" pitchFamily="34" charset="0"/>
                <a:ea typeface="Verdana" pitchFamily="34" charset="0"/>
                <a:cs typeface="Verdana" pitchFamily="34" charset="0"/>
              </a:rPr>
              <a:t>naslednjimi kazalniki uspešnosti oz. ekonomskimi </a:t>
            </a:r>
          </a:p>
          <a:p>
            <a:r>
              <a:rPr lang="pl-PL" sz="2200" dirty="0">
                <a:latin typeface="Verdana" pitchFamily="34" charset="0"/>
                <a:ea typeface="Verdana" pitchFamily="34" charset="0"/>
                <a:cs typeface="Verdana" pitchFamily="34" charset="0"/>
              </a:rPr>
              <a:t>načeli:</a:t>
            </a:r>
          </a:p>
          <a:p>
            <a:endParaRPr lang="pl-PL" sz="2200" dirty="0">
              <a:latin typeface="Verdana" pitchFamily="34" charset="0"/>
              <a:ea typeface="Verdana" pitchFamily="34" charset="0"/>
              <a:cs typeface="Verdana" pitchFamily="34" charset="0"/>
            </a:endParaRPr>
          </a:p>
          <a:p>
            <a:r>
              <a:rPr lang="pl-PL" sz="2200" b="1" dirty="0">
                <a:solidFill>
                  <a:srgbClr val="7030A0"/>
                </a:solidFill>
                <a:latin typeface="Verdana" pitchFamily="34" charset="0"/>
                <a:ea typeface="Verdana" pitchFamily="34" charset="0"/>
                <a:cs typeface="Verdana" pitchFamily="34" charset="0"/>
              </a:rPr>
              <a:t>P</a:t>
            </a:r>
            <a:r>
              <a:rPr lang="pl-PL" sz="2200" dirty="0">
                <a:latin typeface="Verdana" pitchFamily="34" charset="0"/>
                <a:ea typeface="Verdana" pitchFamily="34" charset="0"/>
                <a:cs typeface="Verdana" pitchFamily="34" charset="0"/>
              </a:rPr>
              <a:t>r o d u k t i v n o s t</a:t>
            </a:r>
          </a:p>
          <a:p>
            <a:r>
              <a:rPr lang="pl-PL" sz="2200" b="1" dirty="0">
                <a:solidFill>
                  <a:srgbClr val="7030A0"/>
                </a:solidFill>
                <a:latin typeface="Verdana" pitchFamily="34" charset="0"/>
                <a:ea typeface="Verdana" pitchFamily="34" charset="0"/>
                <a:cs typeface="Verdana" pitchFamily="34" charset="0"/>
              </a:rPr>
              <a:t>E</a:t>
            </a:r>
            <a:r>
              <a:rPr lang="pl-PL" sz="2200" dirty="0">
                <a:latin typeface="Verdana" pitchFamily="34" charset="0"/>
                <a:ea typeface="Verdana" pitchFamily="34" charset="0"/>
                <a:cs typeface="Verdana" pitchFamily="34" charset="0"/>
              </a:rPr>
              <a:t> k o n o m i č n o s t</a:t>
            </a:r>
          </a:p>
          <a:p>
            <a:r>
              <a:rPr lang="pl-PL" sz="2200" b="1" dirty="0">
                <a:solidFill>
                  <a:srgbClr val="7030A0"/>
                </a:solidFill>
                <a:latin typeface="Verdana" pitchFamily="34" charset="0"/>
                <a:ea typeface="Verdana" pitchFamily="34" charset="0"/>
                <a:cs typeface="Verdana" pitchFamily="34" charset="0"/>
              </a:rPr>
              <a:t>R</a:t>
            </a:r>
            <a:r>
              <a:rPr lang="pl-PL" sz="2200" dirty="0">
                <a:latin typeface="Verdana" pitchFamily="34" charset="0"/>
                <a:ea typeface="Verdana" pitchFamily="34" charset="0"/>
                <a:cs typeface="Verdana" pitchFamily="34" charset="0"/>
              </a:rPr>
              <a:t>e n t a b i l n o s t</a:t>
            </a:r>
          </a:p>
          <a:p>
            <a:r>
              <a:rPr lang="pl-PL" sz="2200" b="1" dirty="0">
                <a:solidFill>
                  <a:srgbClr val="7030A0"/>
                </a:solidFill>
                <a:latin typeface="Verdana" pitchFamily="34" charset="0"/>
                <a:ea typeface="Verdana" pitchFamily="34" charset="0"/>
                <a:cs typeface="Verdana" pitchFamily="34" charset="0"/>
              </a:rPr>
              <a:t>L</a:t>
            </a:r>
            <a:r>
              <a:rPr lang="pl-PL" sz="2200" dirty="0">
                <a:latin typeface="Verdana" pitchFamily="34" charset="0"/>
                <a:ea typeface="Verdana" pitchFamily="34" charset="0"/>
                <a:cs typeface="Verdana" pitchFamily="34" charset="0"/>
              </a:rPr>
              <a:t>i k v i d n o s t</a:t>
            </a:r>
          </a:p>
          <a:p>
            <a:r>
              <a:rPr lang="pl-PL" sz="2200" b="1" dirty="0">
                <a:solidFill>
                  <a:srgbClr val="7030A0"/>
                </a:solidFill>
                <a:latin typeface="Verdana" pitchFamily="34" charset="0"/>
                <a:ea typeface="Verdana" pitchFamily="34" charset="0"/>
                <a:cs typeface="Verdana" pitchFamily="34" charset="0"/>
              </a:rPr>
              <a:t>A</a:t>
            </a:r>
            <a:r>
              <a:rPr lang="pl-PL" sz="2200" dirty="0">
                <a:latin typeface="Verdana" pitchFamily="34" charset="0"/>
                <a:ea typeface="Verdana" pitchFamily="34" charset="0"/>
                <a:cs typeface="Verdana" pitchFamily="34" charset="0"/>
              </a:rPr>
              <a:t>k u m u l a t i v n o s t</a:t>
            </a:r>
          </a:p>
        </p:txBody>
      </p:sp>
      <p:sp>
        <p:nvSpPr>
          <p:cNvPr id="3" name="TextBox 2"/>
          <p:cNvSpPr txBox="1"/>
          <p:nvPr/>
        </p:nvSpPr>
        <p:spPr>
          <a:xfrm>
            <a:off x="611560" y="476672"/>
            <a:ext cx="6480720" cy="954107"/>
          </a:xfrm>
          <a:prstGeom prst="rect">
            <a:avLst/>
          </a:prstGeom>
          <a:noFill/>
        </p:spPr>
        <p:txBody>
          <a:bodyPr wrap="square" rtlCol="0">
            <a:spAutoFit/>
          </a:bodyPr>
          <a:lstStyle/>
          <a:p>
            <a:r>
              <a:rPr lang="sl-SI" sz="2800" b="1">
                <a:latin typeface="Verdana" pitchFamily="34" charset="0"/>
                <a:ea typeface="Verdana" pitchFamily="34" charset="0"/>
                <a:cs typeface="Verdana" pitchFamily="34" charset="0"/>
              </a:rPr>
              <a:t>VRSTE KAZALNIKOV USPEŠNOSTI</a:t>
            </a:r>
            <a:endParaRPr lang="sl-SI" sz="2800" b="1"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5188280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2132856"/>
            <a:ext cx="8040391" cy="1785104"/>
          </a:xfrm>
          <a:prstGeom prst="rect">
            <a:avLst/>
          </a:prstGeom>
          <a:noFill/>
        </p:spPr>
        <p:txBody>
          <a:bodyPr wrap="square" rtlCol="0">
            <a:spAutoFit/>
          </a:bodyPr>
          <a:lstStyle/>
          <a:p>
            <a:r>
              <a:rPr lang="sl-SI" sz="2200">
                <a:latin typeface="Verdana" pitchFamily="34" charset="0"/>
                <a:ea typeface="Verdana" pitchFamily="34" charset="0"/>
                <a:cs typeface="Verdana" pitchFamily="34" charset="0"/>
              </a:rPr>
              <a:t>Produktivnost dela predstavlja razmerje med proizvedeno količino izdelkov ali storitev in zanj vloženim delovnim časom</a:t>
            </a:r>
          </a:p>
          <a:p>
            <a:endParaRPr lang="sl-SI" sz="2200">
              <a:latin typeface="Verdana" pitchFamily="34" charset="0"/>
              <a:ea typeface="Verdana" pitchFamily="34" charset="0"/>
              <a:cs typeface="Verdana" pitchFamily="34" charset="0"/>
            </a:endParaRPr>
          </a:p>
          <a:p>
            <a:r>
              <a:rPr lang="sl-SI" sz="2200">
                <a:latin typeface="Verdana" pitchFamily="34" charset="0"/>
                <a:ea typeface="Verdana" pitchFamily="34" charset="0"/>
                <a:cs typeface="Verdana" pitchFamily="34" charset="0"/>
              </a:rPr>
              <a:t>Izraža uspešnost dela proizvodnje </a:t>
            </a:r>
            <a:endParaRPr lang="sl-SI" sz="2200" dirty="0">
              <a:latin typeface="Verdana" pitchFamily="34" charset="0"/>
              <a:ea typeface="Verdana" pitchFamily="34" charset="0"/>
              <a:cs typeface="Verdana" pitchFamily="34" charset="0"/>
            </a:endParaRPr>
          </a:p>
        </p:txBody>
      </p:sp>
      <p:sp>
        <p:nvSpPr>
          <p:cNvPr id="3" name="TextBox 2"/>
          <p:cNvSpPr txBox="1"/>
          <p:nvPr/>
        </p:nvSpPr>
        <p:spPr>
          <a:xfrm>
            <a:off x="611560" y="476672"/>
            <a:ext cx="6480720" cy="646331"/>
          </a:xfrm>
          <a:prstGeom prst="rect">
            <a:avLst/>
          </a:prstGeom>
          <a:noFill/>
        </p:spPr>
        <p:txBody>
          <a:bodyPr wrap="square" rtlCol="0">
            <a:spAutoFit/>
          </a:bodyPr>
          <a:lstStyle/>
          <a:p>
            <a:r>
              <a:rPr lang="sl-SI" sz="3600" b="1" dirty="0">
                <a:solidFill>
                  <a:srgbClr val="C00000"/>
                </a:solidFill>
                <a:latin typeface="Verdana" pitchFamily="34" charset="0"/>
                <a:ea typeface="Verdana" pitchFamily="34" charset="0"/>
                <a:cs typeface="Verdana" pitchFamily="34" charset="0"/>
              </a:rPr>
              <a:t>P</a:t>
            </a:r>
            <a:r>
              <a:rPr lang="sl-SI" sz="2800" b="1" dirty="0">
                <a:latin typeface="Verdana" pitchFamily="34" charset="0"/>
                <a:ea typeface="Verdana" pitchFamily="34" charset="0"/>
                <a:cs typeface="Verdana" pitchFamily="34" charset="0"/>
              </a:rPr>
              <a:t>RODUKTIVNOST DELA </a:t>
            </a:r>
          </a:p>
        </p:txBody>
      </p:sp>
      <p:pic>
        <p:nvPicPr>
          <p:cNvPr id="4" name="Picture 5" descr="product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312" y="4236184"/>
            <a:ext cx="1763688" cy="262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a:xfrm>
            <a:off x="1259632" y="4077072"/>
            <a:ext cx="4495800" cy="2286000"/>
          </a:xfrm>
          <a:prstGeom prst="rect">
            <a:avLst/>
          </a:prstGeom>
          <a:solidFill>
            <a:srgbClr val="FF9900"/>
          </a:solidFill>
          <a:ln w="41275" cap="rnd">
            <a:solidFill>
              <a:schemeClr val="tx1"/>
            </a:solidFill>
            <a:prstDash val="sysDot"/>
            <a:miter lim="800000"/>
            <a:headEnd/>
            <a:tailEn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sl-SI" dirty="0" smtClean="0"/>
              <a:t> </a:t>
            </a:r>
          </a:p>
          <a:p>
            <a:pPr>
              <a:buFontTx/>
              <a:buNone/>
            </a:pPr>
            <a:r>
              <a:rPr lang="en-US" altLang="sl-SI" dirty="0" smtClean="0"/>
              <a:t>        </a:t>
            </a:r>
            <a:r>
              <a:rPr lang="en-US" altLang="sl-SI" dirty="0" err="1" smtClean="0"/>
              <a:t>količina</a:t>
            </a:r>
            <a:r>
              <a:rPr lang="en-US" altLang="sl-SI" dirty="0" smtClean="0"/>
              <a:t> </a:t>
            </a:r>
            <a:r>
              <a:rPr lang="en-US" altLang="sl-SI" dirty="0" err="1" smtClean="0"/>
              <a:t>izdelkov</a:t>
            </a:r>
            <a:endParaRPr lang="en-US" altLang="sl-SI" dirty="0" smtClean="0"/>
          </a:p>
          <a:p>
            <a:pPr>
              <a:buFontTx/>
              <a:buNone/>
            </a:pPr>
            <a:r>
              <a:rPr lang="en-US" altLang="sl-SI" dirty="0" smtClean="0"/>
              <a:t>        </a:t>
            </a:r>
            <a:r>
              <a:rPr lang="en-US" altLang="sl-SI" dirty="0" err="1" smtClean="0"/>
              <a:t>število</a:t>
            </a:r>
            <a:r>
              <a:rPr lang="en-US" altLang="sl-SI" dirty="0" smtClean="0"/>
              <a:t> </a:t>
            </a:r>
            <a:r>
              <a:rPr lang="en-US" altLang="sl-SI" dirty="0" err="1" smtClean="0"/>
              <a:t>delavcev</a:t>
            </a:r>
            <a:endParaRPr lang="en-US" altLang="sl-SI" dirty="0"/>
          </a:p>
        </p:txBody>
      </p:sp>
      <p:pic>
        <p:nvPicPr>
          <p:cNvPr id="6" name="Slika 5"/>
          <p:cNvPicPr>
            <a:picLocks noChangeAspect="1"/>
          </p:cNvPicPr>
          <p:nvPr/>
        </p:nvPicPr>
        <p:blipFill>
          <a:blip r:embed="rId3"/>
          <a:stretch>
            <a:fillRect/>
          </a:stretch>
        </p:blipFill>
        <p:spPr>
          <a:xfrm>
            <a:off x="1691680" y="5008248"/>
            <a:ext cx="3151905" cy="42676"/>
          </a:xfrm>
          <a:prstGeom prst="rect">
            <a:avLst/>
          </a:prstGeom>
        </p:spPr>
      </p:pic>
    </p:spTree>
    <p:extLst>
      <p:ext uri="{BB962C8B-B14F-4D97-AF65-F5344CB8AC3E}">
        <p14:creationId xmlns:p14="http://schemas.microsoft.com/office/powerpoint/2010/main" val="73375836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484784"/>
            <a:ext cx="8040391" cy="3477875"/>
          </a:xfrm>
          <a:prstGeom prst="rect">
            <a:avLst/>
          </a:prstGeom>
          <a:noFill/>
        </p:spPr>
        <p:txBody>
          <a:bodyPr wrap="square" rtlCol="0">
            <a:spAutoFit/>
          </a:bodyPr>
          <a:lstStyle/>
          <a:p>
            <a:r>
              <a:rPr lang="sl-SI" sz="2200" dirty="0">
                <a:latin typeface="Verdana" pitchFamily="34" charset="0"/>
                <a:ea typeface="Verdana" pitchFamily="34" charset="0"/>
                <a:cs typeface="Verdana" pitchFamily="34" charset="0"/>
              </a:rPr>
              <a:t>Produktivnost oz. proizvodnost je razmerje med doseženimi rezultati in vloženim delom,</a:t>
            </a:r>
          </a:p>
          <a:p>
            <a:r>
              <a:rPr lang="sl-SI" sz="2200" dirty="0">
                <a:latin typeface="Verdana" pitchFamily="34" charset="0"/>
                <a:ea typeface="Verdana" pitchFamily="34" charset="0"/>
                <a:cs typeface="Verdana" pitchFamily="34" charset="0"/>
              </a:rPr>
              <a:t>torej to pomeni, koliko naredimo na enoto</a:t>
            </a:r>
          </a:p>
          <a:p>
            <a:endParaRPr lang="sl-SI" sz="2200" dirty="0">
              <a:latin typeface="Verdana" pitchFamily="34" charset="0"/>
              <a:ea typeface="Verdana" pitchFamily="34" charset="0"/>
              <a:cs typeface="Verdana" pitchFamily="34" charset="0"/>
            </a:endParaRPr>
          </a:p>
          <a:p>
            <a:r>
              <a:rPr lang="sl-SI" sz="2200" dirty="0">
                <a:latin typeface="Verdana" pitchFamily="34" charset="0"/>
                <a:ea typeface="Verdana" pitchFamily="34" charset="0"/>
                <a:cs typeface="Verdana" pitchFamily="34" charset="0"/>
              </a:rPr>
              <a:t>Enota je lahko časovna (koliko naredimo na uro, dan, mesec, leto) ali pa je enota delavec (koliko</a:t>
            </a:r>
          </a:p>
          <a:p>
            <a:r>
              <a:rPr lang="sl-SI" sz="2200" dirty="0">
                <a:latin typeface="Verdana" pitchFamily="34" charset="0"/>
                <a:ea typeface="Verdana" pitchFamily="34" charset="0"/>
                <a:cs typeface="Verdana" pitchFamily="34" charset="0"/>
              </a:rPr>
              <a:t>naredimo na delavca)</a:t>
            </a:r>
          </a:p>
          <a:p>
            <a:endParaRPr lang="sl-SI" sz="2200" dirty="0" smtClean="0">
              <a:latin typeface="Verdana" pitchFamily="34" charset="0"/>
              <a:ea typeface="Verdana" pitchFamily="34" charset="0"/>
              <a:cs typeface="Verdana" pitchFamily="34" charset="0"/>
            </a:endParaRPr>
          </a:p>
          <a:p>
            <a:r>
              <a:rPr lang="sl-SI" sz="2200" dirty="0" smtClean="0">
                <a:latin typeface="Verdana" pitchFamily="34" charset="0"/>
                <a:ea typeface="Verdana" pitchFamily="34" charset="0"/>
                <a:cs typeface="Verdana" pitchFamily="34" charset="0"/>
              </a:rPr>
              <a:t>Produktivnost </a:t>
            </a:r>
            <a:r>
              <a:rPr lang="sl-SI" sz="2200" dirty="0">
                <a:latin typeface="Verdana" pitchFamily="34" charset="0"/>
                <a:ea typeface="Verdana" pitchFamily="34" charset="0"/>
                <a:cs typeface="Verdana" pitchFamily="34" charset="0"/>
              </a:rPr>
              <a:t>se lahko izraža v količinah ali v denarni obliki</a:t>
            </a:r>
          </a:p>
        </p:txBody>
      </p:sp>
      <p:sp>
        <p:nvSpPr>
          <p:cNvPr id="3" name="TextBox 2"/>
          <p:cNvSpPr txBox="1"/>
          <p:nvPr/>
        </p:nvSpPr>
        <p:spPr>
          <a:xfrm>
            <a:off x="107504" y="476672"/>
            <a:ext cx="7920880" cy="523220"/>
          </a:xfrm>
          <a:prstGeom prst="rect">
            <a:avLst/>
          </a:prstGeom>
          <a:noFill/>
        </p:spPr>
        <p:txBody>
          <a:bodyPr wrap="square" rtlCol="0">
            <a:spAutoFit/>
          </a:bodyPr>
          <a:lstStyle/>
          <a:p>
            <a:r>
              <a:rPr lang="sl-SI" sz="2800" b="1">
                <a:latin typeface="Verdana" pitchFamily="34" charset="0"/>
                <a:ea typeface="Verdana" pitchFamily="34" charset="0"/>
                <a:cs typeface="Verdana" pitchFamily="34" charset="0"/>
              </a:rPr>
              <a:t>PRODUKTIVNOST oz. PROIZVODNOST</a:t>
            </a:r>
            <a:endParaRPr lang="sl-SI" sz="2800" b="1" dirty="0">
              <a:latin typeface="Verdana" pitchFamily="34" charset="0"/>
              <a:ea typeface="Verdana" pitchFamily="34" charset="0"/>
              <a:cs typeface="Verdana" pitchFamily="34" charset="0"/>
            </a:endParaRPr>
          </a:p>
        </p:txBody>
      </p:sp>
      <p:pic>
        <p:nvPicPr>
          <p:cNvPr id="4" name="Slika 3"/>
          <p:cNvPicPr>
            <a:picLocks noChangeAspect="1"/>
          </p:cNvPicPr>
          <p:nvPr/>
        </p:nvPicPr>
        <p:blipFill>
          <a:blip r:embed="rId2"/>
          <a:stretch>
            <a:fillRect/>
          </a:stretch>
        </p:blipFill>
        <p:spPr>
          <a:xfrm>
            <a:off x="1331640" y="4725144"/>
            <a:ext cx="4152715" cy="2036555"/>
          </a:xfrm>
          <a:prstGeom prst="rect">
            <a:avLst/>
          </a:prstGeom>
        </p:spPr>
      </p:pic>
      <p:pic>
        <p:nvPicPr>
          <p:cNvPr id="5" name="Slika 4"/>
          <p:cNvPicPr>
            <a:picLocks noChangeAspect="1"/>
          </p:cNvPicPr>
          <p:nvPr/>
        </p:nvPicPr>
        <p:blipFill>
          <a:blip r:embed="rId3"/>
          <a:stretch>
            <a:fillRect/>
          </a:stretch>
        </p:blipFill>
        <p:spPr>
          <a:xfrm>
            <a:off x="6167017" y="4774073"/>
            <a:ext cx="1658256" cy="1938696"/>
          </a:xfrm>
          <a:prstGeom prst="rect">
            <a:avLst/>
          </a:prstGeom>
        </p:spPr>
      </p:pic>
    </p:spTree>
    <p:extLst>
      <p:ext uri="{BB962C8B-B14F-4D97-AF65-F5344CB8AC3E}">
        <p14:creationId xmlns:p14="http://schemas.microsoft.com/office/powerpoint/2010/main" val="1222781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76672"/>
            <a:ext cx="6480720" cy="1077218"/>
          </a:xfrm>
          <a:prstGeom prst="rect">
            <a:avLst/>
          </a:prstGeom>
          <a:noFill/>
        </p:spPr>
        <p:txBody>
          <a:bodyPr wrap="square" rtlCol="0">
            <a:spAutoFit/>
          </a:bodyPr>
          <a:lstStyle/>
          <a:p>
            <a:r>
              <a:rPr lang="sl-SI" sz="2800" b="1" dirty="0">
                <a:latin typeface="Verdana" pitchFamily="34" charset="0"/>
                <a:ea typeface="Verdana" pitchFamily="34" charset="0"/>
                <a:cs typeface="Verdana" pitchFamily="34" charset="0"/>
              </a:rPr>
              <a:t>GOSPODARNOST ALI </a:t>
            </a:r>
            <a:r>
              <a:rPr lang="sl-SI" sz="3600" b="1" dirty="0">
                <a:solidFill>
                  <a:srgbClr val="C00000"/>
                </a:solidFill>
                <a:latin typeface="Verdana" pitchFamily="34" charset="0"/>
                <a:ea typeface="Verdana" pitchFamily="34" charset="0"/>
                <a:cs typeface="Verdana" pitchFamily="34" charset="0"/>
              </a:rPr>
              <a:t>E</a:t>
            </a:r>
            <a:r>
              <a:rPr lang="sl-SI" sz="2800" b="1" dirty="0">
                <a:latin typeface="Verdana" pitchFamily="34" charset="0"/>
                <a:ea typeface="Verdana" pitchFamily="34" charset="0"/>
                <a:cs typeface="Verdana" pitchFamily="34" charset="0"/>
              </a:rPr>
              <a:t>KONOMIČNOST </a:t>
            </a:r>
          </a:p>
        </p:txBody>
      </p:sp>
      <p:pic>
        <p:nvPicPr>
          <p:cNvPr id="4" name="Slika 3"/>
          <p:cNvPicPr>
            <a:picLocks noChangeAspect="1"/>
          </p:cNvPicPr>
          <p:nvPr/>
        </p:nvPicPr>
        <p:blipFill>
          <a:blip r:embed="rId2"/>
          <a:stretch>
            <a:fillRect/>
          </a:stretch>
        </p:blipFill>
        <p:spPr>
          <a:xfrm>
            <a:off x="251520" y="1837806"/>
            <a:ext cx="8784976" cy="3182388"/>
          </a:xfrm>
          <a:prstGeom prst="rect">
            <a:avLst/>
          </a:prstGeom>
        </p:spPr>
      </p:pic>
      <p:pic>
        <p:nvPicPr>
          <p:cNvPr id="5" name="Slika 4"/>
          <p:cNvPicPr>
            <a:picLocks noChangeAspect="1"/>
          </p:cNvPicPr>
          <p:nvPr/>
        </p:nvPicPr>
        <p:blipFill>
          <a:blip r:embed="rId3"/>
          <a:stretch>
            <a:fillRect/>
          </a:stretch>
        </p:blipFill>
        <p:spPr>
          <a:xfrm>
            <a:off x="6156176" y="4869160"/>
            <a:ext cx="2488878" cy="1696022"/>
          </a:xfrm>
          <a:prstGeom prst="rect">
            <a:avLst/>
          </a:prstGeom>
        </p:spPr>
      </p:pic>
    </p:spTree>
    <p:extLst>
      <p:ext uri="{BB962C8B-B14F-4D97-AF65-F5344CB8AC3E}">
        <p14:creationId xmlns:p14="http://schemas.microsoft.com/office/powerpoint/2010/main" val="227927873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5326" y="476672"/>
            <a:ext cx="6480720" cy="954107"/>
          </a:xfrm>
          <a:prstGeom prst="rect">
            <a:avLst/>
          </a:prstGeom>
          <a:noFill/>
        </p:spPr>
        <p:txBody>
          <a:bodyPr wrap="square" rtlCol="0">
            <a:spAutoFit/>
          </a:bodyPr>
          <a:lstStyle/>
          <a:p>
            <a:r>
              <a:rPr lang="sl-SI" sz="2800" b="1" dirty="0">
                <a:latin typeface="Verdana" pitchFamily="34" charset="0"/>
                <a:ea typeface="Verdana" pitchFamily="34" charset="0"/>
                <a:cs typeface="Verdana" pitchFamily="34" charset="0"/>
              </a:rPr>
              <a:t>GOSPODARNOST ALI EKONOMIČNOST </a:t>
            </a:r>
          </a:p>
        </p:txBody>
      </p:sp>
      <p:pic>
        <p:nvPicPr>
          <p:cNvPr id="4" name="Slika 3"/>
          <p:cNvPicPr>
            <a:picLocks noChangeAspect="1"/>
          </p:cNvPicPr>
          <p:nvPr/>
        </p:nvPicPr>
        <p:blipFill>
          <a:blip r:embed="rId2"/>
          <a:stretch>
            <a:fillRect/>
          </a:stretch>
        </p:blipFill>
        <p:spPr>
          <a:xfrm>
            <a:off x="467544" y="1988840"/>
            <a:ext cx="8181541" cy="4385473"/>
          </a:xfrm>
          <a:prstGeom prst="rect">
            <a:avLst/>
          </a:prstGeom>
        </p:spPr>
      </p:pic>
      <p:pic>
        <p:nvPicPr>
          <p:cNvPr id="5" name="Slika 4"/>
          <p:cNvPicPr>
            <a:picLocks noChangeAspect="1"/>
          </p:cNvPicPr>
          <p:nvPr/>
        </p:nvPicPr>
        <p:blipFill>
          <a:blip r:embed="rId3"/>
          <a:stretch>
            <a:fillRect/>
          </a:stretch>
        </p:blipFill>
        <p:spPr>
          <a:xfrm>
            <a:off x="5724128" y="3429000"/>
            <a:ext cx="1475360" cy="2164268"/>
          </a:xfrm>
          <a:prstGeom prst="rect">
            <a:avLst/>
          </a:prstGeom>
        </p:spPr>
      </p:pic>
    </p:spTree>
    <p:extLst>
      <p:ext uri="{BB962C8B-B14F-4D97-AF65-F5344CB8AC3E}">
        <p14:creationId xmlns:p14="http://schemas.microsoft.com/office/powerpoint/2010/main" val="30139305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76672"/>
            <a:ext cx="6480720" cy="954107"/>
          </a:xfrm>
          <a:prstGeom prst="rect">
            <a:avLst/>
          </a:prstGeom>
          <a:noFill/>
        </p:spPr>
        <p:txBody>
          <a:bodyPr wrap="square" rtlCol="0">
            <a:spAutoFit/>
          </a:bodyPr>
          <a:lstStyle/>
          <a:p>
            <a:r>
              <a:rPr lang="sl-SI" sz="2800" b="1" dirty="0">
                <a:latin typeface="Verdana" pitchFamily="34" charset="0"/>
                <a:ea typeface="Verdana" pitchFamily="34" charset="0"/>
                <a:cs typeface="Verdana" pitchFamily="34" charset="0"/>
              </a:rPr>
              <a:t>GOSPODARNOST ALI EKONOMIČNOST </a:t>
            </a:r>
          </a:p>
        </p:txBody>
      </p:sp>
      <p:pic>
        <p:nvPicPr>
          <p:cNvPr id="4" name="Slika 3"/>
          <p:cNvPicPr>
            <a:picLocks noChangeAspect="1"/>
          </p:cNvPicPr>
          <p:nvPr/>
        </p:nvPicPr>
        <p:blipFill>
          <a:blip r:embed="rId2"/>
          <a:stretch>
            <a:fillRect/>
          </a:stretch>
        </p:blipFill>
        <p:spPr>
          <a:xfrm>
            <a:off x="467544" y="2060848"/>
            <a:ext cx="7035394" cy="1316850"/>
          </a:xfrm>
          <a:prstGeom prst="rect">
            <a:avLst/>
          </a:prstGeom>
        </p:spPr>
      </p:pic>
      <p:pic>
        <p:nvPicPr>
          <p:cNvPr id="5" name="Slika 4"/>
          <p:cNvPicPr/>
          <p:nvPr/>
        </p:nvPicPr>
        <p:blipFill rotWithShape="1">
          <a:blip r:embed="rId3"/>
          <a:srcRect l="68745" t="45687" r="14736" b="28585"/>
          <a:stretch/>
        </p:blipFill>
        <p:spPr bwMode="auto">
          <a:xfrm>
            <a:off x="467544" y="3284984"/>
            <a:ext cx="8136904" cy="34563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2503074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76672"/>
            <a:ext cx="6480720" cy="954107"/>
          </a:xfrm>
          <a:prstGeom prst="rect">
            <a:avLst/>
          </a:prstGeom>
          <a:noFill/>
        </p:spPr>
        <p:txBody>
          <a:bodyPr wrap="square" rtlCol="0">
            <a:spAutoFit/>
          </a:bodyPr>
          <a:lstStyle/>
          <a:p>
            <a:r>
              <a:rPr lang="sl-SI" sz="2800" b="1" dirty="0">
                <a:latin typeface="Verdana" pitchFamily="34" charset="0"/>
                <a:ea typeface="Verdana" pitchFamily="34" charset="0"/>
                <a:cs typeface="Verdana" pitchFamily="34" charset="0"/>
              </a:rPr>
              <a:t>GOSPODARNOST ALI EKONOMIČNOST </a:t>
            </a:r>
          </a:p>
        </p:txBody>
      </p:sp>
      <p:pic>
        <p:nvPicPr>
          <p:cNvPr id="4" name="Slika 3"/>
          <p:cNvPicPr>
            <a:picLocks noChangeAspect="1"/>
          </p:cNvPicPr>
          <p:nvPr/>
        </p:nvPicPr>
        <p:blipFill>
          <a:blip r:embed="rId2"/>
          <a:stretch>
            <a:fillRect/>
          </a:stretch>
        </p:blipFill>
        <p:spPr>
          <a:xfrm>
            <a:off x="237280" y="2116588"/>
            <a:ext cx="8951192" cy="4264740"/>
          </a:xfrm>
          <a:prstGeom prst="rect">
            <a:avLst/>
          </a:prstGeom>
        </p:spPr>
      </p:pic>
    </p:spTree>
    <p:extLst>
      <p:ext uri="{BB962C8B-B14F-4D97-AF65-F5344CB8AC3E}">
        <p14:creationId xmlns:p14="http://schemas.microsoft.com/office/powerpoint/2010/main" val="367716622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476672"/>
            <a:ext cx="6480720" cy="954107"/>
          </a:xfrm>
          <a:prstGeom prst="rect">
            <a:avLst/>
          </a:prstGeom>
          <a:noFill/>
        </p:spPr>
        <p:txBody>
          <a:bodyPr wrap="square" rtlCol="0">
            <a:spAutoFit/>
          </a:bodyPr>
          <a:lstStyle/>
          <a:p>
            <a:r>
              <a:rPr lang="sl-SI" sz="2800" b="1" dirty="0">
                <a:latin typeface="Verdana" pitchFamily="34" charset="0"/>
                <a:ea typeface="Verdana" pitchFamily="34" charset="0"/>
                <a:cs typeface="Verdana" pitchFamily="34" charset="0"/>
              </a:rPr>
              <a:t>GOSPODARNOST ALI EKONOMIČNOST </a:t>
            </a:r>
          </a:p>
        </p:txBody>
      </p:sp>
      <p:pic>
        <p:nvPicPr>
          <p:cNvPr id="4" name="Slika 3"/>
          <p:cNvPicPr>
            <a:picLocks noChangeAspect="1"/>
          </p:cNvPicPr>
          <p:nvPr/>
        </p:nvPicPr>
        <p:blipFill>
          <a:blip r:embed="rId2"/>
          <a:stretch>
            <a:fillRect/>
          </a:stretch>
        </p:blipFill>
        <p:spPr>
          <a:xfrm>
            <a:off x="323528" y="2116588"/>
            <a:ext cx="8717227" cy="3442888"/>
          </a:xfrm>
          <a:prstGeom prst="rect">
            <a:avLst/>
          </a:prstGeom>
        </p:spPr>
      </p:pic>
    </p:spTree>
    <p:extLst>
      <p:ext uri="{BB962C8B-B14F-4D97-AF65-F5344CB8AC3E}">
        <p14:creationId xmlns:p14="http://schemas.microsoft.com/office/powerpoint/2010/main" val="37692251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ova tema">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ova t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ova 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Template>
  <TotalTime>1456</TotalTime>
  <Words>3448</Words>
  <Application>Microsoft Office PowerPoint</Application>
  <PresentationFormat>Diaprojekcija na zaslonu (4:3)</PresentationFormat>
  <Paragraphs>513</Paragraphs>
  <Slides>109</Slides>
  <Notes>0</Notes>
  <HiddenSlides>0</HiddenSlides>
  <MMClips>0</MMClips>
  <ScaleCrop>false</ScaleCrop>
  <HeadingPairs>
    <vt:vector size="8" baseType="variant">
      <vt:variant>
        <vt:lpstr>Uporabljene pisave</vt:lpstr>
      </vt:variant>
      <vt:variant>
        <vt:i4>7</vt:i4>
      </vt:variant>
      <vt:variant>
        <vt:lpstr>Tema</vt:lpstr>
      </vt:variant>
      <vt:variant>
        <vt:i4>1</vt:i4>
      </vt:variant>
      <vt:variant>
        <vt:lpstr>Vdelani OLE strežniki</vt:lpstr>
      </vt:variant>
      <vt:variant>
        <vt:i4>1</vt:i4>
      </vt:variant>
      <vt:variant>
        <vt:lpstr>Naslovi diapozitivov</vt:lpstr>
      </vt:variant>
      <vt:variant>
        <vt:i4>109</vt:i4>
      </vt:variant>
    </vt:vector>
  </HeadingPairs>
  <TitlesOfParts>
    <vt:vector size="118" baseType="lpstr">
      <vt:lpstr>Arial</vt:lpstr>
      <vt:lpstr>Calibri</vt:lpstr>
      <vt:lpstr>Calibri Light</vt:lpstr>
      <vt:lpstr>Tahoma</vt:lpstr>
      <vt:lpstr>Times New Roman</vt:lpstr>
      <vt:lpstr>Verdana</vt:lpstr>
      <vt:lpstr>Wingdings</vt:lpstr>
      <vt:lpstr>Office Theme</vt:lpstr>
      <vt:lpstr>Visio</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Stroški dela</vt:lpstr>
      <vt:lpstr>Stroški dela</vt:lpstr>
      <vt:lpstr>STROŠKI DELA </vt:lpstr>
      <vt:lpstr>STROŠKI DELA </vt:lpstr>
      <vt:lpstr>KLASIFIKACIJA SISTEMOV PLAČEVANJA DELAVCEV</vt:lpstr>
      <vt:lpstr>SISTEM PLAČEVANJA  PO ČASU </vt:lpstr>
      <vt:lpstr>SISTEM PLAČEVANJA  PO ČASU </vt:lpstr>
      <vt:lpstr>SISTEM PLAČEVANJA  PO ČASU </vt:lpstr>
      <vt:lpstr>SISTEM PLAČEVANJA  PO ČASU </vt:lpstr>
      <vt:lpstr>SISTEM PLAČEVANJA  PO UČINKU </vt:lpstr>
      <vt:lpstr>SISTEM PLAČEVANJA  PO KOLIČINSKEM UČINKU</vt:lpstr>
      <vt:lpstr>Plačevanje po normi </vt:lpstr>
      <vt:lpstr>Plačevanje po normi</vt:lpstr>
      <vt:lpstr>Plačevanje po  akordu </vt:lpstr>
      <vt:lpstr>Plačevanje po  akordu </vt:lpstr>
      <vt:lpstr>Plačevanje po enoti proizvoda </vt:lpstr>
      <vt:lpstr>Sistem plačevanja po ekonomskem učinku </vt:lpstr>
      <vt:lpstr>Vrednotenje dela</vt:lpstr>
      <vt:lpstr>KOLEKTIVNA POGODBA </vt:lpstr>
      <vt:lpstr>Pregled pojmov</vt:lpstr>
      <vt:lpstr>Stroški</vt:lpstr>
      <vt:lpstr>Delitev stroškov</vt:lpstr>
      <vt:lpstr>VRSTE STROŠKOV GLEDE NA OBSEG DEJAVNOSTI</vt:lpstr>
      <vt:lpstr>VRSTE STROŠKOV GLEDE NA OBSEG DEJAVNOSTI</vt:lpstr>
      <vt:lpstr>Stalni (fiksni) stroški</vt:lpstr>
      <vt:lpstr>Stalni (fiksni) stroški</vt:lpstr>
      <vt:lpstr>Neomejeno stalni stroški</vt:lpstr>
      <vt:lpstr>Neomejeni stalni (=absolutni fiksni) stroški</vt:lpstr>
      <vt:lpstr>Omejeno stalni  stroški</vt:lpstr>
      <vt:lpstr>Omejeni stalni (=relativni/conski fiksni) stroški</vt:lpstr>
      <vt:lpstr>Spremenljivi (variabilni) stroški</vt:lpstr>
      <vt:lpstr>Spremenljivi (variabilni) stroški</vt:lpstr>
      <vt:lpstr>Sorazmerno spremenljivi stroški</vt:lpstr>
      <vt:lpstr>Spremenljivi (variabilni) stroški</vt:lpstr>
      <vt:lpstr>Nazadujoče spremenljivi stroški</vt:lpstr>
      <vt:lpstr>Napredujoče spremenljivi stroški</vt:lpstr>
      <vt:lpstr>Celotni stroški</vt:lpstr>
      <vt:lpstr>Skupni stroški in določanje praga rentabilnosti</vt:lpstr>
      <vt:lpstr>Skupni stroški in določanje praga rentabilnosti</vt:lpstr>
      <vt:lpstr>Skupni stroški in določanje praga rentabilnosti</vt:lpstr>
      <vt:lpstr>Optimum</vt:lpstr>
      <vt:lpstr>Prag rentabilnosti</vt:lpstr>
      <vt:lpstr>PowerPointova predstavitev</vt:lpstr>
      <vt:lpstr>Mejni stroški</vt:lpstr>
      <vt:lpstr>Mejni stroški</vt:lpstr>
      <vt:lpstr>KALKULACIJE STROŠKOV</vt:lpstr>
      <vt:lpstr>Enostavna - delitvena kalkulacija</vt:lpstr>
      <vt:lpstr>Enostavna - delitvena kalkulacija</vt:lpstr>
      <vt:lpstr>Stroški</vt:lpstr>
      <vt:lpstr>Delitev stroškov</vt:lpstr>
      <vt:lpstr>VRSTE STROŠKOV GLEDE NA OBSEG DEJAVNOSTI</vt:lpstr>
      <vt:lpstr>VRSTE STROŠKOV GLEDE NA OBSEG DEJAVNOSTI</vt:lpstr>
      <vt:lpstr>Stalni (fiksni) stroški</vt:lpstr>
      <vt:lpstr>Stalni (fiksni) stroški</vt:lpstr>
      <vt:lpstr>Neomejeno stalni stroški</vt:lpstr>
      <vt:lpstr>Neomejeni stalni (=absolutni fiksni) stroški</vt:lpstr>
      <vt:lpstr>Omejeno stalni  stroški</vt:lpstr>
      <vt:lpstr>Omejeni stalni (=relativni/conski fiksni) stroški</vt:lpstr>
      <vt:lpstr>Spremenljivi (variabilni) stroški</vt:lpstr>
      <vt:lpstr>Spremenljivi (variabilni) stroški</vt:lpstr>
      <vt:lpstr>Sorazmerno spremenljivi stroški</vt:lpstr>
      <vt:lpstr>Spremenljivi (variabilni) stroški</vt:lpstr>
      <vt:lpstr>Nazadujoče spremenljivi stroški</vt:lpstr>
      <vt:lpstr>Napredujoče spremenljivi stroški</vt:lpstr>
      <vt:lpstr>Celotni stroški</vt:lpstr>
      <vt:lpstr>Skupni stroški in določanje praga rentabilnosti</vt:lpstr>
      <vt:lpstr>Skupni stroški in določanje praga rentabilnosti</vt:lpstr>
      <vt:lpstr>Skupni stroški in določanje praga rentabilnosti</vt:lpstr>
      <vt:lpstr>Optimum</vt:lpstr>
      <vt:lpstr>Prag rentabilnosti</vt:lpstr>
      <vt:lpstr>INVESTICIJE</vt:lpstr>
      <vt:lpstr>INVESTICIJE</vt:lpstr>
      <vt:lpstr>Pogoji za investiranje</vt:lpstr>
      <vt:lpstr>Kredit</vt:lpstr>
      <vt:lpstr>Poslovni načrt</vt:lpstr>
      <vt:lpstr>Poslovni načrt vsebuje</vt:lpstr>
      <vt:lpstr>SWOT http://www.youtube.com/watch?v=AXVhTBTsZVY  </vt:lpstr>
      <vt:lpstr>SWOT http://www.youtube.com/watch?v=AXVhTBTsZVY  </vt:lpstr>
      <vt:lpstr>Vrste prihodkov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Tuzo</dc:creator>
  <cp:lastModifiedBy>Vesna</cp:lastModifiedBy>
  <cp:revision>21</cp:revision>
  <dcterms:created xsi:type="dcterms:W3CDTF">2011-04-12T11:11:04Z</dcterms:created>
  <dcterms:modified xsi:type="dcterms:W3CDTF">2020-11-05T15:47:09Z</dcterms:modified>
</cp:coreProperties>
</file>