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C6E27-08C3-481A-B11B-9D1FA4CCE0DA}" type="datetimeFigureOut">
              <a:rPr lang="sl-SI" smtClean="0"/>
              <a:t>31. 03. 2020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82F14-C15F-4242-A1A9-7C7613D44E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93570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C6E27-08C3-481A-B11B-9D1FA4CCE0DA}" type="datetimeFigureOut">
              <a:rPr lang="sl-SI" smtClean="0"/>
              <a:t>31. 03. 2020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82F14-C15F-4242-A1A9-7C7613D44E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08284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C6E27-08C3-481A-B11B-9D1FA4CCE0DA}" type="datetimeFigureOut">
              <a:rPr lang="sl-SI" smtClean="0"/>
              <a:t>31. 03. 2020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82F14-C15F-4242-A1A9-7C7613D44E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92664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C6E27-08C3-481A-B11B-9D1FA4CCE0DA}" type="datetimeFigureOut">
              <a:rPr lang="sl-SI" smtClean="0"/>
              <a:t>31. 03. 2020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82F14-C15F-4242-A1A9-7C7613D44E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99152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C6E27-08C3-481A-B11B-9D1FA4CCE0DA}" type="datetimeFigureOut">
              <a:rPr lang="sl-SI" smtClean="0"/>
              <a:t>31. 03. 2020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82F14-C15F-4242-A1A9-7C7613D44E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1425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C6E27-08C3-481A-B11B-9D1FA4CCE0DA}" type="datetimeFigureOut">
              <a:rPr lang="sl-SI" smtClean="0"/>
              <a:t>31. 03. 2020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82F14-C15F-4242-A1A9-7C7613D44E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89247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C6E27-08C3-481A-B11B-9D1FA4CCE0DA}" type="datetimeFigureOut">
              <a:rPr lang="sl-SI" smtClean="0"/>
              <a:t>31. 03. 2020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82F14-C15F-4242-A1A9-7C7613D44E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05054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C6E27-08C3-481A-B11B-9D1FA4CCE0DA}" type="datetimeFigureOut">
              <a:rPr lang="sl-SI" smtClean="0"/>
              <a:t>31. 03. 2020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82F14-C15F-4242-A1A9-7C7613D44E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37891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C6E27-08C3-481A-B11B-9D1FA4CCE0DA}" type="datetimeFigureOut">
              <a:rPr lang="sl-SI" smtClean="0"/>
              <a:t>31. 03. 2020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82F14-C15F-4242-A1A9-7C7613D44E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69411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C6E27-08C3-481A-B11B-9D1FA4CCE0DA}" type="datetimeFigureOut">
              <a:rPr lang="sl-SI" smtClean="0"/>
              <a:t>31. 03. 2020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82F14-C15F-4242-A1A9-7C7613D44E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11858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C6E27-08C3-481A-B11B-9D1FA4CCE0DA}" type="datetimeFigureOut">
              <a:rPr lang="sl-SI" smtClean="0"/>
              <a:t>31. 03. 2020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82F14-C15F-4242-A1A9-7C7613D44E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48031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C6E27-08C3-481A-B11B-9D1FA4CCE0DA}" type="datetimeFigureOut">
              <a:rPr lang="sl-SI" smtClean="0"/>
              <a:t>31. 03. 2020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82F14-C15F-4242-A1A9-7C7613D44E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9961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stra.si/sklepni-racun-naloga-3/" TargetMode="External"/><Relationship Id="rId2" Type="http://schemas.openxmlformats.org/officeDocument/2006/relationships/hyperlink" Target="https://astra.si/sklepni-racun-naloga-1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stra.si/sklepni-racun-naloga-4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Načini reševanja besedilnih nalog </a:t>
            </a:r>
            <a:br>
              <a:rPr lang="sl-SI" dirty="0" smtClean="0"/>
            </a:br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43253" y="3509963"/>
            <a:ext cx="9144000" cy="165576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sl-SI" sz="4000" dirty="0" smtClean="0">
                <a:solidFill>
                  <a:srgbClr val="C00000"/>
                </a:solidFill>
              </a:rPr>
              <a:t>Obratno sorazmerje</a:t>
            </a:r>
            <a:endParaRPr lang="sl-SI" sz="4000" dirty="0">
              <a:solidFill>
                <a:srgbClr val="C0000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5412" y="4337844"/>
            <a:ext cx="3095625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923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Naloga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763" y="1479675"/>
            <a:ext cx="11286473" cy="2901408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1306286" y="5164853"/>
            <a:ext cx="75061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/>
              <a:t>Nalogo lahko rešimo na več načinov: </a:t>
            </a:r>
          </a:p>
          <a:p>
            <a:r>
              <a:rPr lang="sl-SI" sz="2800" b="1" dirty="0" smtClean="0"/>
              <a:t> s sklepanjem, s tabelo in sklepnim računom</a:t>
            </a:r>
            <a:endParaRPr lang="sl-SI" sz="2800" b="1" dirty="0"/>
          </a:p>
        </p:txBody>
      </p:sp>
    </p:spTree>
    <p:extLst>
      <p:ext uri="{BB962C8B-B14F-4D97-AF65-F5344CB8AC3E}">
        <p14:creationId xmlns:p14="http://schemas.microsoft.com/office/powerpoint/2010/main" val="980716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602793" cy="1325563"/>
          </a:xfrm>
        </p:spPr>
        <p:txBody>
          <a:bodyPr/>
          <a:lstStyle/>
          <a:p>
            <a:r>
              <a:rPr lang="sl-SI" dirty="0" smtClean="0"/>
              <a:t>1. NAČIN: </a:t>
            </a:r>
            <a:r>
              <a:rPr lang="sl-SI" dirty="0" smtClean="0">
                <a:solidFill>
                  <a:srgbClr val="C00000"/>
                </a:solidFill>
              </a:rPr>
              <a:t>S sklepanjem</a:t>
            </a:r>
            <a:endParaRPr lang="sl-SI" dirty="0">
              <a:solidFill>
                <a:srgbClr val="C00000"/>
              </a:solidFill>
            </a:endParaRPr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574" t="71917" r="36673" b="21413"/>
          <a:stretch/>
        </p:blipFill>
        <p:spPr>
          <a:xfrm>
            <a:off x="2229423" y="5216431"/>
            <a:ext cx="8423140" cy="138868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/>
          <a:srcRect l="5976" t="53036"/>
          <a:stretch/>
        </p:blipFill>
        <p:spPr>
          <a:xfrm>
            <a:off x="4154156" y="1545086"/>
            <a:ext cx="7793334" cy="1311423"/>
          </a:xfrm>
          <a:prstGeom prst="rect">
            <a:avLst/>
          </a:prstGeom>
        </p:spPr>
      </p:pic>
      <p:sp>
        <p:nvSpPr>
          <p:cNvPr id="7" name="Dvojni val 6"/>
          <p:cNvSpPr/>
          <p:nvPr/>
        </p:nvSpPr>
        <p:spPr>
          <a:xfrm>
            <a:off x="632207" y="3036659"/>
            <a:ext cx="5009941" cy="1999622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</a:rPr>
              <a:t>Sklepamo:</a:t>
            </a:r>
          </a:p>
          <a:p>
            <a:r>
              <a:rPr lang="sl-SI" b="1" dirty="0" smtClean="0"/>
              <a:t>18 dni ……………….. 6 ur na dan</a:t>
            </a:r>
          </a:p>
          <a:p>
            <a:r>
              <a:rPr lang="sl-SI" b="1" dirty="0" smtClean="0"/>
              <a:t>9 dni ………………….. 12 ur na dan</a:t>
            </a:r>
          </a:p>
          <a:p>
            <a:r>
              <a:rPr lang="sl-SI" b="1" dirty="0" smtClean="0"/>
              <a:t>108 dni………………….1 uro na dan</a:t>
            </a:r>
          </a:p>
          <a:p>
            <a:r>
              <a:rPr lang="sl-SI" b="1" dirty="0" smtClean="0"/>
              <a:t>27 dni……………………. 4 ure na dan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2624290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98490" y="364715"/>
            <a:ext cx="10515600" cy="1325563"/>
          </a:xfrm>
        </p:spPr>
        <p:txBody>
          <a:bodyPr/>
          <a:lstStyle/>
          <a:p>
            <a:r>
              <a:rPr lang="sl-SI" dirty="0" smtClean="0"/>
              <a:t>2. NAČIN: </a:t>
            </a:r>
            <a:r>
              <a:rPr lang="sl-SI" dirty="0" smtClean="0">
                <a:solidFill>
                  <a:srgbClr val="C00000"/>
                </a:solidFill>
              </a:rPr>
              <a:t>S tabelo</a:t>
            </a:r>
            <a:endParaRPr lang="sl-SI" dirty="0">
              <a:solidFill>
                <a:srgbClr val="C00000"/>
              </a:solidFill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166" t="19095" r="37746" b="49784"/>
          <a:stretch/>
        </p:blipFill>
        <p:spPr>
          <a:xfrm>
            <a:off x="841109" y="1788607"/>
            <a:ext cx="6467217" cy="4700169"/>
          </a:xfrm>
          <a:prstGeom prst="rect">
            <a:avLst/>
          </a:prstGeom>
        </p:spPr>
      </p:pic>
      <p:sp>
        <p:nvSpPr>
          <p:cNvPr id="6" name="Oblak 5"/>
          <p:cNvSpPr/>
          <p:nvPr/>
        </p:nvSpPr>
        <p:spPr>
          <a:xfrm>
            <a:off x="4972206" y="1410308"/>
            <a:ext cx="4672239" cy="1517301"/>
          </a:xfrm>
          <a:prstGeom prst="cloudCallout">
            <a:avLst>
              <a:gd name="adj1" fmla="val -58918"/>
              <a:gd name="adj2" fmla="val 317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Če se ena količina 2x poveča se druga 2x zmanjša</a:t>
            </a:r>
            <a:endParaRPr lang="sl-SI" dirty="0"/>
          </a:p>
        </p:txBody>
      </p:sp>
      <p:sp>
        <p:nvSpPr>
          <p:cNvPr id="7" name="Oblak 6"/>
          <p:cNvSpPr/>
          <p:nvPr/>
        </p:nvSpPr>
        <p:spPr>
          <a:xfrm>
            <a:off x="6235125" y="3781719"/>
            <a:ext cx="3516923" cy="1245995"/>
          </a:xfrm>
          <a:prstGeom prst="cloudCallout">
            <a:avLst>
              <a:gd name="adj1" fmla="val -75119"/>
              <a:gd name="adj2" fmla="val 391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Produkt dveh obratno sorazmernih količin je konstanten, stalen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90032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2. NAČIN: </a:t>
            </a:r>
            <a:r>
              <a:rPr lang="sl-SI" dirty="0" smtClean="0">
                <a:solidFill>
                  <a:srgbClr val="C00000"/>
                </a:solidFill>
              </a:rPr>
              <a:t>S tabelo</a:t>
            </a:r>
            <a:endParaRPr lang="sl-SI" dirty="0">
              <a:solidFill>
                <a:srgbClr val="C00000"/>
              </a:solidFill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714" t="49249" r="41013" b="39513"/>
          <a:stretch/>
        </p:blipFill>
        <p:spPr>
          <a:xfrm>
            <a:off x="989670" y="2301071"/>
            <a:ext cx="9468661" cy="281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6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78645"/>
            <a:ext cx="10515600" cy="1325563"/>
          </a:xfrm>
        </p:spPr>
        <p:txBody>
          <a:bodyPr/>
          <a:lstStyle/>
          <a:p>
            <a:r>
              <a:rPr lang="sl-SI" dirty="0" smtClean="0"/>
              <a:t>3. NAČIN: </a:t>
            </a:r>
            <a:r>
              <a:rPr lang="sl-SI" dirty="0">
                <a:solidFill>
                  <a:srgbClr val="C00000"/>
                </a:solidFill>
              </a:rPr>
              <a:t>S</a:t>
            </a:r>
            <a:r>
              <a:rPr lang="sl-SI" dirty="0" smtClean="0">
                <a:solidFill>
                  <a:srgbClr val="C00000"/>
                </a:solidFill>
              </a:rPr>
              <a:t>klepni račun</a:t>
            </a:r>
            <a:endParaRPr lang="sl-SI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značba mesta vsebine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210908" cy="279661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pl-PL" dirty="0" smtClean="0"/>
                  <a:t>  </a:t>
                </a:r>
                <a:r>
                  <a:rPr lang="pl-PL" sz="2400" dirty="0" smtClean="0"/>
                  <a:t>18 dni ……………….. 6 ur na dan</a:t>
                </a:r>
              </a:p>
              <a:p>
                <a:pPr marL="0" indent="0">
                  <a:buNone/>
                </a:pPr>
                <a:r>
                  <a:rPr lang="pl-PL" sz="2400" dirty="0" smtClean="0"/>
                  <a:t>   9 dni …………………. </a:t>
                </a:r>
                <a:r>
                  <a:rPr lang="pl-PL" sz="2400" b="1" dirty="0" smtClean="0"/>
                  <a:t>X</a:t>
                </a:r>
                <a:r>
                  <a:rPr lang="pl-PL" sz="2400" dirty="0" smtClean="0"/>
                  <a:t> ur na dan</a:t>
                </a:r>
              </a:p>
              <a:p>
                <a:pPr marL="0" indent="0">
                  <a:buNone/>
                </a:pPr>
                <a:endParaRPr lang="pl-PL" sz="2400" dirty="0"/>
              </a:p>
              <a:p>
                <a:pPr marL="0" indent="0">
                  <a:buNone/>
                </a:pPr>
                <a:r>
                  <a:rPr lang="pl-PL" sz="2400" dirty="0" smtClean="0"/>
                  <a:t>Množimo: </a:t>
                </a:r>
                <a14:m>
                  <m:oMath xmlns:m="http://schemas.openxmlformats.org/officeDocument/2006/math">
                    <m:r>
                      <a:rPr lang="sl-SI" sz="2400" b="0" i="1" smtClean="0">
                        <a:latin typeface="Cambria Math" panose="02040503050406030204" pitchFamily="18" charset="0"/>
                      </a:rPr>
                      <m:t>18</m:t>
                    </m:r>
                    <m:r>
                      <a:rPr lang="sl-SI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∙6=9∙</m:t>
                    </m:r>
                    <m:r>
                      <a:rPr lang="sl-SI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endParaRPr lang="pl-PL" sz="2400" dirty="0"/>
              </a:p>
              <a:p>
                <a:pPr marL="0" indent="0">
                  <a:buNone/>
                </a:pPr>
                <a:r>
                  <a:rPr lang="pl-PL" sz="2400" dirty="0"/>
                  <a:t> </a:t>
                </a:r>
                <a:r>
                  <a:rPr lang="pl-PL" sz="2400" dirty="0" smtClean="0"/>
                  <a:t>                  </a:t>
                </a:r>
                <a14:m>
                  <m:oMath xmlns:m="http://schemas.openxmlformats.org/officeDocument/2006/math">
                    <m:r>
                      <a:rPr lang="sl-SI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sl-SI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l-SI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4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  <m:r>
                          <a:rPr lang="sl-SI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∙6</m:t>
                        </m:r>
                      </m:num>
                      <m:den>
                        <m:r>
                          <a:rPr lang="sl-SI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pl-PL" sz="2400" dirty="0" smtClean="0"/>
                  <a:t> = 12 ur na dan</a:t>
                </a:r>
              </a:p>
              <a:p>
                <a:endParaRPr lang="pl-PL" dirty="0" smtClean="0"/>
              </a:p>
              <a:p>
                <a:pPr marL="0" indent="0">
                  <a:buNone/>
                </a:pPr>
                <a:endParaRPr lang="sl-SI" dirty="0"/>
              </a:p>
            </p:txBody>
          </p:sp>
        </mc:Choice>
        <mc:Fallback xmlns="">
          <p:sp>
            <p:nvSpPr>
              <p:cNvPr id="3" name="Označba mesta vsebin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210908" cy="2796617"/>
              </a:xfrm>
              <a:blipFill rotWithShape="0">
                <a:blip r:embed="rId2"/>
                <a:stretch>
                  <a:fillRect l="-1874" t="-1525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Raven povezovalnik 4"/>
          <p:cNvCxnSpPr/>
          <p:nvPr/>
        </p:nvCxnSpPr>
        <p:spPr>
          <a:xfrm>
            <a:off x="1973035" y="2049864"/>
            <a:ext cx="1313464" cy="100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5881" y="2541695"/>
            <a:ext cx="1627773" cy="6097"/>
          </a:xfrm>
          <a:prstGeom prst="rect">
            <a:avLst/>
          </a:prstGeom>
        </p:spPr>
      </p:pic>
      <p:sp>
        <p:nvSpPr>
          <p:cNvPr id="7" name="Oblak 6"/>
          <p:cNvSpPr/>
          <p:nvPr/>
        </p:nvSpPr>
        <p:spPr>
          <a:xfrm>
            <a:off x="6437643" y="468043"/>
            <a:ext cx="2867130" cy="2190541"/>
          </a:xfrm>
          <a:prstGeom prst="cloudCallout">
            <a:avLst>
              <a:gd name="adj1" fmla="val -83917"/>
              <a:gd name="adj2" fmla="val 271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dirty="0" smtClean="0"/>
              <a:t>Podobno kot križni račun, samo da ne množimo križno pač pa vodoravno</a:t>
            </a:r>
            <a:endParaRPr lang="sl-SI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PoljeZBesedilom 8"/>
              <p:cNvSpPr txBox="1"/>
              <p:nvPr/>
            </p:nvSpPr>
            <p:spPr>
              <a:xfrm>
                <a:off x="6902381" y="3223933"/>
                <a:ext cx="4451419" cy="2374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l-SI" sz="2000" dirty="0" smtClean="0"/>
                  <a:t>18 dni ……………………  6 ur na dan</a:t>
                </a:r>
              </a:p>
              <a:p>
                <a:r>
                  <a:rPr lang="sl-SI" sz="2000" dirty="0" smtClean="0"/>
                  <a:t>Y  dni ……………………… 4 ure na dan</a:t>
                </a:r>
              </a:p>
              <a:p>
                <a:endParaRPr lang="sl-SI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000" b="0" i="1" smtClean="0">
                          <a:latin typeface="Cambria Math" panose="02040503050406030204" pitchFamily="18" charset="0"/>
                        </a:rPr>
                        <m:t>18</m:t>
                      </m:r>
                      <m:r>
                        <a:rPr lang="sl-SI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∙6=4∙</m:t>
                      </m:r>
                      <m:r>
                        <a:rPr lang="sl-SI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sl-SI" sz="2000" dirty="0" smtClean="0"/>
              </a:p>
              <a:p>
                <a:endParaRPr lang="sl-SI" sz="2000" dirty="0"/>
              </a:p>
              <a:p>
                <a14:m>
                  <m:oMath xmlns:m="http://schemas.openxmlformats.org/officeDocument/2006/math"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                               </m:t>
                    </m:r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l-SI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0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  <m:r>
                          <a:rPr lang="sl-SI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∙6</m:t>
                        </m:r>
                      </m:num>
                      <m:den>
                        <m:r>
                          <a:rPr lang="sl-SI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sl-SI" sz="20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sl-SI" sz="2000" dirty="0" smtClean="0"/>
                  <a:t>27 dni</a:t>
                </a:r>
              </a:p>
              <a:p>
                <a:endParaRPr lang="sl-SI" sz="2000" dirty="0"/>
              </a:p>
            </p:txBody>
          </p:sp>
        </mc:Choice>
        <mc:Fallback xmlns="">
          <p:sp>
            <p:nvSpPr>
              <p:cNvPr id="9" name="PoljeZBesedilom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381" y="3223933"/>
                <a:ext cx="4451419" cy="2374240"/>
              </a:xfrm>
              <a:prstGeom prst="rect">
                <a:avLst/>
              </a:prstGeom>
              <a:blipFill rotWithShape="0">
                <a:blip r:embed="rId4"/>
                <a:stretch>
                  <a:fillRect l="-1368" t="-1542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Raven povezovalnik 10"/>
          <p:cNvCxnSpPr/>
          <p:nvPr/>
        </p:nvCxnSpPr>
        <p:spPr>
          <a:xfrm>
            <a:off x="7777424" y="3446585"/>
            <a:ext cx="122589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Raven povezovalnik 13"/>
          <p:cNvCxnSpPr/>
          <p:nvPr/>
        </p:nvCxnSpPr>
        <p:spPr>
          <a:xfrm>
            <a:off x="7797520" y="3689420"/>
            <a:ext cx="122589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Oblak 15"/>
          <p:cNvSpPr/>
          <p:nvPr/>
        </p:nvSpPr>
        <p:spPr>
          <a:xfrm>
            <a:off x="5520732" y="5060217"/>
            <a:ext cx="2763297" cy="1268202"/>
          </a:xfrm>
          <a:prstGeom prst="cloudCallout">
            <a:avLst>
              <a:gd name="adj1" fmla="val 9596"/>
              <a:gd name="adj2" fmla="val -1237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dirty="0" smtClean="0"/>
              <a:t>Pazi da podpisuješ iste količine</a:t>
            </a:r>
            <a:endParaRPr lang="sl-SI" sz="1600" dirty="0"/>
          </a:p>
        </p:txBody>
      </p:sp>
    </p:spTree>
    <p:extLst>
      <p:ext uri="{BB962C8B-B14F-4D97-AF65-F5344CB8AC3E}">
        <p14:creationId xmlns:p14="http://schemas.microsoft.com/office/powerpoint/2010/main" val="2931047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598038"/>
            <a:ext cx="10515600" cy="1325563"/>
          </a:xfrm>
        </p:spPr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Odgovor: 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825625"/>
            <a:ext cx="9591136" cy="4351338"/>
          </a:xfrm>
        </p:spPr>
        <p:txBody>
          <a:bodyPr/>
          <a:lstStyle/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Če bi prevajalka želela prevesti knjigo v 9 dneh, bo morala delati 12 ur na dan.  Če bo prevajala štiri ure na dan bo knjigo prevedla v 27 dneh</a:t>
            </a:r>
            <a:endParaRPr lang="sl-SI" dirty="0"/>
          </a:p>
        </p:txBody>
      </p:sp>
      <p:sp>
        <p:nvSpPr>
          <p:cNvPr id="4" name="Oblak 3"/>
          <p:cNvSpPr/>
          <p:nvPr/>
        </p:nvSpPr>
        <p:spPr>
          <a:xfrm>
            <a:off x="4873924" y="365125"/>
            <a:ext cx="2294627" cy="1233577"/>
          </a:xfrm>
          <a:prstGeom prst="cloudCallout">
            <a:avLst>
              <a:gd name="adj1" fmla="val -119329"/>
              <a:gd name="adj2" fmla="val 72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Ne pozabi na odgovor!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15164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174207"/>
            <a:ext cx="10515600" cy="860773"/>
          </a:xfrm>
        </p:spPr>
        <p:txBody>
          <a:bodyPr/>
          <a:lstStyle/>
          <a:p>
            <a:r>
              <a:rPr lang="sl-SI" dirty="0" smtClean="0"/>
              <a:t>Naloge in posnetki reševanja nalog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27668" y="1283014"/>
            <a:ext cx="10515600" cy="4351338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AutoNum type="arabicPeriod"/>
            </a:pPr>
            <a:r>
              <a:rPr lang="sl-SI" dirty="0" smtClean="0"/>
              <a:t>Naloga: </a:t>
            </a:r>
          </a:p>
          <a:p>
            <a:pPr marL="0" indent="0">
              <a:buNone/>
            </a:pPr>
            <a:r>
              <a:rPr lang="sl-SI" dirty="0" smtClean="0"/>
              <a:t>15 zidarjev izdela fasado zgradbe v 7 dneh. Koliko časa bi trajalo delo, če bi imeli na voljo samo 12 zidarjev?</a:t>
            </a:r>
            <a:endParaRPr lang="sl-SI" dirty="0"/>
          </a:p>
          <a:p>
            <a:pPr marL="0" indent="0">
              <a:buNone/>
            </a:pPr>
            <a:r>
              <a:rPr lang="sl-SI" dirty="0" smtClean="0"/>
              <a:t>Rešitev:  </a:t>
            </a:r>
            <a:r>
              <a:rPr lang="sl-SI" dirty="0" smtClean="0">
                <a:hlinkClick r:id="rId2"/>
              </a:rPr>
              <a:t>https://astra.si/sklepni-racun-naloga-1/</a:t>
            </a:r>
            <a:r>
              <a:rPr lang="sl-SI" dirty="0" smtClean="0"/>
              <a:t>  </a:t>
            </a: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2. Naloga: </a:t>
            </a:r>
          </a:p>
          <a:p>
            <a:pPr marL="0" indent="0">
              <a:buNone/>
            </a:pPr>
            <a:r>
              <a:rPr lang="sl-SI" dirty="0" smtClean="0"/>
              <a:t>6 pleskarjev pobarva stene muzeja v 21 urah. Koliko časa bi za to potreboval en sam pleskar?</a:t>
            </a:r>
          </a:p>
          <a:p>
            <a:pPr marL="0" indent="0">
              <a:buNone/>
            </a:pPr>
            <a:r>
              <a:rPr lang="sl-SI" dirty="0" smtClean="0"/>
              <a:t>Rešitev:  </a:t>
            </a:r>
            <a:r>
              <a:rPr lang="sl-SI" dirty="0" smtClean="0">
                <a:hlinkClick r:id="rId3"/>
              </a:rPr>
              <a:t>https://astra.si/sklepni-racun-naloga-3/</a:t>
            </a:r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3. Naloga*: </a:t>
            </a:r>
          </a:p>
          <a:p>
            <a:pPr marL="0" indent="0">
              <a:buNone/>
            </a:pPr>
            <a:r>
              <a:rPr lang="sl-SI" dirty="0" smtClean="0"/>
              <a:t>Če 6 strojev dela po 7,5 ur na dan, naredijo delo v 10 dneh. Koliko časa bi za to delo potrebovalo 10 strojev, ki bi delali po 9 ur na dan?</a:t>
            </a:r>
          </a:p>
          <a:p>
            <a:pPr marL="0" indent="0">
              <a:buNone/>
            </a:pPr>
            <a:r>
              <a:rPr lang="sl-SI" dirty="0" smtClean="0"/>
              <a:t>Rešitev: </a:t>
            </a:r>
            <a:r>
              <a:rPr lang="sl-SI" dirty="0" smtClean="0">
                <a:hlinkClick r:id="rId4"/>
              </a:rPr>
              <a:t>https://astra.si/sklepni-racun-naloga-4/</a:t>
            </a:r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96507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319</Words>
  <Application>Microsoft Office PowerPoint</Application>
  <PresentationFormat>Širokozaslonsko</PresentationFormat>
  <Paragraphs>50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Officeova tema</vt:lpstr>
      <vt:lpstr>Načini reševanja besedilnih nalog   </vt:lpstr>
      <vt:lpstr>Naloga</vt:lpstr>
      <vt:lpstr>1. NAČIN: S sklepanjem</vt:lpstr>
      <vt:lpstr>2. NAČIN: S tabelo</vt:lpstr>
      <vt:lpstr>2. NAČIN: S tabelo</vt:lpstr>
      <vt:lpstr>3. NAČIN: Sklepni račun</vt:lpstr>
      <vt:lpstr>Odgovor: </vt:lpstr>
      <vt:lpstr>Naloge in posnetki reševanja nalog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Načini reševanja besedilnih nalog</dc:title>
  <dc:creator>HP2017-1</dc:creator>
  <cp:lastModifiedBy>HP2017-1</cp:lastModifiedBy>
  <cp:revision>11</cp:revision>
  <dcterms:created xsi:type="dcterms:W3CDTF">2020-03-31T10:14:21Z</dcterms:created>
  <dcterms:modified xsi:type="dcterms:W3CDTF">2020-03-31T16:50:21Z</dcterms:modified>
</cp:coreProperties>
</file>