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84" r:id="rId14"/>
    <p:sldId id="285"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96" autoAdjust="0"/>
  </p:normalViewPr>
  <p:slideViewPr>
    <p:cSldViewPr>
      <p:cViewPr varScale="1">
        <p:scale>
          <a:sx n="116" d="100"/>
          <a:sy n="116" d="100"/>
        </p:scale>
        <p:origin x="14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F0AEB-F68E-4D01-9EEA-0FADF8ECA534}" type="datetimeFigureOut">
              <a:rPr lang="sl-SI" smtClean="0"/>
              <a:t>5. 05. 2020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70127-0441-4639-A5B1-94E772A62659}" type="slidenum">
              <a:rPr lang="sl-SI" smtClean="0"/>
              <a:t>‹#›</a:t>
            </a:fld>
            <a:endParaRPr lang="sl-SI"/>
          </a:p>
        </p:txBody>
      </p:sp>
    </p:spTree>
    <p:extLst>
      <p:ext uri="{BB962C8B-B14F-4D97-AF65-F5344CB8AC3E}">
        <p14:creationId xmlns:p14="http://schemas.microsoft.com/office/powerpoint/2010/main" val="231514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wikipedia.org/wiki/Pasti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l.wikipedia.org/w/index.php?title=Bajta&amp;action=edit&amp;redlink=1" TargetMode="External"/><Relationship Id="rId4" Type="http://schemas.openxmlformats.org/officeDocument/2006/relationships/hyperlink" Target="http://sl.wikipedia.org/w/index.php?title=Vila&amp;action=edit&amp;redlink=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Ne govori o resničnih dogodkih, dogaja se nekoč in nekje in si ne prizadeva posnemati resničnega sveta. Ima svoje značilnosti.</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2</a:t>
            </a:fld>
            <a:endParaRPr lang="sl-SI" dirty="0"/>
          </a:p>
        </p:txBody>
      </p:sp>
    </p:spTree>
    <p:extLst>
      <p:ext uri="{BB962C8B-B14F-4D97-AF65-F5344CB8AC3E}">
        <p14:creationId xmlns:p14="http://schemas.microsoft.com/office/powerpoint/2010/main" val="13827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14</a:t>
            </a:fld>
            <a:endParaRPr lang="sl-SI"/>
          </a:p>
        </p:txBody>
      </p:sp>
    </p:spTree>
    <p:extLst>
      <p:ext uri="{BB962C8B-B14F-4D97-AF65-F5344CB8AC3E}">
        <p14:creationId xmlns:p14="http://schemas.microsoft.com/office/powerpoint/2010/main" val="90719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Ne</a:t>
            </a:r>
            <a:r>
              <a:rPr lang="sl-SI" baseline="0" dirty="0" smtClean="0"/>
              <a:t> vemo, za katerega kralja, ubogo deklico gre, uporabljena so lahko izmišljena imena …</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4</a:t>
            </a:fld>
            <a:endParaRPr lang="sl-SI" dirty="0"/>
          </a:p>
        </p:txBody>
      </p:sp>
    </p:spTree>
    <p:extLst>
      <p:ext uri="{BB962C8B-B14F-4D97-AF65-F5344CB8AC3E}">
        <p14:creationId xmlns:p14="http://schemas.microsoft.com/office/powerpoint/2010/main" val="294217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V pravljicah nastopajo samo zelo DOBRI, zelo LEPI in zelo PRIJAZNI ljudje ter zelo SLABI, zelo GRDI in zelo HUDOBNI, kakršnih v resničnem življenju ni.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Zelo dobra, pridna Pepelka,</a:t>
            </a:r>
            <a:r>
              <a:rPr lang="sl-SI" sz="1200" baseline="0" dirty="0" smtClean="0"/>
              <a:t> zelo hudobne, grde polsestre …</a:t>
            </a:r>
            <a:endParaRPr lang="sl-SI" sz="1200" dirty="0" smtClean="0"/>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5</a:t>
            </a:fld>
            <a:endParaRPr lang="sl-SI" dirty="0"/>
          </a:p>
        </p:txBody>
      </p:sp>
    </p:spTree>
    <p:extLst>
      <p:ext uri="{BB962C8B-B14F-4D97-AF65-F5344CB8AC3E}">
        <p14:creationId xmlns:p14="http://schemas.microsoft.com/office/powerpoint/2010/main" val="160276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 Vedno zmaga DOBRO nad SLABIM, PRAVICA nad KRIVICO, RESNICA nad LAŽJO. </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6</a:t>
            </a:fld>
            <a:endParaRPr lang="sl-SI" dirty="0"/>
          </a:p>
        </p:txBody>
      </p:sp>
    </p:spTree>
    <p:extLst>
      <p:ext uri="{BB962C8B-B14F-4D97-AF65-F5344CB8AC3E}">
        <p14:creationId xmlns:p14="http://schemas.microsoft.com/office/powerpoint/2010/main" val="62683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buFont typeface="Wingdings" pitchFamily="2" charset="2"/>
              <a:buNone/>
            </a:pPr>
            <a:r>
              <a:rPr lang="sl-SI" sz="1200" dirty="0" smtClean="0"/>
              <a:t>V pravljicah naletimo na </a:t>
            </a:r>
            <a:r>
              <a:rPr lang="sl-SI" sz="1200" dirty="0" smtClean="0">
                <a:solidFill>
                  <a:srgbClr val="800000"/>
                </a:solidFill>
              </a:rPr>
              <a:t>LJUDSKA ali PRAVLJIČNA ŠTEVILA</a:t>
            </a:r>
            <a:r>
              <a:rPr lang="sl-SI" sz="1200" dirty="0" smtClean="0"/>
              <a:t>: TRI, SEDEM, DEVET, DVANAJST …:</a:t>
            </a:r>
          </a:p>
          <a:p>
            <a:r>
              <a:rPr lang="sl-SI" sz="1200" dirty="0" smtClean="0"/>
              <a:t>trije bratje</a:t>
            </a:r>
          </a:p>
          <a:p>
            <a:r>
              <a:rPr lang="sl-SI" sz="1200" dirty="0" smtClean="0"/>
              <a:t>sedem let</a:t>
            </a:r>
          </a:p>
          <a:p>
            <a:r>
              <a:rPr lang="sl-SI" sz="1200" dirty="0" smtClean="0"/>
              <a:t>deveta dežela</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7</a:t>
            </a:fld>
            <a:endParaRPr lang="sl-SI" dirty="0"/>
          </a:p>
        </p:txBody>
      </p:sp>
    </p:spTree>
    <p:extLst>
      <p:ext uri="{BB962C8B-B14F-4D97-AF65-F5344CB8AC3E}">
        <p14:creationId xmlns:p14="http://schemas.microsoft.com/office/powerpoint/2010/main" val="356414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Sebični velikan ima velik in lep vrt, a otrokom ne pusti, da bi se igrali v njem in ga celo ogradi z visokim zidom. Zato v njem vlada večna zima. Potem pa se otroci nekega dne vendarle pretihotapijo vanj.</a:t>
            </a:r>
          </a:p>
          <a:p>
            <a:r>
              <a:rPr lang="sl-SI" sz="1200" b="0" i="0" kern="1200" dirty="0" smtClean="0">
                <a:solidFill>
                  <a:schemeClr val="tx1"/>
                </a:solidFill>
                <a:effectLst/>
                <a:latin typeface="+mn-lt"/>
                <a:ea typeface="+mn-ea"/>
                <a:cs typeface="+mn-cs"/>
              </a:rPr>
              <a:t>Izročilo pravi, da Petru Klepcu moč ni bila dana od vselej. Najprej je bil le šibek </a:t>
            </a:r>
            <a:r>
              <a:rPr lang="sl-SI" sz="1200" b="0" i="0" u="none" strike="noStrike" kern="1200" dirty="0" smtClean="0">
                <a:solidFill>
                  <a:schemeClr val="tx1"/>
                </a:solidFill>
                <a:effectLst/>
                <a:latin typeface="+mn-lt"/>
                <a:ea typeface="+mn-ea"/>
                <a:cs typeface="+mn-cs"/>
                <a:hlinkClick r:id="rId3" tooltip="Pastir"/>
              </a:rPr>
              <a:t>pastirček</a:t>
            </a:r>
            <a:r>
              <a:rPr lang="sl-SI" sz="1200" b="0" i="0" kern="1200" dirty="0" smtClean="0">
                <a:solidFill>
                  <a:schemeClr val="tx1"/>
                </a:solidFill>
                <a:effectLst/>
                <a:latin typeface="+mn-lt"/>
                <a:ea typeface="+mn-ea"/>
                <a:cs typeface="+mn-cs"/>
              </a:rPr>
              <a:t>, izpostavljen nasilju močnejših vrstnikov. Ko je nekoč pred sončno pripeko z vejevjem zaščitil spečo </a:t>
            </a:r>
            <a:r>
              <a:rPr lang="sl-SI" sz="1200" b="0" i="0" u="none" strike="noStrike" kern="1200" dirty="0" smtClean="0">
                <a:solidFill>
                  <a:schemeClr val="tx1"/>
                </a:solidFill>
                <a:effectLst/>
                <a:latin typeface="+mn-lt"/>
                <a:ea typeface="+mn-ea"/>
                <a:cs typeface="+mn-cs"/>
                <a:hlinkClick r:id="rId4" tooltip="Vila (stran ne obstaja)"/>
              </a:rPr>
              <a:t>gorsko vilo</a:t>
            </a:r>
            <a:r>
              <a:rPr lang="sl-SI" sz="1200" b="0" i="0" kern="1200" dirty="0" smtClean="0">
                <a:solidFill>
                  <a:schemeClr val="tx1"/>
                </a:solidFill>
                <a:effectLst/>
                <a:latin typeface="+mn-lt"/>
                <a:ea typeface="+mn-ea"/>
                <a:cs typeface="+mn-cs"/>
              </a:rPr>
              <a:t>, mu je ta v zahvalo podarila nadnaravno moč, s katero je svoje mučitelje spravil k pameti. Opustil je </a:t>
            </a:r>
            <a:r>
              <a:rPr lang="sl-SI" sz="1200" b="0" i="0" kern="1200" dirty="0" err="1" smtClean="0">
                <a:solidFill>
                  <a:schemeClr val="tx1"/>
                </a:solidFill>
                <a:effectLst/>
                <a:latin typeface="+mn-lt"/>
                <a:ea typeface="+mn-ea"/>
                <a:cs typeface="+mn-cs"/>
              </a:rPr>
              <a:t>pastirjevanje</a:t>
            </a:r>
            <a:r>
              <a:rPr lang="sl-SI" sz="1200" b="0" i="0" kern="1200" dirty="0" smtClean="0">
                <a:solidFill>
                  <a:schemeClr val="tx1"/>
                </a:solidFill>
                <a:effectLst/>
                <a:latin typeface="+mn-lt"/>
                <a:ea typeface="+mn-ea"/>
                <a:cs typeface="+mn-cs"/>
              </a:rPr>
              <a:t> in okoli domače </a:t>
            </a:r>
            <a:r>
              <a:rPr lang="sl-SI" sz="1200" b="0" i="0" u="none" strike="noStrike" kern="1200" dirty="0" smtClean="0">
                <a:solidFill>
                  <a:schemeClr val="tx1"/>
                </a:solidFill>
                <a:effectLst/>
                <a:latin typeface="+mn-lt"/>
                <a:ea typeface="+mn-ea"/>
                <a:cs typeface="+mn-cs"/>
                <a:hlinkClick r:id="rId5" tooltip="Bajta (stran ne obstaja)"/>
              </a:rPr>
              <a:t>bajte</a:t>
            </a:r>
            <a:r>
              <a:rPr lang="sl-SI" sz="1200" b="0" i="0" kern="1200" dirty="0" smtClean="0">
                <a:solidFill>
                  <a:schemeClr val="tx1"/>
                </a:solidFill>
                <a:effectLst/>
                <a:latin typeface="+mn-lt"/>
                <a:ea typeface="+mn-ea"/>
                <a:cs typeface="+mn-cs"/>
              </a:rPr>
              <a:t> iztrebil zemljo, ki je njemu in njegovi materi poslej dajala kruh.</a:t>
            </a:r>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9</a:t>
            </a:fld>
            <a:endParaRPr lang="sl-SI"/>
          </a:p>
        </p:txBody>
      </p:sp>
    </p:spTree>
    <p:extLst>
      <p:ext uri="{BB962C8B-B14F-4D97-AF65-F5344CB8AC3E}">
        <p14:creationId xmlns:p14="http://schemas.microsoft.com/office/powerpoint/2010/main" val="200663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0" i="0" kern="1200" dirty="0" smtClean="0">
                <a:solidFill>
                  <a:schemeClr val="tx1"/>
                </a:solidFill>
                <a:effectLst/>
                <a:latin typeface="+mn-lt"/>
                <a:ea typeface="+mn-ea"/>
                <a:cs typeface="+mn-cs"/>
              </a:rPr>
              <a:t>Obuti maček je pravljični junak, ki sta ga ustvarila brata Grimm. Je </a:t>
            </a:r>
            <a:r>
              <a:rPr lang="sl-SI" sz="1200" b="0" i="0" kern="1200" dirty="0" err="1" smtClean="0">
                <a:solidFill>
                  <a:schemeClr val="tx1"/>
                </a:solidFill>
                <a:effectLst/>
                <a:latin typeface="+mn-lt"/>
                <a:ea typeface="+mn-ea"/>
                <a:cs typeface="+mn-cs"/>
              </a:rPr>
              <a:t>personificirana</a:t>
            </a:r>
            <a:r>
              <a:rPr lang="sl-SI" sz="1200" b="0" i="0" kern="1200" dirty="0" smtClean="0">
                <a:solidFill>
                  <a:schemeClr val="tx1"/>
                </a:solidFill>
                <a:effectLst/>
                <a:latin typeface="+mn-lt"/>
                <a:ea typeface="+mn-ea"/>
                <a:cs typeface="+mn-cs"/>
              </a:rPr>
              <a:t> žival, ki z iznajdljivostjo in zvitostjo svojega gospodarja iz mlinarja spremeni v bogatega grofa.</a:t>
            </a:r>
          </a:p>
          <a:p>
            <a:r>
              <a:rPr lang="sl-SI" sz="1200" b="0" i="0" kern="1200" dirty="0" smtClean="0">
                <a:solidFill>
                  <a:schemeClr val="tx1"/>
                </a:solidFill>
                <a:effectLst/>
                <a:latin typeface="+mn-lt"/>
                <a:ea typeface="+mn-ea"/>
                <a:cs typeface="+mn-cs"/>
              </a:rPr>
              <a:t/>
            </a:r>
            <a:br>
              <a:rPr lang="sl-SI" sz="1200" b="0" i="0" kern="1200" dirty="0" smtClean="0">
                <a:solidFill>
                  <a:schemeClr val="tx1"/>
                </a:solidFill>
                <a:effectLst/>
                <a:latin typeface="+mn-lt"/>
                <a:ea typeface="+mn-ea"/>
                <a:cs typeface="+mn-cs"/>
              </a:rPr>
            </a:br>
            <a:r>
              <a:rPr lang="sl-SI" sz="1200" b="0" i="0" kern="1200" dirty="0" smtClean="0">
                <a:solidFill>
                  <a:schemeClr val="tx1"/>
                </a:solidFill>
                <a:effectLst/>
                <a:latin typeface="+mn-lt"/>
                <a:ea typeface="+mn-ea"/>
                <a:cs typeface="+mn-cs"/>
              </a:rPr>
              <a:t>Pred mnogimi leti je živel mlinar, ki je imel tri sinove, svoj mlin, osla in mačka. Živeli so mirno in srečno, dokler ni mlinar nekega dne zbolel. Ko je mlinar umrl, so si sinovi razdelili dediščino. Najstarejši je dobil mlin, drugi osla, za tretjega pa ni ostalo drugega kot maček. Ko je najmlajši sin razmišljal kaj bi z mačkom lahko storil, ga je le ta poprosil za par škornjev, takih kot jih nosijo ljudje, in mu obljubil, da se mu bo v prihodnje bolje godilo. Mlinarjevemu sinu se je to sicer zdelo čudno, a je vseeno s svojim zadnjim denarjem mačku kupil škornje. Ko so bili narejeni, si jih je maček obul, v vrečo nasul malo žita, jo na vrhu zadrgnil z vrvico, vrgel čez ramo in odkorakal skozi vrata kot človek. V tistem času je deželi vladal kralj, ki je zelo rad jedel jerebice, ki pa jih je bilo zelo težko uloviti, saj so bile zelo plašne živali. Maček je to vedel, zato je odšel v gozd, razprl vrečo in iz nje vsul malo žita. Vrvico, s katero je bila vreča zadrgnjena, je s seboj povlekel v živo mejo in čakal da so tja priletele jerebice in druga za drugo </a:t>
            </a:r>
            <a:r>
              <a:rPr lang="sl-SI" sz="1200" b="0" i="0" kern="1200" dirty="0" err="1" smtClean="0">
                <a:solidFill>
                  <a:schemeClr val="tx1"/>
                </a:solidFill>
                <a:effectLst/>
                <a:latin typeface="+mn-lt"/>
                <a:ea typeface="+mn-ea"/>
                <a:cs typeface="+mn-cs"/>
              </a:rPr>
              <a:t>poskakljale</a:t>
            </a:r>
            <a:r>
              <a:rPr lang="sl-SI" sz="1200" b="0" i="0" kern="1200" dirty="0" smtClean="0">
                <a:solidFill>
                  <a:schemeClr val="tx1"/>
                </a:solidFill>
                <a:effectLst/>
                <a:latin typeface="+mn-lt"/>
                <a:ea typeface="+mn-ea"/>
                <a:cs typeface="+mn-cs"/>
              </a:rPr>
              <a:t> v vrečo. Ko jih je bilo v vreči že lepo število je potegnil vrvico, skočil tja in jerebicam zavil vrat. S svojim plenom se je odpravil na kraljev grad in mu v imenu svojega gospodarja, ki ga je imenoval za grofa, izročil bogato darilo. Kralj je bil tako vesel, da mu je v vrečo dal nasuti toliko zlata kolikor ga je le lahko nesel. Ko se je maček vrnil domov se je mlinar zelo razveselil bogastva in maček mu je obljubil, da to še ni vse in da bo postal zelo bogat. Drugega dne je maček spet lepo obut odšel na lov in odnesel kralju bogat plen. Tako je šlo vse dni, maček je nosil domov zlato, pri kralju pa je postal tako priljubljen, da je lahko pohajal in se smukal po gradu. Tako je nekoč stal v kuhinji in slišal služabnika, ki sta se pogovarjala, da se kralj odpravlja na sprehod k jezeru. Maček je hitro pohitel domov in svojemu gospodarju naročil naj se odide kopat v jezero, če želi postati grof. Ko je bil mlinar v vodi je maček hitro pograbil njegove obleke in jih skril. Ko se je mimo pripeljal kralj, mu je maček začel milo javkati, da je njegovemu gospodarju nekdo ukradel oblačila med tem ko se je ta kopal in da sedaj ne more iz vode in se lahko prehladi in umre. Kralj je urno poslal enega od svojih služabnikov na grad po njegova oblačila. Gospod grof je oblekel sijajne obleke, in ker mu je bil kralj zaradi jerebic že od prej naklonjen, je moral sesti k njemu v kočijo. Tudi kraljična ni imela nič proti saj je bil grof lep in mlad. Maček pa jo je ubral naprej do velikega travnika, kjer je več kot sto ljudi grabilo seno. Vprašal jih je čigav je ta travnik in odgovorili so mu, da čarovnikov. Maček pa jim je velel, da ko se mimo pripelje kralj morajo reči, da je grofov, ali pa bo po njih. Maček je odšel naprej in isto velel tudi ljudem, ki so želi neskončne žitne njive in tistim, ki so pripravljali les iz sijajnega gozda. Ljudje so začudeno gledali za njim in so se ga bali, saj je bil videti tako čuden in je hodil v škornjih kakor človek. Kmalu je prišel do čarovnikovega gradu. Čarovnik ga je zaničljivo pogledal in ga vprašal kaj hoče, ta pa mu je odgovoril, da se je prišel prepričat če je res tako mogočen in se lahko spremeni v katerokoli žival. Ker mu je čarovnik hotel dokazati, da zmore karkoli, se je najprej spremenil v slona, nato v leva in na koncu še v miš. Maček je planil, v enem skoku ujel miš in jo požrl. Ko se je kralj s kraljično in grofom peljal mimo velikega travnika, velike žitne njive in mimo sijajnega gozda, so kralju na vprašanje čigavo je vse to, ljudje odgovorili da grofovo. Kralj se je čudil grofovemu bogastvu in ko so prišli do čarovnikovega gradu je maček kralja povabil v grofov grad, ki je bil skoraj večji in lepši od kraljevega, grof pa je kraljično popeljal po stopnicah navzgor v dvorano, ki se je vsa lesketala v zlatu in dragih kamnih. Tukaj sta se grof in kraljična zaročila, in ko je stari kralj umrl, je grof postal kralj, obuti maček pa njegov prvi minister.</a:t>
            </a:r>
          </a:p>
          <a:p>
            <a:endParaRPr lang="sl-SI" sz="1200" b="0" i="0" kern="1200" dirty="0" smtClean="0">
              <a:solidFill>
                <a:schemeClr val="tx1"/>
              </a:solidFill>
              <a:effectLst/>
              <a:latin typeface="+mn-lt"/>
              <a:ea typeface="+mn-ea"/>
              <a:cs typeface="+mn-cs"/>
            </a:endParaRPr>
          </a:p>
        </p:txBody>
      </p:sp>
      <p:sp>
        <p:nvSpPr>
          <p:cNvPr id="4" name="Ograda številke diapozitiva 3"/>
          <p:cNvSpPr>
            <a:spLocks noGrp="1"/>
          </p:cNvSpPr>
          <p:nvPr>
            <p:ph type="sldNum" sz="quarter" idx="10"/>
          </p:nvPr>
        </p:nvSpPr>
        <p:spPr/>
        <p:txBody>
          <a:bodyPr/>
          <a:lstStyle/>
          <a:p>
            <a:fld id="{D9D70127-0441-4639-A5B1-94E772A62659}" type="slidenum">
              <a:rPr lang="sl-SI" smtClean="0"/>
              <a:t>10</a:t>
            </a:fld>
            <a:endParaRPr lang="sl-SI"/>
          </a:p>
        </p:txBody>
      </p:sp>
    </p:spTree>
    <p:extLst>
      <p:ext uri="{BB962C8B-B14F-4D97-AF65-F5344CB8AC3E}">
        <p14:creationId xmlns:p14="http://schemas.microsoft.com/office/powerpoint/2010/main" val="326699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12</a:t>
            </a:fld>
            <a:endParaRPr lang="sl-SI"/>
          </a:p>
        </p:txBody>
      </p:sp>
    </p:spTree>
    <p:extLst>
      <p:ext uri="{BB962C8B-B14F-4D97-AF65-F5344CB8AC3E}">
        <p14:creationId xmlns:p14="http://schemas.microsoft.com/office/powerpoint/2010/main" val="264543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Če pravljico napiše pisatelj ali pisateljica, je to UMETNA PRAVLJICA. Če pa je pravljica nastala med ljudmi in se je prenašala iz roda v rod po ustnem izročilu, pa je to LJUDSKA PRAVLJICA.</a:t>
            </a:r>
            <a:endParaRPr lang="sl-SI" sz="1200" b="1"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1" dirty="0" smtClean="0">
                <a:solidFill>
                  <a:schemeClr val="accent1"/>
                </a:solidFill>
              </a:rPr>
              <a:t>Slovenske ljudske pravljice so zbrane v več knjigah.</a:t>
            </a:r>
          </a:p>
          <a:p>
            <a:endParaRPr lang="sl-SI" dirty="0"/>
          </a:p>
        </p:txBody>
      </p:sp>
      <p:sp>
        <p:nvSpPr>
          <p:cNvPr id="4" name="Ograda številke diapozitiva 3"/>
          <p:cNvSpPr>
            <a:spLocks noGrp="1"/>
          </p:cNvSpPr>
          <p:nvPr>
            <p:ph type="sldNum" sz="quarter" idx="10"/>
          </p:nvPr>
        </p:nvSpPr>
        <p:spPr/>
        <p:txBody>
          <a:bodyPr/>
          <a:lstStyle/>
          <a:p>
            <a:fld id="{D9D70127-0441-4639-A5B1-94E772A62659}" type="slidenum">
              <a:rPr lang="sl-SI" smtClean="0"/>
              <a:t>13</a:t>
            </a:fld>
            <a:endParaRPr lang="sl-SI"/>
          </a:p>
        </p:txBody>
      </p:sp>
    </p:spTree>
    <p:extLst>
      <p:ext uri="{BB962C8B-B14F-4D97-AF65-F5344CB8AC3E}">
        <p14:creationId xmlns:p14="http://schemas.microsoft.com/office/powerpoint/2010/main" val="117753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28" name="Naslov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sl-SI" smtClean="0"/>
              <a:t>Uredite slog naslova matrice</a:t>
            </a:r>
            <a:endParaRPr kumimoji="0" lang="en-US"/>
          </a:p>
        </p:txBody>
      </p:sp>
      <p:cxnSp>
        <p:nvCxnSpPr>
          <p:cNvPr id="8" name="Raven povezovalnik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aven povezovalnik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Ograda datuma 14"/>
          <p:cNvSpPr>
            <a:spLocks noGrp="1"/>
          </p:cNvSpPr>
          <p:nvPr>
            <p:ph type="dt" sz="half" idx="10"/>
          </p:nvPr>
        </p:nvSpPr>
        <p:spPr/>
        <p:txBody>
          <a:bodyPr/>
          <a:lstStyle/>
          <a:p>
            <a:endParaRPr lang="sl-SI"/>
          </a:p>
        </p:txBody>
      </p:sp>
      <p:sp>
        <p:nvSpPr>
          <p:cNvPr id="16" name="Ograda številke diapozitiva 15"/>
          <p:cNvSpPr>
            <a:spLocks noGrp="1"/>
          </p:cNvSpPr>
          <p:nvPr>
            <p:ph type="sldNum" sz="quarter" idx="11"/>
          </p:nvPr>
        </p:nvSpPr>
        <p:spPr/>
        <p:txBody>
          <a:bodyPr/>
          <a:lstStyle/>
          <a:p>
            <a:fld id="{11170E6F-C178-4AED-869F-07ADCA7AAEBD}" type="slidenum">
              <a:rPr lang="sl-SI" smtClean="0"/>
              <a:pPr/>
              <a:t>‹#›</a:t>
            </a:fld>
            <a:endParaRPr lang="sl-SI"/>
          </a:p>
        </p:txBody>
      </p:sp>
      <p:sp>
        <p:nvSpPr>
          <p:cNvPr id="17" name="Ograda noge 16"/>
          <p:cNvSpPr>
            <a:spLocks noGrp="1"/>
          </p:cNvSpPr>
          <p:nvPr>
            <p:ph type="ftr" sz="quarter" idx="12"/>
          </p:nvPr>
        </p:nvSpPr>
        <p:spPr/>
        <p:txBody>
          <a:bodyPr/>
          <a:lstStyle/>
          <a:p>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80C22AF-F3BE-49F5-91DE-A6C1200C4696}"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3F40A81-F2E8-4889-9ECB-D9CFA74D64A5}" type="slidenum">
              <a:rPr lang="sl-SI" smtClean="0"/>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381000"/>
            <a:ext cx="8229600" cy="1371600"/>
          </a:xfrm>
        </p:spPr>
        <p:txBody>
          <a:bodyPr/>
          <a:lstStyle/>
          <a:p>
            <a:r>
              <a:rPr lang="sl-SI" smtClean="0"/>
              <a:t>Uredite slog naslova matrice</a:t>
            </a:r>
            <a:endParaRPr lang="sl-SI"/>
          </a:p>
        </p:txBody>
      </p:sp>
      <p:sp>
        <p:nvSpPr>
          <p:cNvPr id="3" name="Ograda besedila 2"/>
          <p:cNvSpPr>
            <a:spLocks noGrp="1"/>
          </p:cNvSpPr>
          <p:nvPr>
            <p:ph type="body" sz="half" idx="1"/>
          </p:nvPr>
        </p:nvSpPr>
        <p:spPr>
          <a:xfrm>
            <a:off x="457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a:xfrm>
            <a:off x="457200" y="6245225"/>
            <a:ext cx="2133600" cy="476250"/>
          </a:xfrm>
        </p:spPr>
        <p:txBody>
          <a:bodyPr/>
          <a:lstStyle>
            <a:lvl1pPr>
              <a:defRPr/>
            </a:lvl1pPr>
          </a:lstStyle>
          <a:p>
            <a:endParaRPr lang="sl-SI"/>
          </a:p>
        </p:txBody>
      </p:sp>
      <p:sp>
        <p:nvSpPr>
          <p:cNvPr id="6" name="Ograda noge 5"/>
          <p:cNvSpPr>
            <a:spLocks noGrp="1"/>
          </p:cNvSpPr>
          <p:nvPr>
            <p:ph type="ftr" sz="quarter" idx="11"/>
          </p:nvPr>
        </p:nvSpPr>
        <p:spPr>
          <a:xfrm>
            <a:off x="3124200" y="6245225"/>
            <a:ext cx="2895600" cy="476250"/>
          </a:xfrm>
        </p:spPr>
        <p:txBody>
          <a:bodyPr/>
          <a:lstStyle>
            <a:lvl1pPr>
              <a:defRPr/>
            </a:lvl1pPr>
          </a:lstStyle>
          <a:p>
            <a:endParaRPr lang="sl-SI"/>
          </a:p>
        </p:txBody>
      </p:sp>
      <p:sp>
        <p:nvSpPr>
          <p:cNvPr id="7" name="Ograda številke diapozitiva 6"/>
          <p:cNvSpPr>
            <a:spLocks noGrp="1"/>
          </p:cNvSpPr>
          <p:nvPr>
            <p:ph type="sldNum" sz="quarter" idx="12"/>
          </p:nvPr>
        </p:nvSpPr>
        <p:spPr>
          <a:xfrm>
            <a:off x="6553200" y="6245225"/>
            <a:ext cx="2133600" cy="476250"/>
          </a:xfrm>
        </p:spPr>
        <p:txBody>
          <a:bodyPr/>
          <a:lstStyle>
            <a:lvl1pPr>
              <a:defRPr/>
            </a:lvl1pPr>
          </a:lstStyle>
          <a:p>
            <a:fld id="{4E0487F2-2405-4DCC-AEBD-827782A6203B}" type="slidenum">
              <a:rPr lang="sl-SI"/>
              <a:pPr/>
              <a:t>‹#›</a:t>
            </a:fld>
            <a:endParaRPr lang="sl-SI"/>
          </a:p>
        </p:txBody>
      </p:sp>
    </p:spTree>
    <p:extLst>
      <p:ext uri="{BB962C8B-B14F-4D97-AF65-F5344CB8AC3E}">
        <p14:creationId xmlns:p14="http://schemas.microsoft.com/office/powerpoint/2010/main" val="87682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381000"/>
            <a:ext cx="8229600" cy="1371600"/>
          </a:xfrm>
        </p:spPr>
        <p:txBody>
          <a:bodyPr/>
          <a:lstStyle/>
          <a:p>
            <a:r>
              <a:rPr lang="sl-SI" smtClean="0"/>
              <a:t>Uredite slog naslova matrice</a:t>
            </a:r>
            <a:endParaRPr lang="sl-SI"/>
          </a:p>
        </p:txBody>
      </p:sp>
      <p:sp>
        <p:nvSpPr>
          <p:cNvPr id="3" name="Ograda besedila 2"/>
          <p:cNvSpPr>
            <a:spLocks noGrp="1"/>
          </p:cNvSpPr>
          <p:nvPr>
            <p:ph type="body" sz="half" idx="1"/>
          </p:nvPr>
        </p:nvSpPr>
        <p:spPr>
          <a:xfrm>
            <a:off x="457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9812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648200" y="41148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datuma 5"/>
          <p:cNvSpPr>
            <a:spLocks noGrp="1"/>
          </p:cNvSpPr>
          <p:nvPr>
            <p:ph type="dt" sz="half" idx="10"/>
          </p:nvPr>
        </p:nvSpPr>
        <p:spPr>
          <a:xfrm>
            <a:off x="457200" y="6245225"/>
            <a:ext cx="2133600" cy="476250"/>
          </a:xfrm>
        </p:spPr>
        <p:txBody>
          <a:bodyPr/>
          <a:lstStyle>
            <a:lvl1pPr>
              <a:defRPr/>
            </a:lvl1pPr>
          </a:lstStyle>
          <a:p>
            <a:endParaRPr lang="sl-SI"/>
          </a:p>
        </p:txBody>
      </p:sp>
      <p:sp>
        <p:nvSpPr>
          <p:cNvPr id="7" name="Ograda noge 6"/>
          <p:cNvSpPr>
            <a:spLocks noGrp="1"/>
          </p:cNvSpPr>
          <p:nvPr>
            <p:ph type="ftr" sz="quarter" idx="11"/>
          </p:nvPr>
        </p:nvSpPr>
        <p:spPr>
          <a:xfrm>
            <a:off x="3124200" y="6245225"/>
            <a:ext cx="2895600" cy="476250"/>
          </a:xfrm>
        </p:spPr>
        <p:txBody>
          <a:bodyPr/>
          <a:lstStyle>
            <a:lvl1pPr>
              <a:defRPr/>
            </a:lvl1pPr>
          </a:lstStyle>
          <a:p>
            <a:endParaRPr lang="sl-SI"/>
          </a:p>
        </p:txBody>
      </p:sp>
      <p:sp>
        <p:nvSpPr>
          <p:cNvPr id="8" name="Ograda številke diapozitiva 7"/>
          <p:cNvSpPr>
            <a:spLocks noGrp="1"/>
          </p:cNvSpPr>
          <p:nvPr>
            <p:ph type="sldNum" sz="quarter" idx="12"/>
          </p:nvPr>
        </p:nvSpPr>
        <p:spPr>
          <a:xfrm>
            <a:off x="6553200" y="6245225"/>
            <a:ext cx="2133600" cy="476250"/>
          </a:xfrm>
        </p:spPr>
        <p:txBody>
          <a:bodyPr/>
          <a:lstStyle>
            <a:lvl1pPr>
              <a:defRPr/>
            </a:lvl1pPr>
          </a:lstStyle>
          <a:p>
            <a:fld id="{37772F4F-2486-4999-B1DB-16A2834AA3BF}" type="slidenum">
              <a:rPr lang="sl-SI"/>
              <a:pPr/>
              <a:t>‹#›</a:t>
            </a:fld>
            <a:endParaRPr lang="sl-SI"/>
          </a:p>
        </p:txBody>
      </p:sp>
    </p:spTree>
    <p:extLst>
      <p:ext uri="{BB962C8B-B14F-4D97-AF65-F5344CB8AC3E}">
        <p14:creationId xmlns:p14="http://schemas.microsoft.com/office/powerpoint/2010/main" val="372920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Naslov in 4 vsebine">
    <p:spTree>
      <p:nvGrpSpPr>
        <p:cNvPr id="1" name=""/>
        <p:cNvGrpSpPr/>
        <p:nvPr/>
      </p:nvGrpSpPr>
      <p:grpSpPr>
        <a:xfrm>
          <a:off x="0" y="0"/>
          <a:ext cx="0" cy="0"/>
          <a:chOff x="0" y="0"/>
          <a:chExt cx="0" cy="0"/>
        </a:xfrm>
      </p:grpSpPr>
      <p:sp>
        <p:nvSpPr>
          <p:cNvPr id="2" name="Naslov 1"/>
          <p:cNvSpPr>
            <a:spLocks noGrp="1"/>
          </p:cNvSpPr>
          <p:nvPr>
            <p:ph type="title" sz="quarter"/>
          </p:nvPr>
        </p:nvSpPr>
        <p:spPr>
          <a:xfrm>
            <a:off x="457200" y="381000"/>
            <a:ext cx="8229600" cy="1371600"/>
          </a:xfrm>
        </p:spPr>
        <p:txBody>
          <a:bodyPr/>
          <a:lstStyle/>
          <a:p>
            <a:r>
              <a:rPr lang="sl-SI" smtClean="0"/>
              <a:t>Uredite slog naslova matrice</a:t>
            </a:r>
            <a:endParaRPr lang="sl-SI"/>
          </a:p>
        </p:txBody>
      </p:sp>
      <p:sp>
        <p:nvSpPr>
          <p:cNvPr id="3" name="Ograda vsebine 2"/>
          <p:cNvSpPr>
            <a:spLocks noGrp="1"/>
          </p:cNvSpPr>
          <p:nvPr>
            <p:ph sz="quarter" idx="1"/>
          </p:nvPr>
        </p:nvSpPr>
        <p:spPr>
          <a:xfrm>
            <a:off x="457200" y="19812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9812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57200" y="41148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vsebine 5"/>
          <p:cNvSpPr>
            <a:spLocks noGrp="1"/>
          </p:cNvSpPr>
          <p:nvPr>
            <p:ph sz="quarter" idx="4"/>
          </p:nvPr>
        </p:nvSpPr>
        <p:spPr>
          <a:xfrm>
            <a:off x="4648200" y="4114800"/>
            <a:ext cx="40386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a:xfrm>
            <a:off x="457200" y="6245225"/>
            <a:ext cx="2133600" cy="476250"/>
          </a:xfrm>
        </p:spPr>
        <p:txBody>
          <a:bodyPr/>
          <a:lstStyle>
            <a:lvl1pPr>
              <a:defRPr/>
            </a:lvl1pPr>
          </a:lstStyle>
          <a:p>
            <a:endParaRPr lang="sl-SI"/>
          </a:p>
        </p:txBody>
      </p:sp>
      <p:sp>
        <p:nvSpPr>
          <p:cNvPr id="8" name="Ograda noge 7"/>
          <p:cNvSpPr>
            <a:spLocks noGrp="1"/>
          </p:cNvSpPr>
          <p:nvPr>
            <p:ph type="ftr" sz="quarter" idx="11"/>
          </p:nvPr>
        </p:nvSpPr>
        <p:spPr>
          <a:xfrm>
            <a:off x="3124200" y="6245225"/>
            <a:ext cx="2895600" cy="476250"/>
          </a:xfrm>
        </p:spPr>
        <p:txBody>
          <a:bodyPr/>
          <a:lstStyle>
            <a:lvl1pPr>
              <a:defRPr/>
            </a:lvl1pPr>
          </a:lstStyle>
          <a:p>
            <a:endParaRPr lang="sl-SI"/>
          </a:p>
        </p:txBody>
      </p:sp>
      <p:sp>
        <p:nvSpPr>
          <p:cNvPr id="9" name="Ograda številke diapozitiva 8"/>
          <p:cNvSpPr>
            <a:spLocks noGrp="1"/>
          </p:cNvSpPr>
          <p:nvPr>
            <p:ph type="sldNum" sz="quarter" idx="12"/>
          </p:nvPr>
        </p:nvSpPr>
        <p:spPr>
          <a:xfrm>
            <a:off x="6553200" y="6245225"/>
            <a:ext cx="2133600" cy="476250"/>
          </a:xfrm>
        </p:spPr>
        <p:txBody>
          <a:bodyPr/>
          <a:lstStyle>
            <a:lvl1pPr>
              <a:defRPr/>
            </a:lvl1pPr>
          </a:lstStyle>
          <a:p>
            <a:fld id="{5B5E45EA-DD96-4FF4-AB5F-C595A8A438F3}" type="slidenum">
              <a:rPr lang="sl-SI"/>
              <a:pPr/>
              <a:t>‹#›</a:t>
            </a:fld>
            <a:endParaRPr lang="sl-SI"/>
          </a:p>
        </p:txBody>
      </p:sp>
    </p:spTree>
    <p:extLst>
      <p:ext uri="{BB962C8B-B14F-4D97-AF65-F5344CB8AC3E}">
        <p14:creationId xmlns:p14="http://schemas.microsoft.com/office/powerpoint/2010/main" val="287476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4" name="Ograda datuma 13"/>
          <p:cNvSpPr>
            <a:spLocks noGrp="1"/>
          </p:cNvSpPr>
          <p:nvPr>
            <p:ph type="dt" sz="half" idx="14"/>
          </p:nvPr>
        </p:nvSpPr>
        <p:spPr/>
        <p:txBody>
          <a:bodyPr/>
          <a:lstStyle/>
          <a:p>
            <a:endParaRPr lang="sl-SI"/>
          </a:p>
        </p:txBody>
      </p:sp>
      <p:sp>
        <p:nvSpPr>
          <p:cNvPr id="15" name="Ograda številke diapozitiva 14"/>
          <p:cNvSpPr>
            <a:spLocks noGrp="1"/>
          </p:cNvSpPr>
          <p:nvPr>
            <p:ph type="sldNum" sz="quarter" idx="15"/>
          </p:nvPr>
        </p:nvSpPr>
        <p:spPr/>
        <p:txBody>
          <a:bodyPr/>
          <a:lstStyle>
            <a:lvl1pPr algn="ctr">
              <a:defRPr/>
            </a:lvl1pPr>
          </a:lstStyle>
          <a:p>
            <a:fld id="{83A94582-CE9D-4E4D-B151-189C826CB2C1}" type="slidenum">
              <a:rPr lang="sl-SI" smtClean="0"/>
              <a:pPr/>
              <a:t>‹#›</a:t>
            </a:fld>
            <a:endParaRPr lang="sl-SI"/>
          </a:p>
        </p:txBody>
      </p:sp>
      <p:sp>
        <p:nvSpPr>
          <p:cNvPr id="16" name="Ograda noge 15"/>
          <p:cNvSpPr>
            <a:spLocks noGrp="1"/>
          </p:cNvSpPr>
          <p:nvPr>
            <p:ph type="ftr" sz="quarter" idx="16"/>
          </p:nvPr>
        </p:nvSpPr>
        <p:spPr/>
        <p:txBody>
          <a:bodyPr/>
          <a:lstStyle/>
          <a:p>
            <a:endParaRPr lang="sl-SI"/>
          </a:p>
        </p:txBody>
      </p:sp>
      <p:sp>
        <p:nvSpPr>
          <p:cNvPr id="17" name="Naslov 16"/>
          <p:cNvSpPr>
            <a:spLocks noGrp="1"/>
          </p:cNvSpPr>
          <p:nvPr>
            <p:ph type="title"/>
          </p:nvPr>
        </p:nvSpPr>
        <p:spPr/>
        <p:txBody>
          <a:bodyPr rtlCol="0" anchor="b" anchorCtr="0"/>
          <a:lstStyle/>
          <a:p>
            <a:r>
              <a:rPr kumimoji="0" lang="sl-SI" smtClean="0"/>
              <a:t>Uredite slog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D71AC9F-7E1D-4111-B7C7-AD97DC952C98}" type="slidenum">
              <a:rPr lang="sl-SI" smtClean="0"/>
              <a:pPr/>
              <a:t>‹#›</a:t>
            </a:fld>
            <a:endParaRPr lang="sl-SI"/>
          </a:p>
        </p:txBody>
      </p: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l-SI" smtClean="0"/>
              <a:t>Uredite slog naslova matrice</a:t>
            </a:r>
            <a:endParaRPr kumimoji="0" lang="en-US"/>
          </a:p>
        </p:txBody>
      </p:sp>
      <p:sp>
        <p:nvSpPr>
          <p:cNvPr id="3" name="Ograda besedila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cxnSp>
        <p:nvCxnSpPr>
          <p:cNvPr id="7" name="Raven povezovalnik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6F26D14-B58C-4321-9488-0733398FA42B}" type="slidenum">
              <a:rPr lang="sl-SI" smtClean="0"/>
              <a:pPr/>
              <a:t>‹#›</a:t>
            </a:fld>
            <a:endParaRPr lang="sl-SI"/>
          </a:p>
        </p:txBody>
      </p:sp>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11" name="Ograda vsebine 10"/>
          <p:cNvSpPr>
            <a:spLocks noGrp="1"/>
          </p:cNvSpPr>
          <p:nvPr>
            <p:ph sz="half" idx="1"/>
          </p:nvPr>
        </p:nvSpPr>
        <p:spPr>
          <a:xfrm>
            <a:off x="457200" y="1524000"/>
            <a:ext cx="4059936"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half" idx="2"/>
          </p:nvPr>
        </p:nvSpPr>
        <p:spPr>
          <a:xfrm>
            <a:off x="4648200" y="1524000"/>
            <a:ext cx="4059936"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9" name="Ograda številke diapozitiva 8"/>
          <p:cNvSpPr>
            <a:spLocks noGrp="1"/>
          </p:cNvSpPr>
          <p:nvPr>
            <p:ph type="sldNum" sz="quarter" idx="12"/>
          </p:nvPr>
        </p:nvSpPr>
        <p:spPr/>
        <p:txBody>
          <a:bodyPr/>
          <a:lstStyle/>
          <a:p>
            <a:fld id="{55055B75-A085-4D2D-93FA-6956B0B45D8F}" type="slidenum">
              <a:rPr lang="sl-SI" smtClean="0"/>
              <a:pPr/>
              <a:t>‹#›</a:t>
            </a:fld>
            <a:endParaRPr lang="sl-SI"/>
          </a:p>
        </p:txBody>
      </p:sp>
      <p:sp>
        <p:nvSpPr>
          <p:cNvPr id="8" name="Ograda noge 7"/>
          <p:cNvSpPr>
            <a:spLocks noGrp="1"/>
          </p:cNvSpPr>
          <p:nvPr>
            <p:ph type="ftr" sz="quarter" idx="11"/>
          </p:nvPr>
        </p:nvSpPr>
        <p:spPr/>
        <p:txBody>
          <a:bodyPr/>
          <a:lstStyle/>
          <a:p>
            <a:endParaRPr lang="sl-SI"/>
          </a:p>
        </p:txBody>
      </p:sp>
      <p:sp>
        <p:nvSpPr>
          <p:cNvPr id="7" name="Ograda datuma 6"/>
          <p:cNvSpPr>
            <a:spLocks noGrp="1"/>
          </p:cNvSpPr>
          <p:nvPr>
            <p:ph type="dt" sz="half" idx="10"/>
          </p:nvPr>
        </p:nvSpPr>
        <p:spPr/>
        <p:txBody>
          <a:bodyPr/>
          <a:lstStyle/>
          <a:p>
            <a:endParaRPr lang="sl-SI"/>
          </a:p>
        </p:txBody>
      </p: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32" name="Ograda vsebine 31"/>
          <p:cNvSpPr>
            <a:spLocks noGrp="1"/>
          </p:cNvSpPr>
          <p:nvPr>
            <p:ph sz="half" idx="2"/>
          </p:nvPr>
        </p:nvSpPr>
        <p:spPr>
          <a:xfrm>
            <a:off x="457200" y="2201896"/>
            <a:ext cx="4038600" cy="3913632"/>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4" name="Ograda vsebine 33"/>
          <p:cNvSpPr>
            <a:spLocks noGrp="1"/>
          </p:cNvSpPr>
          <p:nvPr>
            <p:ph sz="quarter" idx="4"/>
          </p:nvPr>
        </p:nvSpPr>
        <p:spPr>
          <a:xfrm>
            <a:off x="4649788" y="2201896"/>
            <a:ext cx="4038600" cy="3913632"/>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 name="Naslov 1"/>
          <p:cNvSpPr>
            <a:spLocks noGrp="1"/>
          </p:cNvSpPr>
          <p:nvPr>
            <p:ph type="title"/>
          </p:nvPr>
        </p:nvSpPr>
        <p:spPr>
          <a:xfrm>
            <a:off x="457200" y="155448"/>
            <a:ext cx="8229600" cy="1143000"/>
          </a:xfrm>
        </p:spPr>
        <p:txBody>
          <a:bodyPr anchor="b" anchorCtr="0"/>
          <a:lstStyle>
            <a:lvl1pPr>
              <a:defRPr/>
            </a:lvl1pPr>
          </a:lstStyle>
          <a:p>
            <a:r>
              <a:rPr kumimoji="0" lang="sl-SI" smtClean="0"/>
              <a:t>Uredite slog naslova matrice</a:t>
            </a:r>
            <a:endParaRPr kumimoji="0"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cxnSp>
        <p:nvCxnSpPr>
          <p:cNvPr id="10" name="Raven povezovalnik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aven povezovalnik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91383931-4213-4D2A-A36D-033D3BE21ACE}" type="slidenum">
              <a:rPr lang="sl-SI" smtClean="0"/>
              <a:pPr/>
              <a:t>‹#›</a:t>
            </a:fld>
            <a:endParaRPr lang="sl-SI"/>
          </a:p>
        </p:txBody>
      </p:sp>
      <p:sp>
        <p:nvSpPr>
          <p:cNvPr id="2" name="Naslov 1"/>
          <p:cNvSpPr>
            <a:spLocks noGrp="1"/>
          </p:cNvSpPr>
          <p:nvPr>
            <p:ph type="title"/>
          </p:nvPr>
        </p:nvSpPr>
        <p:spPr/>
        <p:txBody>
          <a:bodyPr/>
          <a:lstStyle/>
          <a:p>
            <a:r>
              <a:rPr kumimoji="0" lang="sl-SI" smtClean="0"/>
              <a:t>Uredite slog naslova matrice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4BC88F5-431F-44EA-A282-FD238F803E7F}"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 name="Ograda besedila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31" name="Naslov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Uredite slog naslova matrice</a:t>
            </a:r>
            <a:endParaRPr kumimoji="0" lang="en-US"/>
          </a:p>
        </p:txBody>
      </p:sp>
      <p:sp>
        <p:nvSpPr>
          <p:cNvPr id="8" name="Ograda datuma 7"/>
          <p:cNvSpPr>
            <a:spLocks noGrp="1"/>
          </p:cNvSpPr>
          <p:nvPr>
            <p:ph type="dt" sz="half" idx="14"/>
          </p:nvPr>
        </p:nvSpPr>
        <p:spPr/>
        <p:txBody>
          <a:bodyPr/>
          <a:lstStyle/>
          <a:p>
            <a:endParaRPr lang="sl-SI"/>
          </a:p>
        </p:txBody>
      </p:sp>
      <p:sp>
        <p:nvSpPr>
          <p:cNvPr id="9" name="Ograda številke diapozitiva 8"/>
          <p:cNvSpPr>
            <a:spLocks noGrp="1"/>
          </p:cNvSpPr>
          <p:nvPr>
            <p:ph type="sldNum" sz="quarter" idx="15"/>
          </p:nvPr>
        </p:nvSpPr>
        <p:spPr/>
        <p:txBody>
          <a:bodyPr/>
          <a:lstStyle/>
          <a:p>
            <a:fld id="{60A77005-B7FA-4F59-B850-A4831AE70C4D}" type="slidenum">
              <a:rPr lang="sl-SI" smtClean="0"/>
              <a:pPr/>
              <a:t>‹#›</a:t>
            </a:fld>
            <a:endParaRPr lang="sl-SI"/>
          </a:p>
        </p:txBody>
      </p:sp>
      <p:sp>
        <p:nvSpPr>
          <p:cNvPr id="10" name="Ograda noge 9"/>
          <p:cNvSpPr>
            <a:spLocks noGrp="1"/>
          </p:cNvSpPr>
          <p:nvPr>
            <p:ph type="ftr" sz="quarter" idx="16"/>
          </p:nvPr>
        </p:nvSpPr>
        <p:spPr/>
        <p:txBody>
          <a:bodyPr/>
          <a:lstStyle/>
          <a:p>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Uredite slog naslova matrice</a:t>
            </a:r>
            <a:endParaRPr kumimoji="0"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l-SI" smtClean="0"/>
              <a:t>Kliknite ikono, če želite dodati sliko</a:t>
            </a:r>
            <a:endParaRPr kumimoji="0" lang="en-US"/>
          </a:p>
        </p:txBody>
      </p:sp>
      <p:sp>
        <p:nvSpPr>
          <p:cNvPr id="4" name="Ograda besedila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l-SI" smtClean="0"/>
              <a:t>Uredite sloge besedila matrice</a:t>
            </a:r>
          </a:p>
        </p:txBody>
      </p:sp>
      <p:sp>
        <p:nvSpPr>
          <p:cNvPr id="8" name="Ograda datuma 7"/>
          <p:cNvSpPr>
            <a:spLocks noGrp="1"/>
          </p:cNvSpPr>
          <p:nvPr>
            <p:ph type="dt" sz="half" idx="10"/>
          </p:nvPr>
        </p:nvSpPr>
        <p:spPr/>
        <p:txBody>
          <a:bodyPr/>
          <a:lstStyle/>
          <a:p>
            <a:endParaRPr lang="sl-SI"/>
          </a:p>
        </p:txBody>
      </p:sp>
      <p:sp>
        <p:nvSpPr>
          <p:cNvPr id="9" name="Ograda številke diapozitiva 8"/>
          <p:cNvSpPr>
            <a:spLocks noGrp="1"/>
          </p:cNvSpPr>
          <p:nvPr>
            <p:ph type="sldNum" sz="quarter" idx="11"/>
          </p:nvPr>
        </p:nvSpPr>
        <p:spPr/>
        <p:txBody>
          <a:bodyPr/>
          <a:lstStyle/>
          <a:p>
            <a:fld id="{CE897756-42ED-4D0B-B181-B2BC21D94BDF}" type="slidenum">
              <a:rPr lang="sl-SI" smtClean="0"/>
              <a:pPr/>
              <a:t>‹#›</a:t>
            </a:fld>
            <a:endParaRPr lang="sl-SI"/>
          </a:p>
        </p:txBody>
      </p:sp>
      <p:sp>
        <p:nvSpPr>
          <p:cNvPr id="10" name="Ograda noge 9"/>
          <p:cNvSpPr>
            <a:spLocks noGrp="1"/>
          </p:cNvSpPr>
          <p:nvPr>
            <p:ph type="ftr" sz="quarter" idx="12"/>
          </p:nvPr>
        </p:nvSpPr>
        <p:spPr/>
        <p:txBody>
          <a:bodyPr/>
          <a:lstStyle/>
          <a:p>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Ograda besedila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24" name="Ograda datum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sl-SI"/>
          </a:p>
        </p:txBody>
      </p:sp>
      <p:sp>
        <p:nvSpPr>
          <p:cNvPr id="10" name="Ograda no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sl-SI"/>
          </a:p>
        </p:txBody>
      </p:sp>
      <p:sp>
        <p:nvSpPr>
          <p:cNvPr id="22" name="Ograda številke diapoz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245D91F-F0EE-452B-8FC4-6282CC3ABA78}" type="slidenum">
              <a:rPr lang="sl-SI" smtClean="0"/>
              <a:pPr/>
              <a:t>‹#›</a:t>
            </a:fld>
            <a:endParaRPr lang="sl-SI"/>
          </a:p>
        </p:txBody>
      </p:sp>
      <p:sp>
        <p:nvSpPr>
          <p:cNvPr id="5" name="Ograda naslova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sl-SI" smtClean="0"/>
              <a:t>Uredite slog naslova matrice</a:t>
            </a:r>
            <a:endParaRPr kumimoji="0" lang="en-US"/>
          </a:p>
        </p:txBody>
      </p:sp>
    </p:spTree>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27745"/>
            <a:ext cx="81819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Text Box 7"/>
          <p:cNvSpPr txBox="1">
            <a:spLocks noChangeArrowheads="1"/>
          </p:cNvSpPr>
          <p:nvPr/>
        </p:nvSpPr>
        <p:spPr bwMode="auto">
          <a:xfrm>
            <a:off x="1908175" y="260350"/>
            <a:ext cx="5184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sz="4000" b="1" dirty="0">
                <a:solidFill>
                  <a:schemeClr val="tx2"/>
                </a:solidFill>
              </a:rPr>
              <a:t>P R A V L J I C 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24581" name="Rectangle 5"/>
          <p:cNvSpPr>
            <a:spLocks noGrp="1" noChangeArrowheads="1"/>
          </p:cNvSpPr>
          <p:nvPr>
            <p:ph type="body" sz="half" idx="1"/>
          </p:nvPr>
        </p:nvSpPr>
        <p:spPr/>
        <p:txBody>
          <a:bodyPr/>
          <a:lstStyle/>
          <a:p>
            <a:pPr marL="514350" indent="-514350">
              <a:buSzPct val="100000"/>
              <a:buFont typeface="+mj-lt"/>
              <a:buAutoNum type="arabicPeriod" startAt="8"/>
            </a:pPr>
            <a:r>
              <a:rPr lang="sl-SI" sz="2800" dirty="0" smtClean="0">
                <a:solidFill>
                  <a:srgbClr val="800000"/>
                </a:solidFill>
              </a:rPr>
              <a:t>ŽIVALI SO PAMETNE, ZNAJO</a:t>
            </a:r>
            <a:r>
              <a:rPr lang="sl-SI" sz="2800" dirty="0" smtClean="0"/>
              <a:t> </a:t>
            </a:r>
            <a:r>
              <a:rPr lang="sl-SI" sz="2800" dirty="0" smtClean="0">
                <a:solidFill>
                  <a:srgbClr val="800000"/>
                </a:solidFill>
              </a:rPr>
              <a:t>GOVORITI</a:t>
            </a:r>
          </a:p>
          <a:p>
            <a:pPr marL="514350" indent="-514350">
              <a:buSzPct val="100000"/>
              <a:buFont typeface="+mj-lt"/>
              <a:buAutoNum type="arabicPeriod" startAt="8"/>
            </a:pPr>
            <a:r>
              <a:rPr lang="sl-SI" sz="2800" dirty="0" smtClean="0">
                <a:solidFill>
                  <a:srgbClr val="800000"/>
                </a:solidFill>
              </a:rPr>
              <a:t>NARAVA JE VSEMOGOČNA</a:t>
            </a:r>
            <a:endParaRPr lang="sl-SI" sz="2800" dirty="0"/>
          </a:p>
        </p:txBody>
      </p:sp>
      <p:pic>
        <p:nvPicPr>
          <p:cNvPr id="24587" name="Picture 11" descr="puss_show"/>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tretch>
            <a:fillRect/>
          </a:stretch>
        </p:blipFill>
        <p:spPr>
          <a:xfrm>
            <a:off x="5148064" y="2036763"/>
            <a:ext cx="2592287" cy="34454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94" name="Text Box 18"/>
          <p:cNvSpPr txBox="1">
            <a:spLocks noChangeArrowheads="1"/>
          </p:cNvSpPr>
          <p:nvPr/>
        </p:nvSpPr>
        <p:spPr bwMode="auto">
          <a:xfrm>
            <a:off x="4823369" y="5766371"/>
            <a:ext cx="324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smtClean="0">
                <a:solidFill>
                  <a:schemeClr val="accent2"/>
                </a:solidFill>
              </a:rPr>
              <a:t>Brata Grimm: Obuti </a:t>
            </a:r>
            <a:r>
              <a:rPr lang="sl-SI" dirty="0">
                <a:solidFill>
                  <a:schemeClr val="accent2"/>
                </a:solidFill>
              </a:rPr>
              <a:t>maček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30725" name="Rectangle 5"/>
          <p:cNvSpPr>
            <a:spLocks noGrp="1" noChangeArrowheads="1"/>
          </p:cNvSpPr>
          <p:nvPr>
            <p:ph type="body" sz="half" idx="1"/>
          </p:nvPr>
        </p:nvSpPr>
        <p:spPr/>
        <p:txBody>
          <a:bodyPr/>
          <a:lstStyle/>
          <a:p>
            <a:pPr marL="514350" indent="-514350">
              <a:buSzPct val="100000"/>
              <a:buFont typeface="+mj-lt"/>
              <a:buAutoNum type="arabicPeriod" startAt="10"/>
            </a:pPr>
            <a:r>
              <a:rPr lang="sl-SI" sz="2800" dirty="0" smtClean="0">
                <a:solidFill>
                  <a:srgbClr val="800000"/>
                </a:solidFill>
              </a:rPr>
              <a:t>Konec </a:t>
            </a:r>
            <a:r>
              <a:rPr lang="sl-SI" sz="2800" dirty="0">
                <a:solidFill>
                  <a:srgbClr val="800000"/>
                </a:solidFill>
              </a:rPr>
              <a:t>je </a:t>
            </a:r>
            <a:r>
              <a:rPr lang="sl-SI" sz="2800" dirty="0" smtClean="0">
                <a:solidFill>
                  <a:srgbClr val="800000"/>
                </a:solidFill>
              </a:rPr>
              <a:t>SREČEN</a:t>
            </a:r>
            <a:endParaRPr lang="sl-SI" sz="2800" dirty="0">
              <a:solidFill>
                <a:srgbClr val="800000"/>
              </a:solidFill>
            </a:endParaRPr>
          </a:p>
          <a:p>
            <a:pPr lvl="2"/>
            <a:r>
              <a:rPr lang="sl-SI" sz="2100" dirty="0" smtClean="0"/>
              <a:t>“Živela </a:t>
            </a:r>
            <a:r>
              <a:rPr lang="sl-SI" sz="2100" dirty="0"/>
              <a:t>sta  dolgo in </a:t>
            </a:r>
            <a:r>
              <a:rPr lang="sl-SI" sz="2100" dirty="0" smtClean="0"/>
              <a:t>srečno</a:t>
            </a:r>
            <a:r>
              <a:rPr lang="sl-SI" sz="2100" dirty="0"/>
              <a:t> </a:t>
            </a:r>
            <a:r>
              <a:rPr lang="sl-SI" sz="2100" dirty="0" smtClean="0"/>
              <a:t>...“</a:t>
            </a:r>
            <a:endParaRPr lang="sl-SI" sz="2100" dirty="0"/>
          </a:p>
          <a:p>
            <a:pPr lvl="2"/>
            <a:r>
              <a:rPr lang="sl-SI" sz="2100" dirty="0" smtClean="0"/>
              <a:t>“Kdor </a:t>
            </a:r>
            <a:r>
              <a:rPr lang="sl-SI" sz="2100" dirty="0"/>
              <a:t>ne verjame, naj gre gledat sam</a:t>
            </a:r>
            <a:r>
              <a:rPr lang="sl-SI" sz="2100" dirty="0" smtClean="0"/>
              <a:t>!“</a:t>
            </a:r>
            <a:endParaRPr lang="sl-SI" sz="2100" dirty="0"/>
          </a:p>
          <a:p>
            <a:pPr lvl="2"/>
            <a:r>
              <a:rPr lang="sl-SI" sz="2100" dirty="0" smtClean="0"/>
              <a:t>“Srečno </a:t>
            </a:r>
            <a:r>
              <a:rPr lang="sl-SI" sz="2100" dirty="0"/>
              <a:t>sta živela do konca svojih dni</a:t>
            </a:r>
            <a:r>
              <a:rPr lang="sl-SI" sz="2100" dirty="0" smtClean="0"/>
              <a:t>.“</a:t>
            </a:r>
            <a:endParaRPr lang="sl-SI" sz="2100" dirty="0"/>
          </a:p>
        </p:txBody>
      </p:sp>
      <p:pic>
        <p:nvPicPr>
          <p:cNvPr id="8" name="Picture 11" descr="sneguljcica-540x3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916767"/>
            <a:ext cx="4038600" cy="2243666"/>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4860032" y="5229200"/>
            <a:ext cx="3528392" cy="369332"/>
          </a:xfrm>
          <a:prstGeom prst="rect">
            <a:avLst/>
          </a:prstGeom>
          <a:noFill/>
        </p:spPr>
        <p:txBody>
          <a:bodyPr wrap="square" rtlCol="0">
            <a:spAutoFit/>
          </a:bodyPr>
          <a:lstStyle/>
          <a:p>
            <a:pPr algn="ctr"/>
            <a:r>
              <a:rPr lang="sl-SI" dirty="0" smtClean="0">
                <a:solidFill>
                  <a:schemeClr val="accent2"/>
                </a:solidFill>
              </a:rPr>
              <a:t>Sneguljčica in sedem palčkov</a:t>
            </a:r>
            <a:endParaRPr lang="sl-SI"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sl-SI" dirty="0" smtClean="0"/>
              <a:t>Oblika pravljice</a:t>
            </a:r>
            <a:endParaRPr lang="sl-SI" dirty="0"/>
          </a:p>
        </p:txBody>
      </p:sp>
      <p:sp>
        <p:nvSpPr>
          <p:cNvPr id="35846" name="Rectangle 6"/>
          <p:cNvSpPr>
            <a:spLocks noGrp="1" noChangeArrowheads="1"/>
          </p:cNvSpPr>
          <p:nvPr>
            <p:ph type="body" sz="half" idx="1"/>
          </p:nvPr>
        </p:nvSpPr>
        <p:spPr/>
        <p:txBody>
          <a:bodyPr/>
          <a:lstStyle/>
          <a:p>
            <a:pPr>
              <a:buFont typeface="Wingdings" pitchFamily="2" charset="2"/>
              <a:buNone/>
            </a:pPr>
            <a:r>
              <a:rPr lang="sl-SI" sz="2800" dirty="0"/>
              <a:t>   </a:t>
            </a:r>
            <a:r>
              <a:rPr lang="sl-SI" sz="2800" dirty="0" smtClean="0"/>
              <a:t>Napisane so v obliki proze (kot zgodbe), </a:t>
            </a:r>
            <a:r>
              <a:rPr lang="sl-SI" sz="2800" dirty="0" smtClean="0"/>
              <a:t>lahko vsebujejo </a:t>
            </a:r>
            <a:r>
              <a:rPr lang="sl-SI" sz="2800" dirty="0" smtClean="0"/>
              <a:t>tudi verze.</a:t>
            </a:r>
            <a:endParaRPr lang="sl-SI" sz="2800" dirty="0"/>
          </a:p>
        </p:txBody>
      </p:sp>
      <p:pic>
        <p:nvPicPr>
          <p:cNvPr id="11" name="Picture 9" descr="ben_m%20(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345803" y="1981200"/>
            <a:ext cx="2643394"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Ograda vsebine 3"/>
          <p:cNvSpPr>
            <a:spLocks noGrp="1"/>
          </p:cNvSpPr>
          <p:nvPr>
            <p:ph sz="quarter" idx="3"/>
          </p:nvPr>
        </p:nvSpPr>
        <p:spPr/>
        <p:txBody>
          <a:bodyPr/>
          <a:lstStyle/>
          <a:p>
            <a:pPr marL="0" indent="0">
              <a:buNone/>
            </a:pPr>
            <a:r>
              <a:rPr lang="sl-SI" dirty="0" smtClean="0">
                <a:solidFill>
                  <a:schemeClr val="accent2"/>
                </a:solidFill>
              </a:rPr>
              <a:t>“Zrcalce, zrcalce na steni, povej, katera najlepša v deželi je tej?“</a:t>
            </a:r>
          </a:p>
          <a:p>
            <a:endParaRPr lang="sl-SI"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sz="quarter"/>
          </p:nvPr>
        </p:nvSpPr>
        <p:spPr/>
        <p:txBody>
          <a:bodyPr/>
          <a:lstStyle/>
          <a:p>
            <a:r>
              <a:rPr lang="sl-SI" dirty="0" smtClean="0"/>
              <a:t>Slovenska ljudska pravljica</a:t>
            </a:r>
            <a:endParaRPr lang="sl-SI" dirty="0"/>
          </a:p>
        </p:txBody>
      </p:sp>
      <p:pic>
        <p:nvPicPr>
          <p:cNvPr id="76806"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551358" y="1981200"/>
            <a:ext cx="1850283" cy="1981200"/>
          </a:xfrm>
        </p:spPr>
      </p:pic>
      <p:pic>
        <p:nvPicPr>
          <p:cNvPr id="76807" name="Picture 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725764" y="1981200"/>
            <a:ext cx="1883472" cy="1981200"/>
          </a:xfrm>
        </p:spPr>
      </p:pic>
      <p:pic>
        <p:nvPicPr>
          <p:cNvPr id="7" name="Picture 5"/>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tretch>
            <a:fillRect/>
          </a:stretch>
        </p:blipFill>
        <p:spPr>
          <a:xfrm>
            <a:off x="1043608" y="4147522"/>
            <a:ext cx="2343213" cy="1981200"/>
          </a:xfrm>
        </p:spPr>
      </p:pic>
      <p:pic>
        <p:nvPicPr>
          <p:cNvPr id="8" name="Picture 7"/>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a:xfrm>
            <a:off x="5724128" y="4076293"/>
            <a:ext cx="2156584" cy="1981200"/>
          </a:xfrm>
        </p:spPr>
      </p:pic>
      <p:pic>
        <p:nvPicPr>
          <p:cNvPr id="9" name="Picture 2" descr="http://t0.gstatic.com/images?q=tbn:ANd9GcSPVXw8ugl7UEgFGIxDdNefN40ACzXsfF2JU0amJKpJ9m6238eUSZ4sg6GG"/>
          <p:cNvPicPr>
            <a:picLocks noChangeAspect="1" noChangeArrowheads="1"/>
          </p:cNvPicPr>
          <p:nvPr/>
        </p:nvPicPr>
        <p:blipFill rotWithShape="1">
          <a:blip r:embed="rId7">
            <a:extLst>
              <a:ext uri="{28A0092B-C50C-407E-A947-70E740481C1C}">
                <a14:useLocalDpi xmlns:a14="http://schemas.microsoft.com/office/drawing/2010/main" val="0"/>
              </a:ext>
            </a:extLst>
          </a:blip>
          <a:srcRect l="11099" t="10729" r="23154" b="9743"/>
          <a:stretch/>
        </p:blipFill>
        <p:spPr bwMode="auto">
          <a:xfrm>
            <a:off x="3707904" y="1988840"/>
            <a:ext cx="1621972" cy="1469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sz="quarter"/>
          </p:nvPr>
        </p:nvSpPr>
        <p:spPr/>
        <p:txBody>
          <a:bodyPr/>
          <a:lstStyle/>
          <a:p>
            <a:r>
              <a:rPr lang="sl-SI" dirty="0" smtClean="0"/>
              <a:t>Slovenska ljudska pravljica</a:t>
            </a:r>
            <a:endParaRPr lang="sl-SI" dirty="0"/>
          </a:p>
        </p:txBody>
      </p:sp>
      <p:pic>
        <p:nvPicPr>
          <p:cNvPr id="80902"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530656" y="1981200"/>
            <a:ext cx="1891688" cy="1981200"/>
          </a:xfrm>
        </p:spPr>
      </p:pic>
      <p:pic>
        <p:nvPicPr>
          <p:cNvPr id="80904" name="Picture 8"/>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690378" y="1981200"/>
            <a:ext cx="1954244" cy="1981200"/>
          </a:xfrm>
        </p:spPr>
      </p:pic>
      <p:pic>
        <p:nvPicPr>
          <p:cNvPr id="17" name="Picture 4" descr="http://www.simos.si/foto/2239.gif"/>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tretch>
            <a:fillRect/>
          </a:stretch>
        </p:blipFill>
        <p:spPr bwMode="auto">
          <a:xfrm>
            <a:off x="1763688" y="4219575"/>
            <a:ext cx="144016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2.gstatic.com/images?q=tbn:ANd9GcTr6MQjpVErjLOzHDou-cvA8Rb_1AKgfwptYeekI-KunHGhVc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1988840"/>
            <a:ext cx="1441285"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p:cNvPicPr>
            <a:picLocks noGrp="1" noChangeAspect="1" noChangeArrowheads="1"/>
          </p:cNvPicPr>
          <p:nvPr>
            <p:ph sz="quarter" idx="4"/>
          </p:nvPr>
        </p:nvPicPr>
        <p:blipFill>
          <a:blip r:embed="rId7" cstate="print">
            <a:extLst>
              <a:ext uri="{28A0092B-C50C-407E-A947-70E740481C1C}">
                <a14:useLocalDpi xmlns:a14="http://schemas.microsoft.com/office/drawing/2010/main" val="0"/>
              </a:ext>
            </a:extLst>
          </a:blip>
          <a:stretch>
            <a:fillRect/>
          </a:stretch>
        </p:blipFill>
        <p:spPr>
          <a:xfrm>
            <a:off x="5916469" y="4114800"/>
            <a:ext cx="1502061" cy="1981200"/>
          </a:xfrm>
          <a:prstGeom prst="rect">
            <a:avLst/>
          </a:prstGeom>
        </p:spPr>
      </p:pic>
      <p:sp>
        <p:nvSpPr>
          <p:cNvPr id="20" name="PoljeZBesedilom 19"/>
          <p:cNvSpPr txBox="1"/>
          <p:nvPr/>
        </p:nvSpPr>
        <p:spPr>
          <a:xfrm>
            <a:off x="3419872" y="4005064"/>
            <a:ext cx="2376264" cy="461665"/>
          </a:xfrm>
          <a:prstGeom prst="rect">
            <a:avLst/>
          </a:prstGeom>
          <a:noFill/>
        </p:spPr>
        <p:txBody>
          <a:bodyPr wrap="square" rtlCol="0">
            <a:spAutoFit/>
          </a:bodyPr>
          <a:lstStyle/>
          <a:p>
            <a:r>
              <a:rPr lang="sl-SI" sz="1200"/>
              <a:t>https://www.youtube.com/watch?v=MtLi6ZnrmRg</a:t>
            </a:r>
            <a:endParaRPr lang="sl-SI"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algn="l"/>
            <a:r>
              <a:rPr lang="sl-SI" sz="3600" dirty="0"/>
              <a:t>Kaj je pravljica?</a:t>
            </a:r>
          </a:p>
        </p:txBody>
      </p:sp>
      <p:sp>
        <p:nvSpPr>
          <p:cNvPr id="6149" name="Rectangle 5"/>
          <p:cNvSpPr>
            <a:spLocks noGrp="1" noChangeArrowheads="1"/>
          </p:cNvSpPr>
          <p:nvPr>
            <p:ph type="body" sz="half" idx="1"/>
          </p:nvPr>
        </p:nvSpPr>
        <p:spPr/>
        <p:txBody>
          <a:bodyPr/>
          <a:lstStyle/>
          <a:p>
            <a:pPr>
              <a:buFont typeface="Wingdings" pitchFamily="2" charset="2"/>
              <a:buNone/>
            </a:pPr>
            <a:r>
              <a:rPr lang="sl-SI" sz="2800" dirty="0"/>
              <a:t>   Pravljica je </a:t>
            </a:r>
            <a:r>
              <a:rPr lang="sl-SI" sz="2800" dirty="0" smtClean="0"/>
              <a:t>najstarejša domišljijska </a:t>
            </a:r>
            <a:r>
              <a:rPr lang="sl-SI" sz="2800" dirty="0"/>
              <a:t>pripoved.</a:t>
            </a:r>
          </a:p>
          <a:p>
            <a:pPr>
              <a:buFont typeface="Wingdings" pitchFamily="2" charset="2"/>
              <a:buNone/>
            </a:pPr>
            <a:r>
              <a:rPr lang="sl-SI" sz="2800" dirty="0"/>
              <a:t>  </a:t>
            </a:r>
          </a:p>
          <a:p>
            <a:pPr>
              <a:buFont typeface="Wingdings" pitchFamily="2" charset="2"/>
              <a:buNone/>
            </a:pPr>
            <a:r>
              <a:rPr lang="sl-SI" sz="2800" dirty="0"/>
              <a:t>   </a:t>
            </a:r>
          </a:p>
        </p:txBody>
      </p:sp>
      <p:pic>
        <p:nvPicPr>
          <p:cNvPr id="615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238750" y="2205037"/>
            <a:ext cx="2857500" cy="3667125"/>
          </a:xfrm>
        </p:spPr>
      </p:pic>
      <p:sp>
        <p:nvSpPr>
          <p:cNvPr id="3" name="Pravokotnik 2"/>
          <p:cNvSpPr/>
          <p:nvPr/>
        </p:nvSpPr>
        <p:spPr>
          <a:xfrm>
            <a:off x="4427984" y="5877619"/>
            <a:ext cx="4464496" cy="369332"/>
          </a:xfrm>
          <a:prstGeom prst="rect">
            <a:avLst/>
          </a:prstGeom>
        </p:spPr>
        <p:txBody>
          <a:bodyPr wrap="square">
            <a:spAutoFit/>
          </a:bodyPr>
          <a:lstStyle/>
          <a:p>
            <a:r>
              <a:rPr lang="sl-SI" dirty="0" smtClean="0">
                <a:solidFill>
                  <a:schemeClr val="accent2"/>
                </a:solidFill>
              </a:rPr>
              <a:t>Franci Rogač: Pravljica </a:t>
            </a:r>
            <a:r>
              <a:rPr lang="sl-SI" dirty="0">
                <a:solidFill>
                  <a:schemeClr val="accent2"/>
                </a:solidFill>
              </a:rPr>
              <a:t>o gozdnem škratu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9221" name="Rectangle 5"/>
          <p:cNvSpPr>
            <a:spLocks noGrp="1" noChangeArrowheads="1"/>
          </p:cNvSpPr>
          <p:nvPr>
            <p:ph type="body" sz="half" idx="1"/>
          </p:nvPr>
        </p:nvSpPr>
        <p:spPr/>
        <p:txBody>
          <a:bodyPr/>
          <a:lstStyle/>
          <a:p>
            <a:pPr marL="457200" indent="-457200">
              <a:buSzPct val="100000"/>
              <a:buFont typeface="+mj-lt"/>
              <a:buAutoNum type="arabicPeriod"/>
            </a:pPr>
            <a:r>
              <a:rPr lang="sl-SI" sz="2400" dirty="0" smtClean="0">
                <a:solidFill>
                  <a:srgbClr val="800000"/>
                </a:solidFill>
              </a:rPr>
              <a:t>KRAJ </a:t>
            </a:r>
            <a:r>
              <a:rPr lang="sl-SI" sz="2400" dirty="0">
                <a:solidFill>
                  <a:srgbClr val="800000"/>
                </a:solidFill>
              </a:rPr>
              <a:t>IN ČAS DOGAJANJA STA NEDOLOČENA</a:t>
            </a:r>
          </a:p>
          <a:p>
            <a:endParaRPr lang="sl-SI" sz="2400" dirty="0">
              <a:solidFill>
                <a:srgbClr val="800000"/>
              </a:solidFill>
            </a:endParaRPr>
          </a:p>
          <a:p>
            <a:pPr>
              <a:buFont typeface="Wingdings" pitchFamily="2" charset="2"/>
              <a:buNone/>
            </a:pPr>
            <a:r>
              <a:rPr lang="sl-SI" sz="2400" dirty="0"/>
              <a:t>   </a:t>
            </a:r>
            <a:r>
              <a:rPr lang="sl-SI" sz="2400" dirty="0" smtClean="0"/>
              <a:t>Začenja se z besedami:</a:t>
            </a:r>
            <a:endParaRPr lang="sl-SI" sz="2400" dirty="0"/>
          </a:p>
          <a:p>
            <a:pPr lvl="1"/>
            <a:r>
              <a:rPr lang="sl-SI" sz="2000" dirty="0" smtClean="0"/>
              <a:t>NEKOČ</a:t>
            </a:r>
            <a:endParaRPr lang="sl-SI" sz="2000" dirty="0"/>
          </a:p>
          <a:p>
            <a:pPr lvl="1"/>
            <a:r>
              <a:rPr lang="sl-SI" sz="2000" dirty="0"/>
              <a:t>NEKJE</a:t>
            </a:r>
          </a:p>
          <a:p>
            <a:pPr lvl="1"/>
            <a:r>
              <a:rPr lang="sl-SI" sz="2000" dirty="0"/>
              <a:t>ZA DEVETIMI GORAMI</a:t>
            </a:r>
          </a:p>
          <a:p>
            <a:pPr lvl="1"/>
            <a:r>
              <a:rPr lang="sl-SI" sz="2000" dirty="0"/>
              <a:t>ZA DEVETIMI VODAMI</a:t>
            </a:r>
          </a:p>
          <a:p>
            <a:pPr lvl="1"/>
            <a:r>
              <a:rPr lang="sl-SI" sz="2000" dirty="0"/>
              <a:t>PRED DAVNIMI ČASI</a:t>
            </a:r>
          </a:p>
        </p:txBody>
      </p:sp>
      <p:pic>
        <p:nvPicPr>
          <p:cNvPr id="9222"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448300" y="2814637"/>
            <a:ext cx="2438400" cy="2447925"/>
          </a:xfrm>
        </p:spPr>
      </p:pic>
      <p:sp>
        <p:nvSpPr>
          <p:cNvPr id="9223" name="Text Box 7"/>
          <p:cNvSpPr txBox="1">
            <a:spLocks noChangeArrowheads="1"/>
          </p:cNvSpPr>
          <p:nvPr/>
        </p:nvSpPr>
        <p:spPr bwMode="auto">
          <a:xfrm>
            <a:off x="4213845" y="537321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Julia </a:t>
            </a:r>
            <a:r>
              <a:rPr lang="sl-SI" sz="1600" dirty="0" err="1">
                <a:solidFill>
                  <a:schemeClr val="accent2"/>
                </a:solidFill>
              </a:rPr>
              <a:t>Donaldson</a:t>
            </a:r>
            <a:r>
              <a:rPr lang="sl-SI" sz="1600" dirty="0">
                <a:solidFill>
                  <a:schemeClr val="accent2"/>
                </a:solidFill>
              </a:rPr>
              <a:t>: Najlepši velikan v mestu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1269" name="Rectangle 5"/>
          <p:cNvSpPr>
            <a:spLocks noGrp="1" noChangeArrowheads="1"/>
          </p:cNvSpPr>
          <p:nvPr>
            <p:ph type="body" sz="half" idx="1"/>
          </p:nvPr>
        </p:nvSpPr>
        <p:spPr/>
        <p:txBody>
          <a:bodyPr/>
          <a:lstStyle/>
          <a:p>
            <a:pPr marL="514350" indent="-514350">
              <a:buSzPct val="100000"/>
              <a:buFont typeface="+mj-lt"/>
              <a:buAutoNum type="arabicPeriod" startAt="2"/>
            </a:pPr>
            <a:r>
              <a:rPr lang="sl-SI" sz="2800" dirty="0" smtClean="0">
                <a:solidFill>
                  <a:srgbClr val="800000"/>
                </a:solidFill>
              </a:rPr>
              <a:t>OSEBE SO NEDOLOČENE</a:t>
            </a:r>
            <a:endParaRPr lang="sl-SI" sz="2800" dirty="0">
              <a:solidFill>
                <a:srgbClr val="800000"/>
              </a:solidFill>
            </a:endParaRPr>
          </a:p>
          <a:p>
            <a:pPr lvl="2"/>
            <a:r>
              <a:rPr lang="sl-SI" sz="2100" dirty="0" smtClean="0"/>
              <a:t>kralj</a:t>
            </a:r>
          </a:p>
          <a:p>
            <a:pPr lvl="2"/>
            <a:r>
              <a:rPr lang="sl-SI" sz="2100" dirty="0" smtClean="0"/>
              <a:t>uboga deklica</a:t>
            </a:r>
          </a:p>
          <a:p>
            <a:pPr lvl="2"/>
            <a:r>
              <a:rPr lang="sl-SI" sz="2100" dirty="0" smtClean="0"/>
              <a:t>oče s tremi sinovi</a:t>
            </a:r>
          </a:p>
          <a:p>
            <a:pPr lvl="2"/>
            <a:r>
              <a:rPr lang="sl-SI" sz="2100" dirty="0" smtClean="0"/>
              <a:t>Sneguljčica</a:t>
            </a:r>
            <a:endParaRPr lang="sl-SI" sz="2100" dirty="0"/>
          </a:p>
          <a:p>
            <a:pPr lvl="2"/>
            <a:r>
              <a:rPr lang="sl-SI" sz="2100" dirty="0" smtClean="0"/>
              <a:t>Pepelka</a:t>
            </a:r>
            <a:endParaRPr lang="sl-SI" sz="2100" dirty="0"/>
          </a:p>
          <a:p>
            <a:pPr lvl="2"/>
            <a:r>
              <a:rPr lang="sl-SI" sz="2100" dirty="0" smtClean="0"/>
              <a:t>Rdeča kapica</a:t>
            </a:r>
            <a:endParaRPr lang="sl-SI" sz="2100" dirty="0"/>
          </a:p>
        </p:txBody>
      </p:sp>
      <p:pic>
        <p:nvPicPr>
          <p:cNvPr id="1028" name="Picture 4" descr="http://www.disneyvillains.net/images/evilqueence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504882" cy="438110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4219550" y="609329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Hudobna kraljica iz Sneguljčice</a:t>
            </a:r>
            <a:endParaRPr lang="sl-SI" sz="1600"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3317" name="Rectangle 5"/>
          <p:cNvSpPr>
            <a:spLocks noGrp="1" noChangeArrowheads="1"/>
          </p:cNvSpPr>
          <p:nvPr>
            <p:ph type="body" sz="half" idx="1"/>
          </p:nvPr>
        </p:nvSpPr>
        <p:spPr/>
        <p:txBody>
          <a:bodyPr/>
          <a:lstStyle/>
          <a:p>
            <a:pPr marL="514350" indent="-514350">
              <a:lnSpc>
                <a:spcPct val="90000"/>
              </a:lnSpc>
              <a:buSzPct val="100000"/>
              <a:buFont typeface="+mj-lt"/>
              <a:buAutoNum type="arabicPeriod" startAt="3"/>
            </a:pPr>
            <a:r>
              <a:rPr lang="sl-SI" sz="2800" dirty="0" smtClean="0">
                <a:solidFill>
                  <a:srgbClr val="800000"/>
                </a:solidFill>
              </a:rPr>
              <a:t>GOVORIJO </a:t>
            </a:r>
            <a:r>
              <a:rPr lang="sl-SI" sz="2800" dirty="0">
                <a:solidFill>
                  <a:srgbClr val="800000"/>
                </a:solidFill>
              </a:rPr>
              <a:t>O NASPROTJIH</a:t>
            </a:r>
          </a:p>
          <a:p>
            <a:pPr>
              <a:lnSpc>
                <a:spcPct val="90000"/>
              </a:lnSpc>
              <a:buFont typeface="Wingdings" pitchFamily="2" charset="2"/>
              <a:buNone/>
            </a:pPr>
            <a:endParaRPr lang="sl-SI" sz="2800" dirty="0">
              <a:solidFill>
                <a:srgbClr val="800000"/>
              </a:solidFill>
            </a:endParaRPr>
          </a:p>
          <a:p>
            <a:pPr>
              <a:lnSpc>
                <a:spcPct val="90000"/>
              </a:lnSpc>
              <a:buNone/>
            </a:pPr>
            <a:r>
              <a:rPr lang="sl-SI" sz="2800" dirty="0" smtClean="0"/>
              <a:t>DOBRI – SLABI</a:t>
            </a:r>
            <a:endParaRPr lang="sl-SI" sz="2800" dirty="0"/>
          </a:p>
          <a:p>
            <a:pPr>
              <a:lnSpc>
                <a:spcPct val="90000"/>
              </a:lnSpc>
              <a:buNone/>
            </a:pPr>
            <a:r>
              <a:rPr lang="sl-SI" sz="2800" dirty="0" smtClean="0"/>
              <a:t>LEPI – GRDI</a:t>
            </a:r>
          </a:p>
          <a:p>
            <a:pPr>
              <a:lnSpc>
                <a:spcPct val="90000"/>
              </a:lnSpc>
              <a:buNone/>
            </a:pPr>
            <a:r>
              <a:rPr lang="sl-SI" sz="2800" dirty="0" smtClean="0"/>
              <a:t>PRIJAZNI – HUDOBNI</a:t>
            </a:r>
          </a:p>
          <a:p>
            <a:pPr>
              <a:lnSpc>
                <a:spcPct val="90000"/>
              </a:lnSpc>
              <a:buNone/>
            </a:pPr>
            <a:r>
              <a:rPr lang="sl-SI" sz="2800" dirty="0" smtClean="0"/>
              <a:t>BOGATI - REVNI</a:t>
            </a:r>
            <a:endParaRPr lang="sl-SI" sz="2800" dirty="0"/>
          </a:p>
        </p:txBody>
      </p:sp>
      <p:pic>
        <p:nvPicPr>
          <p:cNvPr id="13320"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508104" y="1677169"/>
            <a:ext cx="2397180" cy="1981200"/>
          </a:xfrm>
        </p:spPr>
      </p:pic>
      <p:pic>
        <p:nvPicPr>
          <p:cNvPr id="13321" name="Picture 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4716016" y="4077072"/>
            <a:ext cx="1656184" cy="2013400"/>
          </a:xfrm>
        </p:spPr>
      </p:pic>
      <p:pic>
        <p:nvPicPr>
          <p:cNvPr id="133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077071"/>
            <a:ext cx="1584176" cy="200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nvSpPr>
        <p:spPr bwMode="auto">
          <a:xfrm>
            <a:off x="4219550" y="6093296"/>
            <a:ext cx="4681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Sneguljčica</a:t>
            </a:r>
            <a:endParaRPr lang="sl-SI" sz="1600" dirty="0">
              <a:solidFill>
                <a:schemeClr val="accent2"/>
              </a:solidFill>
            </a:endParaRPr>
          </a:p>
        </p:txBody>
      </p:sp>
      <p:sp>
        <p:nvSpPr>
          <p:cNvPr id="8" name="Text Box 7"/>
          <p:cNvSpPr txBox="1">
            <a:spLocks noChangeArrowheads="1"/>
          </p:cNvSpPr>
          <p:nvPr/>
        </p:nvSpPr>
        <p:spPr bwMode="auto">
          <a:xfrm>
            <a:off x="5508105" y="3645024"/>
            <a:ext cx="23762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Pepelka</a:t>
            </a:r>
            <a:endParaRPr lang="sl-SI" sz="1600"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6389" name="Rectangle 5"/>
          <p:cNvSpPr>
            <a:spLocks noGrp="1" noChangeArrowheads="1"/>
          </p:cNvSpPr>
          <p:nvPr>
            <p:ph type="body" sz="half" idx="1"/>
          </p:nvPr>
        </p:nvSpPr>
        <p:spPr/>
        <p:txBody>
          <a:bodyPr/>
          <a:lstStyle/>
          <a:p>
            <a:pPr marL="514350" indent="-514350">
              <a:buSzPct val="100000"/>
              <a:buFont typeface="+mj-lt"/>
              <a:buAutoNum type="arabicPeriod" startAt="4"/>
            </a:pPr>
            <a:r>
              <a:rPr lang="sl-SI" sz="2800" dirty="0" smtClean="0">
                <a:solidFill>
                  <a:srgbClr val="800000"/>
                </a:solidFill>
              </a:rPr>
              <a:t>DOBROTA </a:t>
            </a:r>
            <a:r>
              <a:rPr lang="sl-SI" sz="2800" dirty="0">
                <a:solidFill>
                  <a:srgbClr val="800000"/>
                </a:solidFill>
              </a:rPr>
              <a:t>JE POPLAČANA, ZLO JE KAZNOVANO</a:t>
            </a:r>
          </a:p>
          <a:p>
            <a:pPr>
              <a:buFont typeface="Wingdings" pitchFamily="2" charset="2"/>
              <a:buNone/>
            </a:pPr>
            <a:endParaRPr lang="sl-SI" sz="2800" dirty="0">
              <a:solidFill>
                <a:srgbClr val="800000"/>
              </a:solidFill>
            </a:endParaRPr>
          </a:p>
          <a:p>
            <a:pPr>
              <a:buNone/>
            </a:pPr>
            <a:r>
              <a:rPr lang="sl-SI" sz="2800" dirty="0" smtClean="0"/>
              <a:t>Vedno zmaga</a:t>
            </a:r>
          </a:p>
          <a:p>
            <a:pPr lvl="1"/>
            <a:r>
              <a:rPr lang="sl-SI" sz="2400" dirty="0" smtClean="0"/>
              <a:t>RESNICA</a:t>
            </a:r>
          </a:p>
          <a:p>
            <a:pPr lvl="1"/>
            <a:r>
              <a:rPr lang="sl-SI" sz="2400" dirty="0"/>
              <a:t>DOBROTA</a:t>
            </a:r>
          </a:p>
          <a:p>
            <a:pPr lvl="1"/>
            <a:r>
              <a:rPr lang="sl-SI" sz="2400" dirty="0" smtClean="0"/>
              <a:t>PRAVICA</a:t>
            </a:r>
          </a:p>
          <a:p>
            <a:pPr lvl="1"/>
            <a:r>
              <a:rPr lang="sl-SI" sz="2400" dirty="0" smtClean="0"/>
              <a:t>…</a:t>
            </a:r>
            <a:endParaRPr lang="sl-SI" sz="2400" dirty="0"/>
          </a:p>
        </p:txBody>
      </p:sp>
      <p:pic>
        <p:nvPicPr>
          <p:cNvPr id="1639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41917"/>
            <a:ext cx="4038600" cy="2793365"/>
          </a:xfrm>
        </p:spPr>
      </p:pic>
      <p:sp>
        <p:nvSpPr>
          <p:cNvPr id="5" name="Text Box 7"/>
          <p:cNvSpPr txBox="1">
            <a:spLocks noChangeArrowheads="1"/>
          </p:cNvSpPr>
          <p:nvPr/>
        </p:nvSpPr>
        <p:spPr bwMode="auto">
          <a:xfrm>
            <a:off x="4644009" y="5445224"/>
            <a:ext cx="40324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sz="1600" dirty="0" smtClean="0">
                <a:solidFill>
                  <a:schemeClr val="accent2"/>
                </a:solidFill>
              </a:rPr>
              <a:t>Pepelka</a:t>
            </a:r>
            <a:endParaRPr lang="sl-SI" sz="1600"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18437" name="Rectangle 5"/>
          <p:cNvSpPr>
            <a:spLocks noGrp="1" noChangeArrowheads="1"/>
          </p:cNvSpPr>
          <p:nvPr>
            <p:ph type="body" sz="half" idx="1"/>
          </p:nvPr>
        </p:nvSpPr>
        <p:spPr/>
        <p:txBody>
          <a:bodyPr/>
          <a:lstStyle/>
          <a:p>
            <a:pPr marL="514350" indent="-514350">
              <a:buSzPct val="100000"/>
              <a:buFont typeface="+mj-lt"/>
              <a:buAutoNum type="arabicPeriod" startAt="5"/>
            </a:pPr>
            <a:r>
              <a:rPr lang="sl-SI" sz="2800" dirty="0" smtClean="0">
                <a:solidFill>
                  <a:srgbClr val="800000"/>
                </a:solidFill>
              </a:rPr>
              <a:t>PRAVLJIČNA ŠTEVILA</a:t>
            </a:r>
            <a:endParaRPr lang="sl-SI" sz="2800" dirty="0" smtClean="0"/>
          </a:p>
          <a:p>
            <a:pPr lvl="2">
              <a:buSzPct val="100000"/>
            </a:pPr>
            <a:r>
              <a:rPr lang="sl-SI" sz="2000" dirty="0" smtClean="0"/>
              <a:t>TRI</a:t>
            </a:r>
          </a:p>
          <a:p>
            <a:pPr lvl="2">
              <a:buSzPct val="100000"/>
            </a:pPr>
            <a:r>
              <a:rPr lang="sl-SI" sz="2000" dirty="0" smtClean="0"/>
              <a:t>SEDEM</a:t>
            </a:r>
          </a:p>
          <a:p>
            <a:pPr lvl="2">
              <a:buSzPct val="100000"/>
            </a:pPr>
            <a:r>
              <a:rPr lang="sl-SI" sz="2000" dirty="0" smtClean="0"/>
              <a:t>DEVET</a:t>
            </a:r>
          </a:p>
          <a:p>
            <a:pPr lvl="2">
              <a:buSzPct val="100000"/>
            </a:pPr>
            <a:r>
              <a:rPr lang="sl-SI" sz="2000" dirty="0" smtClean="0"/>
              <a:t>DVANAJST</a:t>
            </a:r>
          </a:p>
          <a:p>
            <a:pPr lvl="2">
              <a:buSzPct val="100000"/>
            </a:pPr>
            <a:endParaRPr lang="sl-SI" sz="2000" dirty="0" smtClean="0"/>
          </a:p>
          <a:p>
            <a:pPr lvl="2">
              <a:buSzPct val="100000"/>
            </a:pPr>
            <a:endParaRPr lang="sl-SI" sz="2000" dirty="0"/>
          </a:p>
        </p:txBody>
      </p:sp>
      <p:pic>
        <p:nvPicPr>
          <p:cNvPr id="18447" name="Picture 15" descr="http://shrani.si/f/1m/4h/32BH7tCg/sneguljcica-in-7-palckov.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292080" y="1887742"/>
            <a:ext cx="2640144" cy="1837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634173702420638032_hobiton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5262151" y="4196898"/>
            <a:ext cx="2694225" cy="1899101"/>
          </a:xfrm>
          <a:prstGeom prst="rect">
            <a:avLst/>
          </a:prstGeom>
          <a:noFill/>
          <a:extLst>
            <a:ext uri="{909E8E84-426E-40DD-AFC4-6F175D3DCCD1}">
              <a14:hiddenFill xmlns:a14="http://schemas.microsoft.com/office/drawing/2010/main">
                <a:solidFill>
                  <a:srgbClr val="FFFFFF"/>
                </a:solidFill>
              </a14:hiddenFill>
            </a:ext>
          </a:extLst>
        </p:spPr>
      </p:pic>
      <p:sp>
        <p:nvSpPr>
          <p:cNvPr id="18445" name="Text Box 13"/>
          <p:cNvSpPr txBox="1">
            <a:spLocks noChangeArrowheads="1"/>
          </p:cNvSpPr>
          <p:nvPr/>
        </p:nvSpPr>
        <p:spPr bwMode="auto">
          <a:xfrm>
            <a:off x="5796136" y="6093296"/>
            <a:ext cx="187245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dirty="0">
                <a:solidFill>
                  <a:schemeClr val="accent2"/>
                </a:solidFill>
              </a:rPr>
              <a:t>Deveta dežela</a:t>
            </a:r>
          </a:p>
        </p:txBody>
      </p:sp>
      <p:sp>
        <p:nvSpPr>
          <p:cNvPr id="8" name="PoljeZBesedilom 7"/>
          <p:cNvSpPr txBox="1"/>
          <p:nvPr/>
        </p:nvSpPr>
        <p:spPr>
          <a:xfrm>
            <a:off x="4788024" y="3725283"/>
            <a:ext cx="3528392" cy="369332"/>
          </a:xfrm>
          <a:prstGeom prst="rect">
            <a:avLst/>
          </a:prstGeom>
          <a:noFill/>
        </p:spPr>
        <p:txBody>
          <a:bodyPr wrap="square" rtlCol="0">
            <a:spAutoFit/>
          </a:bodyPr>
          <a:lstStyle/>
          <a:p>
            <a:pPr algn="ctr"/>
            <a:r>
              <a:rPr lang="sl-SI" dirty="0" smtClean="0">
                <a:solidFill>
                  <a:schemeClr val="accent2"/>
                </a:solidFill>
              </a:rPr>
              <a:t>Sneguljčica in sedem palčkov</a:t>
            </a:r>
            <a:endParaRPr lang="sl-SI"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dirty="0" smtClean="0"/>
              <a:t>Značilnosti pravljice</a:t>
            </a:r>
            <a:endParaRPr lang="sl-SI" dirty="0"/>
          </a:p>
        </p:txBody>
      </p:sp>
      <p:sp>
        <p:nvSpPr>
          <p:cNvPr id="20485" name="Rectangle 5"/>
          <p:cNvSpPr>
            <a:spLocks noGrp="1" noChangeArrowheads="1"/>
          </p:cNvSpPr>
          <p:nvPr>
            <p:ph type="body" sz="half" idx="1"/>
          </p:nvPr>
        </p:nvSpPr>
        <p:spPr/>
        <p:txBody>
          <a:bodyPr/>
          <a:lstStyle/>
          <a:p>
            <a:pPr marL="514350" indent="-514350">
              <a:buSzPct val="100000"/>
              <a:buFont typeface="+mj-lt"/>
              <a:buAutoNum type="arabicPeriod" startAt="6"/>
            </a:pPr>
            <a:r>
              <a:rPr lang="sl-SI" sz="2800" dirty="0" smtClean="0">
                <a:solidFill>
                  <a:srgbClr val="800000"/>
                </a:solidFill>
              </a:rPr>
              <a:t>PRAVLJIČNI PREDMETI</a:t>
            </a:r>
            <a:endParaRPr lang="sl-SI" sz="2800" dirty="0"/>
          </a:p>
          <a:p>
            <a:pPr lvl="2"/>
            <a:r>
              <a:rPr lang="sl-SI" sz="2100" dirty="0"/>
              <a:t>čudodelna mizica, ki se sama pogrinja</a:t>
            </a:r>
          </a:p>
          <a:p>
            <a:pPr lvl="2"/>
            <a:r>
              <a:rPr lang="sl-SI" sz="2100" dirty="0"/>
              <a:t>mošnja, ki se nikoli ne izprazni</a:t>
            </a:r>
          </a:p>
          <a:p>
            <a:pPr lvl="2"/>
            <a:r>
              <a:rPr lang="sl-SI" sz="2100" dirty="0"/>
              <a:t>zlat prstan</a:t>
            </a:r>
          </a:p>
          <a:p>
            <a:pPr lvl="2"/>
            <a:r>
              <a:rPr lang="sl-SI" sz="2100" dirty="0"/>
              <a:t>živa </a:t>
            </a:r>
            <a:r>
              <a:rPr lang="sl-SI" sz="2100" dirty="0" smtClean="0"/>
              <a:t>voda</a:t>
            </a:r>
          </a:p>
          <a:p>
            <a:pPr lvl="2"/>
            <a:r>
              <a:rPr lang="sl-SI" dirty="0"/>
              <a:t>č</a:t>
            </a:r>
            <a:r>
              <a:rPr lang="sl-SI" sz="2100" dirty="0" smtClean="0"/>
              <a:t>udežni škornji</a:t>
            </a:r>
            <a:endParaRPr lang="sl-SI" sz="2100" dirty="0"/>
          </a:p>
          <a:p>
            <a:endParaRPr lang="sl-SI" sz="2800" dirty="0"/>
          </a:p>
        </p:txBody>
      </p:sp>
      <p:pic>
        <p:nvPicPr>
          <p:cNvPr id="13" name="Picture 10" descr="Image2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5824416" y="1981200"/>
            <a:ext cx="1627904" cy="17358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3" name="Text Box 13"/>
          <p:cNvSpPr txBox="1">
            <a:spLocks noChangeArrowheads="1"/>
          </p:cNvSpPr>
          <p:nvPr/>
        </p:nvSpPr>
        <p:spPr bwMode="auto">
          <a:xfrm>
            <a:off x="5724128" y="6022597"/>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dirty="0">
                <a:solidFill>
                  <a:schemeClr val="accent2"/>
                </a:solidFill>
              </a:rPr>
              <a:t>čudežni </a:t>
            </a:r>
            <a:r>
              <a:rPr lang="sl-SI" dirty="0" smtClean="0">
                <a:solidFill>
                  <a:schemeClr val="accent2"/>
                </a:solidFill>
              </a:rPr>
              <a:t>škornji</a:t>
            </a:r>
            <a:endParaRPr lang="sl-SI" dirty="0">
              <a:solidFill>
                <a:schemeClr val="accent2"/>
              </a:solidFill>
            </a:endParaRPr>
          </a:p>
        </p:txBody>
      </p:sp>
      <p:sp>
        <p:nvSpPr>
          <p:cNvPr id="20494" name="Text Box 14"/>
          <p:cNvSpPr txBox="1">
            <a:spLocks noChangeArrowheads="1"/>
          </p:cNvSpPr>
          <p:nvPr/>
        </p:nvSpPr>
        <p:spPr bwMode="auto">
          <a:xfrm>
            <a:off x="5724128" y="3717032"/>
            <a:ext cx="17281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smtClean="0">
                <a:solidFill>
                  <a:schemeClr val="accent2"/>
                </a:solidFill>
              </a:rPr>
              <a:t>čudežna palica</a:t>
            </a:r>
            <a:endParaRPr lang="sl-SI" dirty="0">
              <a:solidFill>
                <a:schemeClr val="accent2"/>
              </a:solidFill>
            </a:endParaRPr>
          </a:p>
        </p:txBody>
      </p:sp>
      <p:pic>
        <p:nvPicPr>
          <p:cNvPr id="2050" name="Picture 2" descr="https://www.cangura.com/upload/4794/big.jpg"/>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5894769" y="4114800"/>
            <a:ext cx="1545461"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Značilnosti pravljice</a:t>
            </a:r>
            <a:endParaRPr lang="sl-SI" dirty="0"/>
          </a:p>
        </p:txBody>
      </p:sp>
      <p:sp>
        <p:nvSpPr>
          <p:cNvPr id="22533" name="Rectangle 5"/>
          <p:cNvSpPr>
            <a:spLocks noGrp="1" noChangeArrowheads="1"/>
          </p:cNvSpPr>
          <p:nvPr>
            <p:ph type="body" sz="half" idx="1"/>
          </p:nvPr>
        </p:nvSpPr>
        <p:spPr/>
        <p:txBody>
          <a:bodyPr/>
          <a:lstStyle/>
          <a:p>
            <a:pPr marL="514350" indent="-514350">
              <a:buSzPct val="100000"/>
              <a:buFont typeface="+mj-lt"/>
              <a:buAutoNum type="arabicPeriod" startAt="7"/>
            </a:pPr>
            <a:r>
              <a:rPr lang="sl-SI" sz="2800" dirty="0" smtClean="0">
                <a:solidFill>
                  <a:srgbClr val="800000"/>
                </a:solidFill>
              </a:rPr>
              <a:t>PRAVLJIČNA BITJA</a:t>
            </a:r>
            <a:endParaRPr lang="sl-SI" sz="2800" dirty="0"/>
          </a:p>
          <a:p>
            <a:pPr lvl="2"/>
            <a:r>
              <a:rPr lang="sl-SI" sz="2100" dirty="0" smtClean="0"/>
              <a:t>čarovniki</a:t>
            </a:r>
            <a:endParaRPr lang="sl-SI" sz="2100" dirty="0"/>
          </a:p>
          <a:p>
            <a:pPr lvl="2"/>
            <a:r>
              <a:rPr lang="sl-SI" sz="2100" dirty="0"/>
              <a:t>čarovnice</a:t>
            </a:r>
          </a:p>
          <a:p>
            <a:pPr lvl="2"/>
            <a:r>
              <a:rPr lang="sl-SI" sz="2100" dirty="0"/>
              <a:t>dobre in hudobne vile</a:t>
            </a:r>
          </a:p>
          <a:p>
            <a:pPr lvl="2"/>
            <a:r>
              <a:rPr lang="sl-SI" sz="2100" dirty="0"/>
              <a:t>velikani in palčki</a:t>
            </a:r>
          </a:p>
          <a:p>
            <a:pPr lvl="2"/>
            <a:r>
              <a:rPr lang="sl-SI" sz="2100" dirty="0"/>
              <a:t>zmaji</a:t>
            </a:r>
          </a:p>
          <a:p>
            <a:pPr lvl="2"/>
            <a:r>
              <a:rPr lang="sl-SI" sz="2100" dirty="0"/>
              <a:t>krilati </a:t>
            </a:r>
            <a:r>
              <a:rPr lang="sl-SI" sz="2100" dirty="0" smtClean="0"/>
              <a:t>konji</a:t>
            </a:r>
          </a:p>
          <a:p>
            <a:pPr lvl="2"/>
            <a:r>
              <a:rPr lang="sl-SI" sz="2100" dirty="0" smtClean="0"/>
              <a:t>...</a:t>
            </a:r>
            <a:endParaRPr lang="sl-SI" sz="2100" dirty="0"/>
          </a:p>
          <a:p>
            <a:pPr>
              <a:buFont typeface="Wingdings" pitchFamily="2" charset="2"/>
              <a:buNone/>
            </a:pPr>
            <a:endParaRPr lang="sl-SI" sz="2800" dirty="0"/>
          </a:p>
          <a:p>
            <a:endParaRPr lang="sl-SI" sz="2800" dirty="0"/>
          </a:p>
        </p:txBody>
      </p:sp>
      <p:pic>
        <p:nvPicPr>
          <p:cNvPr id="5122" name="Picture 2" descr="Sebični velika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873151" y="1981200"/>
            <a:ext cx="1391941" cy="1735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4932040" y="3717032"/>
            <a:ext cx="3024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err="1" smtClean="0">
                <a:solidFill>
                  <a:schemeClr val="accent2"/>
                </a:solidFill>
              </a:rPr>
              <a:t>Oscar</a:t>
            </a:r>
            <a:r>
              <a:rPr lang="sl-SI" dirty="0" smtClean="0">
                <a:solidFill>
                  <a:schemeClr val="accent2"/>
                </a:solidFill>
              </a:rPr>
              <a:t> Wilde: Sebični velikan</a:t>
            </a:r>
            <a:endParaRPr lang="sl-SI" dirty="0">
              <a:solidFill>
                <a:schemeClr val="accent2"/>
              </a:solidFill>
            </a:endParaRPr>
          </a:p>
        </p:txBody>
      </p:sp>
      <p:pic>
        <p:nvPicPr>
          <p:cNvPr id="5128" name="Picture 8" descr="http://www.emka.si/img/product/otroske-knjige/starost-4-8-let/368926/peter-klepec.jpg"/>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bwMode="auto">
          <a:xfrm>
            <a:off x="6102096" y="4363212"/>
            <a:ext cx="1130808" cy="14843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5148064" y="5877272"/>
            <a:ext cx="3024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l-SI" dirty="0" smtClean="0">
                <a:solidFill>
                  <a:schemeClr val="accent2"/>
                </a:solidFill>
              </a:rPr>
              <a:t>France Bevk: Peter Klepec</a:t>
            </a:r>
            <a:endParaRPr lang="sl-SI" dirty="0">
              <a:solidFill>
                <a:schemeClr val="accent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1784</TotalTime>
  <Words>1460</Words>
  <Application>Microsoft Office PowerPoint</Application>
  <PresentationFormat>Diaprojekcija na zaslonu (4:3)</PresentationFormat>
  <Paragraphs>112</Paragraphs>
  <Slides>14</Slides>
  <Notes>10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14</vt:i4>
      </vt:variant>
    </vt:vector>
  </HeadingPairs>
  <TitlesOfParts>
    <vt:vector size="20" baseType="lpstr">
      <vt:lpstr>Calibri</vt:lpstr>
      <vt:lpstr>Constantia</vt:lpstr>
      <vt:lpstr>Tahoma</vt:lpstr>
      <vt:lpstr>Wingdings</vt:lpstr>
      <vt:lpstr>Wingdings 2</vt:lpstr>
      <vt:lpstr>Papir</vt:lpstr>
      <vt:lpstr>PowerPointova predstavitev</vt:lpstr>
      <vt:lpstr>Kaj je pravljica?</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Značilnosti pravljice</vt:lpstr>
      <vt:lpstr>Oblika pravljice</vt:lpstr>
      <vt:lpstr>Slovenska ljudska pravljica</vt:lpstr>
      <vt:lpstr>Slovenska ljudska pravljica</vt:lpstr>
    </vt:vector>
  </TitlesOfParts>
  <Company>EONA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Umetna in ljudska pravljica</dc:title>
  <dc:creator>M. Pavlin;priredila AK</dc:creator>
  <cp:lastModifiedBy>Matjaž Ozimek</cp:lastModifiedBy>
  <cp:revision>50</cp:revision>
  <dcterms:created xsi:type="dcterms:W3CDTF">2011-03-09T17:26:46Z</dcterms:created>
  <dcterms:modified xsi:type="dcterms:W3CDTF">2020-05-05T17:22:59Z</dcterms:modified>
</cp:coreProperties>
</file>