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8" r:id="rId13"/>
    <p:sldId id="279" r:id="rId14"/>
    <p:sldId id="280" r:id="rId15"/>
    <p:sldId id="268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85" r:id="rId27"/>
    <p:sldId id="281" r:id="rId28"/>
    <p:sldId id="282" r:id="rId29"/>
    <p:sldId id="283" r:id="rId30"/>
    <p:sldId id="284" r:id="rId31"/>
    <p:sldId id="288" r:id="rId32"/>
    <p:sldId id="286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1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6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6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037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27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003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843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254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23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175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87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FB08E6-C1FF-46B1-9423-CA22223E0784}" type="datetimeFigureOut">
              <a:rPr lang="sl-SI" smtClean="0"/>
              <a:t>4. 03. 2024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33F213-6B55-4CFC-9010-423AA4D9CABE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8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9E1252-7F84-4D4E-BD58-DBAD39CA4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1" y="2286000"/>
            <a:ext cx="11763374" cy="2055906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PROKARIONTSKA IN EVKARIONTSKA CELICA</a:t>
            </a:r>
          </a:p>
        </p:txBody>
      </p:sp>
    </p:spTree>
    <p:extLst>
      <p:ext uri="{BB962C8B-B14F-4D97-AF65-F5344CB8AC3E}">
        <p14:creationId xmlns:p14="http://schemas.microsoft.com/office/powerpoint/2010/main" val="1420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06C778-F7CE-45EB-99A8-92CCDC2F6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AMILOPLAST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vidni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zunanja in notranja membrana (gladki)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zaloga škroba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190EDBB-4EDD-48F9-BC75-76F76B0B3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3" y="0"/>
            <a:ext cx="2687637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5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D3A0FA-9B03-4BC9-9A59-F230F869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KROMOPLAST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vidni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zunanja membrana in notranja membrana (gladki),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tilakoidne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obarvanje rastlinskih delov (privablja opraševalce in raznašalce semen)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5A5B3A7-BEF7-4A5D-8F72-32176A1B9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341" y="0"/>
            <a:ext cx="1733659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1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5303BD-43FC-4448-9AF2-20E6E9DB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/>
          <a:lstStyle/>
          <a:p>
            <a:pPr algn="ctr"/>
            <a:r>
              <a:rPr lang="sl-S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Endosimbiontska</a:t>
            </a: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teorija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(izvor mitohondrijev in kloroplastov)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E0D534-6665-464D-9567-EB67C18F5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notranja membrana podobna membranam bakterij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lastna DNA, 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lastni ribosomi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sami se delijo</a:t>
            </a:r>
          </a:p>
        </p:txBody>
      </p:sp>
    </p:spTree>
    <p:extLst>
      <p:ext uri="{BB962C8B-B14F-4D97-AF65-F5344CB8AC3E}">
        <p14:creationId xmlns:p14="http://schemas.microsoft.com/office/powerpoint/2010/main" val="29342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6F0261-C981-46B9-B88A-56EC76C79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nastali iz prostoživečih bakterij (pred več kot 2,5 milijarde let)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bakterije so prešle v celice in se med evolucijo ohranile kot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endosimbionti</a:t>
            </a:r>
            <a:endParaRPr lang="sl-S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5B41C8B-2BF0-48C9-A665-E2CD859A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22" y="3429000"/>
            <a:ext cx="7590155" cy="31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B37897-8076-4519-81A8-BA2961836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organeli nastali z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uvihanjem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celične membrane</a:t>
            </a:r>
          </a:p>
          <a:p>
            <a:endParaRPr lang="sl-SI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6372D83-4C5A-48DC-81CE-3634AC7E5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65" y="2458882"/>
            <a:ext cx="6635470" cy="38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1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F1CDE0-3E2D-44A7-8097-3CF8B95CE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VAKUOLA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vidna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membrana (=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tonoplast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vakuolni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sok (voda,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razstopljene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snovi- sladkorji, barvila, odpadne snovi, prebavni encimi – 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shranjuje raztopljene snovi, razgradnja odpadnih snovi (R), pomoč pri rasti celice</a:t>
            </a:r>
          </a:p>
        </p:txBody>
      </p:sp>
      <p:pic>
        <p:nvPicPr>
          <p:cNvPr id="1026" name="Picture 2" descr="1.11 Vacuoles – Plant Anatomy and Physiology">
            <a:extLst>
              <a:ext uri="{FF2B5EF4-FFF2-40B4-BE49-F238E27FC236}">
                <a16:creationId xmlns:a16="http://schemas.microsoft.com/office/drawing/2014/main" id="{42EA9CE1-32F9-4691-8861-A5EFD961C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31" y="285750"/>
            <a:ext cx="2236962" cy="21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BF9CE1-2117-472F-BBF7-7752C71F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Kontraktilna vakuola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1FC5E-C7E3-4A12-AE8A-FA9670FA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90" y="2016919"/>
            <a:ext cx="38671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4BB598A-4C89-469C-9BD3-44650232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04" y="2276475"/>
            <a:ext cx="3248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362EF9B-A25E-4D2A-B090-81AF4E17E718}"/>
              </a:ext>
            </a:extLst>
          </p:cNvPr>
          <p:cNvSpPr txBox="1"/>
          <p:nvPr/>
        </p:nvSpPr>
        <p:spPr>
          <a:xfrm>
            <a:off x="1236290" y="5280212"/>
            <a:ext cx="902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enocelični organizmi in nekateri sladkovodni večcelični organizmi (nižje c soli v okolju v primerjavi s celico - </a:t>
            </a:r>
            <a:r>
              <a:rPr lang="sl-S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osmoregulacija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105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FB734E-7259-485A-B665-085F93C4E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RIBOSOMI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G, 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niso vidni s svetlobnim mikroskopom (najmanjši)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beljakovine +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rRNA</a:t>
            </a:r>
            <a:endParaRPr lang="sl-S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sinteza beljakovin (povezovanje AK)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F36BF1-06F9-4B80-B7C3-578785917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17" y="112526"/>
            <a:ext cx="21748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BDEEF6-C4A5-42BE-AE8A-0C66F7DF2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CITOSKELET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G, 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viden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mikrofilamenti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(tanjši),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mikrotubuli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(debelejši),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intermediarni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filamenti (vmes)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opora, vzdrževanje oblike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8A62319-422A-46DB-8B71-A5E14E62A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7030"/>
            <a:ext cx="4505325" cy="32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9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E110E8-6794-44E8-B76F-65DBD02C0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BIČKI (1-5), MIGETALKE (številne)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vidni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celična membrana,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mikrotubuli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 x 2 + 2) (način premikanja, število, velikost)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gibanje celice (bički in migetalke), prehranjevanje – ustvarjanje tokov (migetalke)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0C17A6-528A-4265-899D-568BE8141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63" y="93663"/>
            <a:ext cx="25225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E072A04-2E64-49F1-AAAF-8E9B17B30C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31" y="730858"/>
            <a:ext cx="89995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520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B50099-A0ED-468C-881F-DF4FDD09F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CENTRIOL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viden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mikrotubuli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 x 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omogoča celično delitev (mitoza, mejoza)</a:t>
            </a:r>
          </a:p>
        </p:txBody>
      </p:sp>
      <p:pic>
        <p:nvPicPr>
          <p:cNvPr id="2050" name="Picture 2" descr="6+ Hundred Centrioles Royalty-Free Images, Stock Photos &amp; Pictures |  Shutterstock">
            <a:extLst>
              <a:ext uri="{FF2B5EF4-FFF2-40B4-BE49-F238E27FC236}">
                <a16:creationId xmlns:a16="http://schemas.microsoft.com/office/drawing/2014/main" id="{47FAE944-126A-48B0-A297-FAEC8724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257" y="1845734"/>
            <a:ext cx="2472018" cy="24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DF9753-4608-4C01-B6EB-5B7F8F0C3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ENDOPLAZEMSKI RETIKULUM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G, 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viden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GER (membrane v obliki sploščenih cistern, v notranjosti voda in encimi, na njih ribosomi), AER (membrane v obliki razvejanih cevi, v notranjosti voda in encimi)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GER (sinteza beljakovin, razvrščanje snovi po celici), AER (sinteza lipidov)</a:t>
            </a:r>
          </a:p>
        </p:txBody>
      </p:sp>
    </p:spTree>
    <p:extLst>
      <p:ext uri="{BB962C8B-B14F-4D97-AF65-F5344CB8AC3E}">
        <p14:creationId xmlns:p14="http://schemas.microsoft.com/office/powerpoint/2010/main" val="255222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87E003-C297-468A-9BEA-02609B2C6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GOLGIJEV APARAT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G, 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viden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več membranskih cistern, v notranjosti voda in encimi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oblikovanje beljakovin, razporejanje molekul (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vezikli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nastanek lizosomov</a:t>
            </a:r>
          </a:p>
        </p:txBody>
      </p:sp>
    </p:spTree>
    <p:extLst>
      <p:ext uri="{BB962C8B-B14F-4D97-AF65-F5344CB8AC3E}">
        <p14:creationId xmlns:p14="http://schemas.microsoft.com/office/powerpoint/2010/main" val="199819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F98D6F-8F88-4975-96AF-FECB33BF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LIZOSOMI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Ž, 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niso vidni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membrana, v notranjosti prebavni encimi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celična prebava – razgradnja organskih snovi in organelov</a:t>
            </a:r>
          </a:p>
        </p:txBody>
      </p:sp>
    </p:spTree>
    <p:extLst>
      <p:ext uri="{BB962C8B-B14F-4D97-AF65-F5344CB8AC3E}">
        <p14:creationId xmlns:p14="http://schemas.microsoft.com/office/powerpoint/2010/main" val="74798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232EB88-6362-4BA1-AA9F-6DF24CD67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15826"/>
            <a:ext cx="914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92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CBF7A80-BC68-43B1-88C7-C1CFFB7FE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2" y="479799"/>
            <a:ext cx="78898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81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8204FA-CC8D-477E-B8EC-EB94B06E8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transcelularni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</a:t>
            </a:r>
          </a:p>
          <a:p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prehod snovi v celico in iz nje</a:t>
            </a:r>
          </a:p>
        </p:txBody>
      </p:sp>
    </p:spTree>
    <p:extLst>
      <p:ext uri="{BB962C8B-B14F-4D97-AF65-F5344CB8AC3E}">
        <p14:creationId xmlns:p14="http://schemas.microsoft.com/office/powerpoint/2010/main" val="2835610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4AF2CA-587B-4CC9-9866-D685B1BD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CELIČNA STENA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vidna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celuloza (R), hitin (G)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opora, zaščita</a:t>
            </a:r>
          </a:p>
        </p:txBody>
      </p:sp>
    </p:spTree>
    <p:extLst>
      <p:ext uri="{BB962C8B-B14F-4D97-AF65-F5344CB8AC3E}">
        <p14:creationId xmlns:p14="http://schemas.microsoft.com/office/powerpoint/2010/main" val="285984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3BAE53-9C8C-49C5-B624-1D944E2B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CITOPLAZMA IN CITOSOL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596F51-0F3E-41D1-A7F6-2C6B2301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citoplazma: notranjost celice (organeli +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citosol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citosol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vodna raztopina okrog organelov (voda, organske molekule, anorganske molekule)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6CEAD83-4DB7-456F-BF1E-BFB692D1CCE1}"/>
              </a:ext>
            </a:extLst>
          </p:cNvPr>
          <p:cNvSpPr txBox="1"/>
          <p:nvPr/>
        </p:nvSpPr>
        <p:spPr>
          <a:xfrm>
            <a:off x="1036320" y="56081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https://www.youtube.com/watch?v=URUJD5NEXC8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C98CBD1-038E-41E2-B673-C2994969C50F}"/>
              </a:ext>
            </a:extLst>
          </p:cNvPr>
          <p:cNvSpPr txBox="1"/>
          <p:nvPr/>
        </p:nvSpPr>
        <p:spPr>
          <a:xfrm>
            <a:off x="1036320" y="59774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https://www.youtube.com/watch?v=rABKB5aS2Zg</a:t>
            </a:r>
          </a:p>
        </p:txBody>
      </p:sp>
    </p:spTree>
    <p:extLst>
      <p:ext uri="{BB962C8B-B14F-4D97-AF65-F5344CB8AC3E}">
        <p14:creationId xmlns:p14="http://schemas.microsoft.com/office/powerpoint/2010/main" val="673845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BD6A3B-120D-44CA-B32C-980DC202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CELIČNI ORGANELI V PROKARIONTSKI CELICI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3C7263-C253-4B08-A38C-6B3C7D5BB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	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celična membrana	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celična stena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kapsula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fimbrije in/ali pili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citosol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krožna DNA brez beljakovin 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jedra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ribosomi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plazmidi (majhna krožna DNA), </a:t>
            </a:r>
            <a:r>
              <a:rPr lang="sl-SI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citoskelet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vključki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biček/bički</a:t>
            </a:r>
          </a:p>
          <a:p>
            <a:pPr marL="0" indent="0">
              <a:buNone/>
            </a:pP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velikost: 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do 10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6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EA37566-AD4D-48D5-AE33-6D0D8F4AEC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82831"/>
            <a:ext cx="5111750" cy="6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584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7F82259-6DC6-40BE-84AB-3D4BDA53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394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69DA3-1975-44C7-B7ED-053710F94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5071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A32CD1-97F3-4F10-A429-6D4C2542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24" y="2198914"/>
            <a:ext cx="482128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oblika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koki (kroglasti), bacili (paličasti), spirili (spiralni),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vibiriji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(ukrivljene)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90A1A-AA28-463A-AA3C-C84B88ED5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3B91CD9-7C0D-49FA-B0AA-4277ECEA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630" y="1087720"/>
            <a:ext cx="2305160" cy="16885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BAC0BF-B249-46F8-B6CE-50488DCA1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F1773E9-4B48-4903-B4E7-5A6886038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532" y="1078433"/>
            <a:ext cx="2339902" cy="174322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83DEAAD-C42F-417F-96C1-36AC52AA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A9F6DA1-304E-4A61-802E-C65BB286C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630" y="3746618"/>
            <a:ext cx="2309420" cy="16916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9259C9E-EB60-4136-BFB3-C6AA8EABC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DC438A3-8DD7-438F-A32A-99CD20BEE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532" y="3762676"/>
            <a:ext cx="2331368" cy="16785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4B207C-AE62-4FA8-B469-5E0EDADF8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1354F6-7F92-40AE-A769-AC17DBD9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7467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190E75-3E15-4711-BCA7-DC1F7F1BC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delitev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domena </a:t>
            </a:r>
            <a:r>
              <a:rPr lang="sl-SI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evbakterije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bakterije in cianobakterije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domena </a:t>
            </a:r>
            <a:r>
              <a:rPr lang="sl-SI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arhebakterije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l-SI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metanogene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bakterije, </a:t>
            </a:r>
            <a:r>
              <a:rPr lang="sl-SI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halofilne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bakterije, </a:t>
            </a:r>
            <a:r>
              <a:rPr lang="sl-SI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termoacidofilne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bakterije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velika pestrost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vrenje, celično dihanje, fotosinteza, kemosinteza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pomen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razkrojevalci (razgradijo odmrle organizme), patogeni (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zajedalci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simbionti (sožitje)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7204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2A70CC-0F8B-4DAC-A2B5-E6506045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Barva celice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01E69B-C7F4-4C4F-8FC4-93F7CABAF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večinoma prosojne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obarvane: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kromatofore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eritrofore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levkofore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ksantofore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melanofore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6877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C48961-3936-49DE-923D-39125ECB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Diferenciacija celične površine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096EF6-203F-4E84-B846-B7707219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celična površina pogosto ni gladka (izrastki/nagubanost/prehodi; te tvorbe vidne z elektronskim mikroskopom)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mikrovili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prstasti izrastki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cilije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migetalke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dihalni epitel - gibalna 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funkcija), </a:t>
            </a:r>
            <a:r>
              <a:rPr lang="sl-SI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stereocilije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Cortijev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– pretvorba zvočnega valovanja v električni signal)</a:t>
            </a:r>
          </a:p>
        </p:txBody>
      </p:sp>
      <p:pic>
        <p:nvPicPr>
          <p:cNvPr id="1026" name="Picture 2" descr="Mikrovilus - Wikipedija, prosta enciklopedija">
            <a:extLst>
              <a:ext uri="{FF2B5EF4-FFF2-40B4-BE49-F238E27FC236}">
                <a16:creationId xmlns:a16="http://schemas.microsoft.com/office/drawing/2014/main" id="{43C529C8-A1B1-4709-8DB8-626F87A4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695401"/>
            <a:ext cx="2563707" cy="19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e Therapy Restores Hair Cell Stereocilia Morphology in Inner Ears of  Deaf Whirler Mice: Molecular Therapy">
            <a:extLst>
              <a:ext uri="{FF2B5EF4-FFF2-40B4-BE49-F238E27FC236}">
                <a16:creationId xmlns:a16="http://schemas.microsoft.com/office/drawing/2014/main" id="{47FCDEF8-2C5B-4308-BB41-3DECFF5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4580061"/>
            <a:ext cx="3535680" cy="215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5250A9-1B8B-41BF-82DA-DDE2B924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EVKARIONTSKA CELICA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4C55E3-1EEC-41F2-8F95-8EBF386C0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rastlinske, glivne, živalske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do 100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B9EF48-302B-4AE5-BB3D-B19D3BB1C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5"/>
          <a:stretch>
            <a:fillRect/>
          </a:stretch>
        </p:blipFill>
        <p:spPr bwMode="auto">
          <a:xfrm>
            <a:off x="2218055" y="3429000"/>
            <a:ext cx="78168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7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68BAAA-6965-4954-BEC7-BF3F1B36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PROKARIONTSKA CELICA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A077FF-99D9-4E4C-90BA-3026A54F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70" y="1967793"/>
            <a:ext cx="5776259" cy="41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5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2095E-0344-4462-9186-02EEDB58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CELIČNI ORGANELI V EVKARIONTSKI CELICI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ED114B-2402-41D7-BAA0-E2E3F2EEE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PLAZMALEMA (celična membrana)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Ž, G,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vidna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fosfolipidi, holesterol, proteini,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glikolipidi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glikoproteini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ogljikovi hidrati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zaščita, nadzor transporta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8B6FE15-76EE-4C78-9F68-44133183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58" y="4158765"/>
            <a:ext cx="3058222" cy="19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4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E7B983-7310-4859-A2FD-5793C3EB1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Ž, G,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vidno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jedrni ovoj z jedrnimi porami; DNA + beljakovine (kromatin)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shranjuje, nadzoruje in prenaša informacije o zgradbi in delovanju celice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CBB29E3-8A49-4C29-BA10-E93FE0706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92" y="288308"/>
            <a:ext cx="3890588" cy="31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B3C98-999A-400C-B8B6-F0C961644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MITOHONDRIJ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Ž, G,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viden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zunanja (ravna) in notranja (nagubana) membrana,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(voda, DNA,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razstopljene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snovi, ribosomi)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celično dihanje, sproščanje W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1A280AA-6BD1-4A6C-9EE4-71882E7C0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9" y="169567"/>
            <a:ext cx="2405556" cy="33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BF5282-9983-48BF-81DA-DCB1A22F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PLASTIDI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(lahko prehajajo iz ene oblike v drugo- </a:t>
            </a:r>
            <a:r>
              <a:rPr lang="sl-SI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proplastid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KLOROPLAST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vidni s svetlobnim mikroskopom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zunanja in notranja membrana (gladki),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tilakoidne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 (nameščen klorofil),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stroma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(voda, </a:t>
            </a:r>
            <a:r>
              <a:rPr lang="sl-S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razstopljene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snovi, DNA, ribosomi)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poteka fotosinteza (nastane glukoza)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3C8285-D661-41B2-993F-F95624F76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/>
          <a:stretch>
            <a:fillRect/>
          </a:stretch>
        </p:blipFill>
        <p:spPr bwMode="auto">
          <a:xfrm>
            <a:off x="10428912" y="4664823"/>
            <a:ext cx="1763088" cy="219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CB3F4466-92E2-41D5-8E33-E83B19AC7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2674" y="0"/>
            <a:ext cx="1099954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9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</TotalTime>
  <Words>901</Words>
  <Application>Microsoft Office PowerPoint</Application>
  <PresentationFormat>Širokozaslonsko</PresentationFormat>
  <Paragraphs>119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Retrospektiva</vt:lpstr>
      <vt:lpstr>PROKARIONTSKA IN EVKARIONTSKA CELICA</vt:lpstr>
      <vt:lpstr>PowerPointova predstavitev</vt:lpstr>
      <vt:lpstr>PowerPointova predstavitev</vt:lpstr>
      <vt:lpstr>EVKARIONTSKA CELICA</vt:lpstr>
      <vt:lpstr>PROKARIONTSKA CELICA</vt:lpstr>
      <vt:lpstr>CELIČNI ORGANELI V EVKARIONTSKI CELICI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Endosimbiontska teorija (izvor mitohondrijev in kloroplastov)</vt:lpstr>
      <vt:lpstr>PowerPointova predstavitev</vt:lpstr>
      <vt:lpstr>PowerPointova predstavitev</vt:lpstr>
      <vt:lpstr>PowerPointova predstavitev</vt:lpstr>
      <vt:lpstr>Kontraktilna vakuola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CITOPLAZMA IN CITOSOL</vt:lpstr>
      <vt:lpstr>CELIČNI ORGANELI V PROKARIONTSKI CELICI</vt:lpstr>
      <vt:lpstr>PowerPointova predstavitev</vt:lpstr>
      <vt:lpstr>PowerPointova predstavitev</vt:lpstr>
      <vt:lpstr>Barva celice</vt:lpstr>
      <vt:lpstr>Diferenciacija celične površine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PROKARIONTSKA IN EVKARIONTSKA CELICA</dc:title>
  <dc:creator>Širca, Monika</dc:creator>
  <cp:lastModifiedBy>Širca, Monika</cp:lastModifiedBy>
  <cp:revision>34</cp:revision>
  <dcterms:created xsi:type="dcterms:W3CDTF">2024-01-22T21:13:24Z</dcterms:created>
  <dcterms:modified xsi:type="dcterms:W3CDTF">2024-03-04T17:19:58Z</dcterms:modified>
</cp:coreProperties>
</file>