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nyurl.com/aoskquiz" TargetMode="External"/><Relationship Id="rId3" Type="http://schemas.openxmlformats.org/officeDocument/2006/relationships/hyperlink" Target="mailto:eah2194@tc.columbia.edu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397eed9b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397eed9b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397eed9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397eed9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397eed9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397eed9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https://tinyurl.com/aoskquiz</a:t>
            </a:r>
            <a:r>
              <a:rPr lang="en"/>
              <a:t>. </a:t>
            </a:r>
            <a:r>
              <a:rPr lang="en" u="sng">
                <a:solidFill>
                  <a:schemeClr val="hlink"/>
                </a:solidFill>
                <a:hlinkClick r:id="rId3"/>
              </a:rPr>
              <a:t>eah2194@tc.columbia.edu</a:t>
            </a:r>
            <a:r>
              <a:rPr lang="en"/>
              <a:t> easy password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f6c311a8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f6c311a8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f6c311a8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f6c311a8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f6c311a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f6c311a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f6c311a8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f6c311a8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69863d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69863d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f6c311a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f6c311a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eate.kahoot.it/share/usa-education-vocabulary/e60d9bf8-8f82-44a5-aac8-dc7778736e4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bbBKw6rpuUs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dI7oAQR5Dld9fU4VoINH1ctB4SZd2nWKxmjyF_ku-xE/edit?usp=sharing" TargetMode="External"/><Relationship Id="rId4" Type="http://schemas.openxmlformats.org/officeDocument/2006/relationships/hyperlink" Target="https://docs.google.com/document/d/1Mu1GpRWCvGgXFQT-u-6ADG7ThgWoFljZVMnmkozJRrA/edit?usp=sharing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docs.google.com/document/d/1irug9UNY3XRUDZ4SsgdIPhwGi11D6A8AKEYMT_Wn4U0/edit?usp=sharing" TargetMode="External"/><Relationship Id="rId6" Type="http://schemas.openxmlformats.org/officeDocument/2006/relationships/hyperlink" Target="https://docs.google.com/document/d/1pSN8RrunElCoIzpxzwGJPMEwOGsde92EfKGnHJNRVoE/edit?usp=sharing" TargetMode="External"/><Relationship Id="rId7" Type="http://schemas.openxmlformats.org/officeDocument/2006/relationships/hyperlink" Target="https://docs.google.com/document/d/1LfhjOuWrB-uqF9QgVmC415ToyfEyQ1fuJsOXk4G9CJw/edit?usp=sharing" TargetMode="External"/><Relationship Id="rId8" Type="http://schemas.openxmlformats.org/officeDocument/2006/relationships/hyperlink" Target="https://docs.google.com/document/d/1r9zde7LRaPJIRvtyhgJIbsHYK-Uzohh3gKB41Jx5NIg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4108" y="896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USA Education System</a:t>
            </a:r>
            <a:endParaRPr sz="5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AOŠK</a:t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641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10">
                <a:solidFill>
                  <a:srgbClr val="595959"/>
                </a:solidFill>
              </a:rPr>
              <a:t>Edwin Harris </a:t>
            </a:r>
            <a:endParaRPr sz="121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10">
                <a:solidFill>
                  <a:srgbClr val="595959"/>
                </a:solidFill>
              </a:rPr>
              <a:t> 23 May 2023</a:t>
            </a:r>
            <a:endParaRPr sz="121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10">
                <a:solidFill>
                  <a:srgbClr val="595959"/>
                </a:solidFill>
              </a:rPr>
              <a:t>University of Ljubljana </a:t>
            </a:r>
            <a:endParaRPr sz="121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10">
                <a:solidFill>
                  <a:srgbClr val="595959"/>
                </a:solidFill>
              </a:rPr>
              <a:t>Faculty of Education</a:t>
            </a:r>
            <a:endParaRPr sz="121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KWL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166" y="1180737"/>
            <a:ext cx="2705675" cy="27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2889850" y="3962750"/>
            <a:ext cx="621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https://tinyurl.com/kwlaosk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quiz from last session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a report about Adult ESOL in New York 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Watch a video of an Adult ESOL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Role-play as an Adult ESOL professional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 Quiz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7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7500" u="sng">
                <a:solidFill>
                  <a:schemeClr val="hlink"/>
                </a:solidFill>
                <a:hlinkClick r:id="rId3"/>
              </a:rPr>
              <a:t>KAHOOT</a:t>
            </a:r>
            <a:endParaRPr b="1" i="1"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ESOL in NYC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many NYers lack high school education, English language proficiency, or both? </a:t>
            </a:r>
            <a:r>
              <a:rPr b="1" lang="en">
                <a:solidFill>
                  <a:srgbClr val="FF0000"/>
                </a:solidFill>
              </a:rPr>
              <a:t>2.2 million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many countries and languages are represented in students enrolled in literacy education at community-based orgs (CBOs)? </a:t>
            </a:r>
            <a:r>
              <a:rPr b="1" lang="en">
                <a:solidFill>
                  <a:srgbClr val="FF0000"/>
                </a:solidFill>
              </a:rPr>
              <a:t>115+ countries, 70+ languages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their age range? </a:t>
            </a:r>
            <a:r>
              <a:rPr b="1" lang="en">
                <a:solidFill>
                  <a:srgbClr val="FF0000"/>
                </a:solidFill>
              </a:rPr>
              <a:t>17-70, but the majority are 18-44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percentage of students live in poverty?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90+%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are some common curriculum items? </a:t>
            </a:r>
            <a:r>
              <a:rPr b="1" lang="en">
                <a:solidFill>
                  <a:srgbClr val="FF0000"/>
                </a:solidFill>
              </a:rPr>
              <a:t>Cultures, community resources, contemporary issues, civic engagement, health, money, parent engagement, employee skills, workers/immigrant rights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/>
              <a:t>What is the recommended </a:t>
            </a:r>
            <a:r>
              <a:rPr i="1" lang="en"/>
              <a:t>cost per slot</a:t>
            </a:r>
            <a:r>
              <a:rPr lang="en"/>
              <a:t> according to this report? </a:t>
            </a:r>
            <a:r>
              <a:rPr b="1" lang="en">
                <a:solidFill>
                  <a:srgbClr val="FF0000"/>
                </a:solidFill>
              </a:rPr>
              <a:t>$7,400 per 400 hours (compared to $15,621 per public school student)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ESOL in NYC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18200" y="104316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Scan the report alone (5 minutes)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 1-3 interesting facts with your group (5 minutes)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 as a class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500" y="1634275"/>
            <a:ext cx="3167850" cy="31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3840975" y="4687675"/>
            <a:ext cx="550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Investing in Quality - Literacy Assistance Center, December 2017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ESOL in the USA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1369225"/>
            <a:ext cx="4229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is this similar to environments you’ve taught or learned in?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is it different?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do you notice about the students?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Country of origin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English level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Would you like to teach/work in an environment like this? Why/why not?</a:t>
            </a:r>
            <a:endParaRPr/>
          </a:p>
        </p:txBody>
      </p:sp>
      <p:pic>
        <p:nvPicPr>
          <p:cNvPr descr="See the routines that three different beginning level adult ESL teachers use to start their classes: reading objectives, using a calendar and graphing weather, and movement to focus learning. The activities in this video can be used in any ESL classroom.&#10;The activities in this video can be used with any topic, and adapted for low beginning to high intermediate level learners.&#10;For more classroom instructional videos, visit the Minnesota Literacy Council website at http://mnliteracy.org/classroomvideos." id="94" name="Google Shape;94;p19" title="Literacy Level Adult ESL Instruction: Opening Routin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450" y="1707325"/>
            <a:ext cx="4010550" cy="22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28650" y="1019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ESOL in NYC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05550" y="1036919"/>
            <a:ext cx="7886700" cy="36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en"/>
              <a:t>   BENEFITS:								CHALLENGES:</a:t>
            </a:r>
            <a:endParaRPr/>
          </a:p>
        </p:txBody>
      </p:sp>
      <p:cxnSp>
        <p:nvCxnSpPr>
          <p:cNvPr id="101" name="Google Shape;101;p20"/>
          <p:cNvCxnSpPr/>
          <p:nvPr/>
        </p:nvCxnSpPr>
        <p:spPr>
          <a:xfrm>
            <a:off x="4525800" y="1036919"/>
            <a:ext cx="11700" cy="207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20"/>
          <p:cNvSpPr txBox="1"/>
          <p:nvPr/>
        </p:nvSpPr>
        <p:spPr>
          <a:xfrm>
            <a:off x="305200" y="1506225"/>
            <a:ext cx="386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Motivated students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Motivated staff, volunteers, etc.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Diversity of student population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Language education is key for social integration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Free education!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4975700" y="1506225"/>
            <a:ext cx="3863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Students have other priorities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students have limited formal education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 attrition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funding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Rigid </a:t>
            </a:r>
            <a:r>
              <a:rPr lang="en"/>
              <a:t>bureaucratic standards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Lack of appropriate resources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25" y="3240644"/>
            <a:ext cx="2587525" cy="172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983" y="3061638"/>
            <a:ext cx="1559942" cy="20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do…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628650" y="1369225"/>
            <a:ext cx="3943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Discuss </a:t>
            </a:r>
            <a:r>
              <a:rPr i="1" lang="en"/>
              <a:t>one</a:t>
            </a:r>
            <a:r>
              <a:rPr lang="en"/>
              <a:t> scenario with your group. Fill out the sheet. I’ll assign the groups.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Scenario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Scenario 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Scenario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Scenario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Scenario 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Scenario 6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4550" y="1420444"/>
            <a:ext cx="4267052" cy="278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 nights! 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6574"/>
            <a:ext cx="2173450" cy="3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50" y="1032150"/>
            <a:ext cx="2126087" cy="3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5681" y="1181075"/>
            <a:ext cx="2238370" cy="317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937" y="1170125"/>
            <a:ext cx="2061343" cy="29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50" y="3837207"/>
            <a:ext cx="9144001" cy="130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