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</p:sldIdLst>
  <p:sldSz cx="12192000" cy="6858000"/>
  <p:notesSz cx="6858000" cy="9144000"/>
  <p:defaultTextStyle>
    <a:defPPr>
      <a:defRPr lang="sl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rednji slog 2 – poudarek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l-SI" smtClean="0"/>
              <a:t>Kliknite, da uredite slog podnaslova matrice</a:t>
            </a:r>
            <a:endParaRPr lang="sl-SI"/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92A6EB-19ED-477B-8163-E267DE48510A}" type="datetimeFigureOut">
              <a:rPr lang="sl-SI" smtClean="0"/>
              <a:t>16. 10. 2020</a:t>
            </a:fld>
            <a:endParaRPr lang="sl-SI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B9EDFE-A424-4EA2-AA81-32F4AB7CF0D9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8920301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n navpično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navpičnega besedila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92A6EB-19ED-477B-8163-E267DE48510A}" type="datetimeFigureOut">
              <a:rPr lang="sl-SI" smtClean="0"/>
              <a:t>16. 10. 2020</a:t>
            </a:fld>
            <a:endParaRPr lang="sl-SI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B9EDFE-A424-4EA2-AA81-32F4AB7CF0D9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4789549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Navpični naslov in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vpični naslov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navpičnega besedila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92A6EB-19ED-477B-8163-E267DE48510A}" type="datetimeFigureOut">
              <a:rPr lang="sl-SI" smtClean="0"/>
              <a:t>16. 10. 2020</a:t>
            </a:fld>
            <a:endParaRPr lang="sl-SI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B9EDFE-A424-4EA2-AA81-32F4AB7CF0D9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2148821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92A6EB-19ED-477B-8163-E267DE48510A}" type="datetimeFigureOut">
              <a:rPr lang="sl-SI" smtClean="0"/>
              <a:t>16. 10. 2020</a:t>
            </a:fld>
            <a:endParaRPr lang="sl-SI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B9EDFE-A424-4EA2-AA81-32F4AB7CF0D9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514432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Glava odse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besedila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92A6EB-19ED-477B-8163-E267DE48510A}" type="datetimeFigureOut">
              <a:rPr lang="sl-SI" smtClean="0"/>
              <a:t>16. 10. 2020</a:t>
            </a:fld>
            <a:endParaRPr lang="sl-SI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B9EDFE-A424-4EA2-AA81-32F4AB7CF0D9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616930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vsebine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značba mesta vsebine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5" name="Označba mest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92A6EB-19ED-477B-8163-E267DE48510A}" type="datetimeFigureOut">
              <a:rPr lang="sl-SI" smtClean="0"/>
              <a:t>16. 10. 2020</a:t>
            </a:fld>
            <a:endParaRPr lang="sl-SI"/>
          </a:p>
        </p:txBody>
      </p:sp>
      <p:sp>
        <p:nvSpPr>
          <p:cNvPr id="6" name="Označba mest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značba mest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B9EDFE-A424-4EA2-AA81-32F4AB7CF0D9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6993613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besedila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Označba mesta vsebine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5" name="Označba mesta besedila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6" name="Označba mesta vsebine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7" name="Označba mesta datum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92A6EB-19ED-477B-8163-E267DE48510A}" type="datetimeFigureOut">
              <a:rPr lang="sl-SI" smtClean="0"/>
              <a:t>16. 10. 2020</a:t>
            </a:fld>
            <a:endParaRPr lang="sl-SI"/>
          </a:p>
        </p:txBody>
      </p:sp>
      <p:sp>
        <p:nvSpPr>
          <p:cNvPr id="8" name="Označba mesta no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9" name="Označba mesta številke diapoz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B9EDFE-A424-4EA2-AA81-32F4AB7CF0D9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3682840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datum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92A6EB-19ED-477B-8163-E267DE48510A}" type="datetimeFigureOut">
              <a:rPr lang="sl-SI" smtClean="0"/>
              <a:t>16. 10. 2020</a:t>
            </a:fld>
            <a:endParaRPr lang="sl-SI"/>
          </a:p>
        </p:txBody>
      </p:sp>
      <p:sp>
        <p:nvSpPr>
          <p:cNvPr id="4" name="Označba mesta no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Označba mesta številke diapoz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B9EDFE-A424-4EA2-AA81-32F4AB7CF0D9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534398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datum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92A6EB-19ED-477B-8163-E267DE48510A}" type="datetimeFigureOut">
              <a:rPr lang="sl-SI" smtClean="0"/>
              <a:t>16. 10. 2020</a:t>
            </a:fld>
            <a:endParaRPr lang="sl-SI"/>
          </a:p>
        </p:txBody>
      </p:sp>
      <p:sp>
        <p:nvSpPr>
          <p:cNvPr id="3" name="Označba mesta no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B9EDFE-A424-4EA2-AA81-32F4AB7CF0D9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3558286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Vsebina z naslov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značba mesta besedila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5" name="Označba mest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92A6EB-19ED-477B-8163-E267DE48510A}" type="datetimeFigureOut">
              <a:rPr lang="sl-SI" smtClean="0"/>
              <a:t>16. 10. 2020</a:t>
            </a:fld>
            <a:endParaRPr lang="sl-SI"/>
          </a:p>
        </p:txBody>
      </p:sp>
      <p:sp>
        <p:nvSpPr>
          <p:cNvPr id="6" name="Označba mest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značba mest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B9EDFE-A424-4EA2-AA81-32F4AB7CF0D9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1280905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slik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l-SI"/>
          </a:p>
        </p:txBody>
      </p:sp>
      <p:sp>
        <p:nvSpPr>
          <p:cNvPr id="4" name="Označba mesta besedila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5" name="Označba mest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92A6EB-19ED-477B-8163-E267DE48510A}" type="datetimeFigureOut">
              <a:rPr lang="sl-SI" smtClean="0"/>
              <a:t>16. 10. 2020</a:t>
            </a:fld>
            <a:endParaRPr lang="sl-SI"/>
          </a:p>
        </p:txBody>
      </p:sp>
      <p:sp>
        <p:nvSpPr>
          <p:cNvPr id="6" name="Označba mest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značba mest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B9EDFE-A424-4EA2-AA81-32F4AB7CF0D9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798529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naslova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besedila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92A6EB-19ED-477B-8163-E267DE48510A}" type="datetimeFigureOut">
              <a:rPr lang="sl-SI" smtClean="0"/>
              <a:t>16. 10. 2020</a:t>
            </a:fld>
            <a:endParaRPr lang="sl-SI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l-SI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B9EDFE-A424-4EA2-AA81-32F4AB7CF0D9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1166599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l-SI" b="1" dirty="0" smtClean="0"/>
              <a:t>Lab. Vaja: </a:t>
            </a:r>
            <a:r>
              <a:rPr lang="sl-SI" b="1" dirty="0" err="1" smtClean="0"/>
              <a:t>Hookov</a:t>
            </a:r>
            <a:r>
              <a:rPr lang="sl-SI" b="1" dirty="0" smtClean="0"/>
              <a:t> </a:t>
            </a:r>
            <a:r>
              <a:rPr lang="sl-SI" b="1" dirty="0"/>
              <a:t>zakon - umerjanje prožne vzmeti</a:t>
            </a:r>
          </a:p>
        </p:txBody>
      </p:sp>
      <p:pic>
        <p:nvPicPr>
          <p:cNvPr id="4" name="Označba mesta vsebine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341297" y="2095422"/>
            <a:ext cx="3509406" cy="4364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43880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jeZBesedilom 1"/>
          <p:cNvSpPr txBox="1"/>
          <p:nvPr/>
        </p:nvSpPr>
        <p:spPr>
          <a:xfrm>
            <a:off x="329783" y="358928"/>
            <a:ext cx="262327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4000" dirty="0" smtClean="0"/>
              <a:t>4 UTEŽI</a:t>
            </a:r>
            <a:endParaRPr lang="sl-SI" sz="4000" dirty="0"/>
          </a:p>
        </p:txBody>
      </p:sp>
      <p:sp>
        <p:nvSpPr>
          <p:cNvPr id="3" name="PoljeZBesedilom 2"/>
          <p:cNvSpPr txBox="1"/>
          <p:nvPr/>
        </p:nvSpPr>
        <p:spPr>
          <a:xfrm>
            <a:off x="329783" y="1425741"/>
            <a:ext cx="4152276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4000" dirty="0" smtClean="0"/>
              <a:t>4. dolžina obremenjene </a:t>
            </a:r>
            <a:r>
              <a:rPr lang="sl-SI" sz="4000" dirty="0"/>
              <a:t>vzmeti: </a:t>
            </a:r>
            <a:endParaRPr lang="sl-SI" sz="4000" dirty="0" smtClean="0"/>
          </a:p>
          <a:p>
            <a:r>
              <a:rPr lang="sl-SI" sz="4000" dirty="0" smtClean="0"/>
              <a:t>l</a:t>
            </a:r>
            <a:r>
              <a:rPr lang="sl-SI" sz="4000" baseline="-25000" dirty="0" smtClean="0"/>
              <a:t>2</a:t>
            </a:r>
            <a:r>
              <a:rPr lang="sl-SI" sz="4000" dirty="0" smtClean="0"/>
              <a:t> </a:t>
            </a:r>
            <a:r>
              <a:rPr lang="sl-SI" sz="4000" dirty="0"/>
              <a:t>= </a:t>
            </a:r>
            <a:r>
              <a:rPr lang="sl-SI" sz="4000" dirty="0" smtClean="0"/>
              <a:t>____________</a:t>
            </a:r>
            <a:endParaRPr lang="sl-SI" sz="4000" dirty="0"/>
          </a:p>
        </p:txBody>
      </p:sp>
      <p:pic>
        <p:nvPicPr>
          <p:cNvPr id="4" name="Slika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4250" y="0"/>
            <a:ext cx="5143500" cy="6858000"/>
          </a:xfrm>
          <a:prstGeom prst="rect">
            <a:avLst/>
          </a:prstGeom>
        </p:spPr>
      </p:pic>
      <p:cxnSp>
        <p:nvCxnSpPr>
          <p:cNvPr id="5" name="Raven puščični povezovalnik 4"/>
          <p:cNvCxnSpPr/>
          <p:nvPr/>
        </p:nvCxnSpPr>
        <p:spPr>
          <a:xfrm flipH="1">
            <a:off x="5771212" y="-51323"/>
            <a:ext cx="44971" cy="2728210"/>
          </a:xfrm>
          <a:prstGeom prst="straightConnector1">
            <a:avLst/>
          </a:prstGeom>
          <a:ln w="7620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931186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Slika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1287299"/>
            <a:ext cx="12193341" cy="5191963"/>
          </a:xfrm>
          <a:prstGeom prst="rect">
            <a:avLst/>
          </a:prstGeom>
        </p:spPr>
      </p:pic>
      <p:sp>
        <p:nvSpPr>
          <p:cNvPr id="5" name="PoljeZBesedilom 4"/>
          <p:cNvSpPr txBox="1"/>
          <p:nvPr/>
        </p:nvSpPr>
        <p:spPr>
          <a:xfrm>
            <a:off x="3897443" y="464695"/>
            <a:ext cx="367259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4000" dirty="0" smtClean="0"/>
              <a:t>Tabela meritev</a:t>
            </a:r>
            <a:endParaRPr lang="sl-SI" sz="4000" dirty="0"/>
          </a:p>
        </p:txBody>
      </p:sp>
      <p:sp>
        <p:nvSpPr>
          <p:cNvPr id="6" name="PoljeZBesedilom 5"/>
          <p:cNvSpPr txBox="1"/>
          <p:nvPr/>
        </p:nvSpPr>
        <p:spPr>
          <a:xfrm>
            <a:off x="5628807" y="5886094"/>
            <a:ext cx="231348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4000" dirty="0"/>
              <a:t>x = l</a:t>
            </a:r>
            <a:r>
              <a:rPr lang="sl-SI" sz="4000" baseline="-25000" dirty="0"/>
              <a:t>2</a:t>
            </a:r>
            <a:r>
              <a:rPr lang="sl-SI" sz="4000" dirty="0"/>
              <a:t> – l</a:t>
            </a:r>
            <a:r>
              <a:rPr lang="sl-SI" sz="4000" baseline="-25000" dirty="0"/>
              <a:t>1</a:t>
            </a:r>
            <a:endParaRPr lang="sl-SI" sz="4000" dirty="0"/>
          </a:p>
        </p:txBody>
      </p:sp>
    </p:spTree>
    <p:extLst>
      <p:ext uri="{BB962C8B-B14F-4D97-AF65-F5344CB8AC3E}">
        <p14:creationId xmlns:p14="http://schemas.microsoft.com/office/powerpoint/2010/main" val="3197775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Slika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9512" y="1298448"/>
            <a:ext cx="9888474" cy="5559552"/>
          </a:xfrm>
          <a:prstGeom prst="rect">
            <a:avLst/>
          </a:prstGeom>
        </p:spPr>
      </p:pic>
      <p:sp>
        <p:nvSpPr>
          <p:cNvPr id="4" name="Pravokotnik 3"/>
          <p:cNvSpPr/>
          <p:nvPr/>
        </p:nvSpPr>
        <p:spPr>
          <a:xfrm>
            <a:off x="1169233" y="247906"/>
            <a:ext cx="9878517" cy="9848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sz="4000" dirty="0"/>
              <a:t>Umeritvena krivulja </a:t>
            </a:r>
            <a:r>
              <a:rPr lang="sl-SI" sz="4000" dirty="0" smtClean="0"/>
              <a:t> in račun </a:t>
            </a:r>
            <a:r>
              <a:rPr lang="sl-SI" sz="4000" dirty="0"/>
              <a:t>strmine premice</a:t>
            </a:r>
          </a:p>
          <a:p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430823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4250" y="0"/>
            <a:ext cx="5143500" cy="6858000"/>
          </a:xfrm>
          <a:prstGeom prst="rect">
            <a:avLst/>
          </a:prstGeom>
        </p:spPr>
      </p:pic>
      <p:sp>
        <p:nvSpPr>
          <p:cNvPr id="3" name="PoljeZBesedilom 2"/>
          <p:cNvSpPr txBox="1"/>
          <p:nvPr/>
        </p:nvSpPr>
        <p:spPr>
          <a:xfrm>
            <a:off x="329783" y="358928"/>
            <a:ext cx="304043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4000" dirty="0" smtClean="0"/>
              <a:t>1. MERJENEC</a:t>
            </a:r>
            <a:endParaRPr lang="sl-SI" sz="4000" dirty="0"/>
          </a:p>
        </p:txBody>
      </p:sp>
      <p:sp>
        <p:nvSpPr>
          <p:cNvPr id="4" name="PoljeZBesedilom 3"/>
          <p:cNvSpPr txBox="1"/>
          <p:nvPr/>
        </p:nvSpPr>
        <p:spPr>
          <a:xfrm>
            <a:off x="329783" y="1425741"/>
            <a:ext cx="4152276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4000" dirty="0"/>
              <a:t>D</a:t>
            </a:r>
            <a:r>
              <a:rPr lang="sl-SI" sz="4000" dirty="0" smtClean="0"/>
              <a:t>olžina obremenjene vzmeti z merjencem: </a:t>
            </a:r>
          </a:p>
          <a:p>
            <a:r>
              <a:rPr lang="sl-SI" sz="4000" dirty="0" smtClean="0"/>
              <a:t>l</a:t>
            </a:r>
            <a:r>
              <a:rPr lang="sl-SI" sz="4000" baseline="-25000" dirty="0" smtClean="0"/>
              <a:t>2</a:t>
            </a:r>
            <a:r>
              <a:rPr lang="sl-SI" sz="4000" dirty="0" smtClean="0"/>
              <a:t> </a:t>
            </a:r>
            <a:r>
              <a:rPr lang="sl-SI" sz="4000" dirty="0"/>
              <a:t>= </a:t>
            </a:r>
            <a:r>
              <a:rPr lang="sl-SI" sz="4000" dirty="0" smtClean="0"/>
              <a:t>____________</a:t>
            </a:r>
            <a:endParaRPr lang="sl-SI" sz="4000" dirty="0"/>
          </a:p>
        </p:txBody>
      </p:sp>
      <p:cxnSp>
        <p:nvCxnSpPr>
          <p:cNvPr id="5" name="Raven puščični povezovalnik 4"/>
          <p:cNvCxnSpPr/>
          <p:nvPr/>
        </p:nvCxnSpPr>
        <p:spPr>
          <a:xfrm flipH="1">
            <a:off x="5395607" y="0"/>
            <a:ext cx="44970" cy="2611573"/>
          </a:xfrm>
          <a:prstGeom prst="straightConnector1">
            <a:avLst/>
          </a:prstGeom>
          <a:ln w="7620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678483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4250" y="0"/>
            <a:ext cx="5143500" cy="6858000"/>
          </a:xfrm>
          <a:prstGeom prst="rect">
            <a:avLst/>
          </a:prstGeom>
        </p:spPr>
      </p:pic>
      <p:sp>
        <p:nvSpPr>
          <p:cNvPr id="3" name="PoljeZBesedilom 2"/>
          <p:cNvSpPr txBox="1"/>
          <p:nvPr/>
        </p:nvSpPr>
        <p:spPr>
          <a:xfrm>
            <a:off x="329783" y="358928"/>
            <a:ext cx="304043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4000" dirty="0" smtClean="0"/>
              <a:t>2. MERJENEC</a:t>
            </a:r>
            <a:endParaRPr lang="sl-SI" sz="4000" dirty="0"/>
          </a:p>
        </p:txBody>
      </p:sp>
      <p:sp>
        <p:nvSpPr>
          <p:cNvPr id="4" name="PoljeZBesedilom 3"/>
          <p:cNvSpPr txBox="1"/>
          <p:nvPr/>
        </p:nvSpPr>
        <p:spPr>
          <a:xfrm>
            <a:off x="329783" y="1425741"/>
            <a:ext cx="4152276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4000" dirty="0"/>
              <a:t>D</a:t>
            </a:r>
            <a:r>
              <a:rPr lang="sl-SI" sz="4000" dirty="0" smtClean="0"/>
              <a:t>olžina obremenjene vzmeti z merjencem: </a:t>
            </a:r>
          </a:p>
          <a:p>
            <a:r>
              <a:rPr lang="sl-SI" sz="4000" dirty="0" smtClean="0"/>
              <a:t>l</a:t>
            </a:r>
            <a:r>
              <a:rPr lang="sl-SI" sz="4000" baseline="-25000" dirty="0" smtClean="0"/>
              <a:t>2</a:t>
            </a:r>
            <a:r>
              <a:rPr lang="sl-SI" sz="4000" dirty="0" smtClean="0"/>
              <a:t> </a:t>
            </a:r>
            <a:r>
              <a:rPr lang="sl-SI" sz="4000" dirty="0"/>
              <a:t>= </a:t>
            </a:r>
            <a:r>
              <a:rPr lang="sl-SI" sz="4000" dirty="0" smtClean="0"/>
              <a:t>____________</a:t>
            </a:r>
            <a:endParaRPr lang="sl-SI" sz="4000" dirty="0"/>
          </a:p>
        </p:txBody>
      </p:sp>
    </p:spTree>
    <p:extLst>
      <p:ext uri="{BB962C8B-B14F-4D97-AF65-F5344CB8AC3E}">
        <p14:creationId xmlns:p14="http://schemas.microsoft.com/office/powerpoint/2010/main" val="14051377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lika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8" y="2135483"/>
            <a:ext cx="12193341" cy="33203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990256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031550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667000" y="-1142999"/>
            <a:ext cx="6858000" cy="9143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18424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4250" y="0"/>
            <a:ext cx="5143500" cy="6858000"/>
          </a:xfrm>
          <a:prstGeom prst="rect">
            <a:avLst/>
          </a:prstGeom>
        </p:spPr>
      </p:pic>
      <p:sp>
        <p:nvSpPr>
          <p:cNvPr id="3" name="PoljeZBesedilom 2"/>
          <p:cNvSpPr txBox="1"/>
          <p:nvPr/>
        </p:nvSpPr>
        <p:spPr>
          <a:xfrm>
            <a:off x="329783" y="1425741"/>
            <a:ext cx="4152276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4000" dirty="0"/>
              <a:t>Dolžina neobremenjene vzmeti: </a:t>
            </a:r>
            <a:endParaRPr lang="sl-SI" sz="4000" dirty="0" smtClean="0"/>
          </a:p>
          <a:p>
            <a:r>
              <a:rPr lang="sl-SI" sz="4000" dirty="0" smtClean="0"/>
              <a:t>l</a:t>
            </a:r>
            <a:r>
              <a:rPr lang="sl-SI" sz="4000" baseline="-25000" dirty="0" smtClean="0"/>
              <a:t>1</a:t>
            </a:r>
            <a:r>
              <a:rPr lang="sl-SI" sz="4000" dirty="0" smtClean="0"/>
              <a:t> </a:t>
            </a:r>
            <a:r>
              <a:rPr lang="sl-SI" sz="4000" dirty="0"/>
              <a:t>= </a:t>
            </a:r>
            <a:r>
              <a:rPr lang="sl-SI" sz="4000" dirty="0" smtClean="0"/>
              <a:t>____________</a:t>
            </a:r>
            <a:endParaRPr lang="sl-SI" sz="4000" dirty="0"/>
          </a:p>
        </p:txBody>
      </p:sp>
      <p:cxnSp>
        <p:nvCxnSpPr>
          <p:cNvPr id="6" name="Raven puščični povezovalnik 5"/>
          <p:cNvCxnSpPr/>
          <p:nvPr/>
        </p:nvCxnSpPr>
        <p:spPr>
          <a:xfrm flipH="1">
            <a:off x="5904411" y="700790"/>
            <a:ext cx="94653" cy="3910399"/>
          </a:xfrm>
          <a:prstGeom prst="straightConnector1">
            <a:avLst/>
          </a:prstGeom>
          <a:ln w="7620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344557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143500" cy="6858000"/>
          </a:xfrm>
          <a:prstGeom prst="rect">
            <a:avLst/>
          </a:prstGeom>
        </p:spPr>
      </p:pic>
      <p:pic>
        <p:nvPicPr>
          <p:cNvPr id="3" name="Slika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3500" y="0"/>
            <a:ext cx="5143500" cy="6858000"/>
          </a:xfrm>
          <a:prstGeom prst="rect">
            <a:avLst/>
          </a:prstGeom>
        </p:spPr>
      </p:pic>
      <p:sp>
        <p:nvSpPr>
          <p:cNvPr id="4" name="Pravokotnik 3"/>
          <p:cNvSpPr/>
          <p:nvPr/>
        </p:nvSpPr>
        <p:spPr>
          <a:xfrm>
            <a:off x="8081235" y="2459504"/>
            <a:ext cx="3978718" cy="193899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l-SI" sz="4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Težo uteži </a:t>
            </a:r>
            <a:r>
              <a:rPr lang="sl-SI" sz="40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merimo</a:t>
            </a:r>
          </a:p>
          <a:p>
            <a:r>
              <a:rPr lang="sl-SI" sz="40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 dinamometrom</a:t>
            </a:r>
          </a:p>
          <a:p>
            <a:r>
              <a:rPr lang="sl-SI" sz="40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F(N)=…………….</a:t>
            </a:r>
            <a:endParaRPr lang="sl-SI" sz="4000" dirty="0"/>
          </a:p>
        </p:txBody>
      </p:sp>
      <p:sp>
        <p:nvSpPr>
          <p:cNvPr id="5" name="PoljeZBesedilom 4"/>
          <p:cNvSpPr txBox="1"/>
          <p:nvPr/>
        </p:nvSpPr>
        <p:spPr>
          <a:xfrm>
            <a:off x="194871" y="1364105"/>
            <a:ext cx="262327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4000" dirty="0" smtClean="0"/>
              <a:t>1 UTEŽ</a:t>
            </a:r>
            <a:endParaRPr lang="sl-SI" sz="4000" dirty="0"/>
          </a:p>
        </p:txBody>
      </p:sp>
      <p:cxnSp>
        <p:nvCxnSpPr>
          <p:cNvPr id="7" name="Raven puščični povezovalnik 6"/>
          <p:cNvCxnSpPr/>
          <p:nvPr/>
        </p:nvCxnSpPr>
        <p:spPr>
          <a:xfrm flipH="1">
            <a:off x="7779895" y="2983043"/>
            <a:ext cx="419725" cy="524655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849024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4250" y="0"/>
            <a:ext cx="5143500" cy="6858000"/>
          </a:xfrm>
          <a:prstGeom prst="rect">
            <a:avLst/>
          </a:prstGeom>
        </p:spPr>
      </p:pic>
      <p:sp>
        <p:nvSpPr>
          <p:cNvPr id="3" name="PoljeZBesedilom 2"/>
          <p:cNvSpPr txBox="1"/>
          <p:nvPr/>
        </p:nvSpPr>
        <p:spPr>
          <a:xfrm>
            <a:off x="329783" y="1425741"/>
            <a:ext cx="4152276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4000" dirty="0" smtClean="0"/>
              <a:t>1. dolžina obremenjene </a:t>
            </a:r>
            <a:r>
              <a:rPr lang="sl-SI" sz="4000" dirty="0"/>
              <a:t>vzmeti: </a:t>
            </a:r>
            <a:endParaRPr lang="sl-SI" sz="4000" dirty="0" smtClean="0"/>
          </a:p>
          <a:p>
            <a:r>
              <a:rPr lang="sl-SI" sz="4000" dirty="0" smtClean="0"/>
              <a:t>l</a:t>
            </a:r>
            <a:r>
              <a:rPr lang="sl-SI" sz="4000" baseline="-25000" dirty="0" smtClean="0"/>
              <a:t>2</a:t>
            </a:r>
            <a:r>
              <a:rPr lang="sl-SI" sz="4000" dirty="0" smtClean="0"/>
              <a:t> </a:t>
            </a:r>
            <a:r>
              <a:rPr lang="sl-SI" sz="4000" dirty="0"/>
              <a:t>= </a:t>
            </a:r>
            <a:r>
              <a:rPr lang="sl-SI" sz="4000" dirty="0" smtClean="0"/>
              <a:t>____________</a:t>
            </a:r>
            <a:endParaRPr lang="sl-SI" sz="4000" dirty="0"/>
          </a:p>
        </p:txBody>
      </p:sp>
      <p:sp>
        <p:nvSpPr>
          <p:cNvPr id="6" name="PoljeZBesedilom 5"/>
          <p:cNvSpPr txBox="1"/>
          <p:nvPr/>
        </p:nvSpPr>
        <p:spPr>
          <a:xfrm>
            <a:off x="329783" y="358928"/>
            <a:ext cx="262327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4000" dirty="0" smtClean="0"/>
              <a:t>1 UTEŽ</a:t>
            </a:r>
            <a:endParaRPr lang="sl-SI" sz="4000" dirty="0"/>
          </a:p>
        </p:txBody>
      </p:sp>
      <p:cxnSp>
        <p:nvCxnSpPr>
          <p:cNvPr id="7" name="Raven puščični povezovalnik 6"/>
          <p:cNvCxnSpPr/>
          <p:nvPr/>
        </p:nvCxnSpPr>
        <p:spPr>
          <a:xfrm flipH="1">
            <a:off x="5653648" y="0"/>
            <a:ext cx="67883" cy="2898955"/>
          </a:xfrm>
          <a:prstGeom prst="straightConnector1">
            <a:avLst/>
          </a:prstGeom>
          <a:ln w="7620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23461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143500" cy="6858000"/>
          </a:xfrm>
          <a:prstGeom prst="rect">
            <a:avLst/>
          </a:prstGeom>
        </p:spPr>
      </p:pic>
      <p:pic>
        <p:nvPicPr>
          <p:cNvPr id="3" name="Slika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3500" y="0"/>
            <a:ext cx="5143500" cy="6858000"/>
          </a:xfrm>
          <a:prstGeom prst="rect">
            <a:avLst/>
          </a:prstGeom>
        </p:spPr>
      </p:pic>
      <p:sp>
        <p:nvSpPr>
          <p:cNvPr id="5" name="Pravokotnik 4"/>
          <p:cNvSpPr/>
          <p:nvPr/>
        </p:nvSpPr>
        <p:spPr>
          <a:xfrm>
            <a:off x="8081235" y="2459504"/>
            <a:ext cx="3978718" cy="193899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l-SI" sz="4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Težo uteži </a:t>
            </a:r>
            <a:r>
              <a:rPr lang="sl-SI" sz="40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merimo</a:t>
            </a:r>
          </a:p>
          <a:p>
            <a:r>
              <a:rPr lang="sl-SI" sz="40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 dinamometrom</a:t>
            </a:r>
          </a:p>
          <a:p>
            <a:r>
              <a:rPr lang="sl-SI" sz="40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F(N)=…………….</a:t>
            </a:r>
            <a:endParaRPr lang="sl-SI" sz="4000" dirty="0"/>
          </a:p>
        </p:txBody>
      </p:sp>
      <p:sp>
        <p:nvSpPr>
          <p:cNvPr id="6" name="PoljeZBesedilom 5"/>
          <p:cNvSpPr txBox="1"/>
          <p:nvPr/>
        </p:nvSpPr>
        <p:spPr>
          <a:xfrm>
            <a:off x="194871" y="1364105"/>
            <a:ext cx="262327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4000" dirty="0" smtClean="0"/>
              <a:t>2 UTEŽI</a:t>
            </a:r>
            <a:endParaRPr lang="sl-SI" sz="4000" dirty="0"/>
          </a:p>
        </p:txBody>
      </p:sp>
      <p:cxnSp>
        <p:nvCxnSpPr>
          <p:cNvPr id="7" name="Raven puščični povezovalnik 6"/>
          <p:cNvCxnSpPr/>
          <p:nvPr/>
        </p:nvCxnSpPr>
        <p:spPr>
          <a:xfrm flipH="1">
            <a:off x="7794885" y="2983043"/>
            <a:ext cx="404736" cy="374754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421711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4250" y="0"/>
            <a:ext cx="5143500" cy="6858000"/>
          </a:xfrm>
          <a:prstGeom prst="rect">
            <a:avLst/>
          </a:prstGeom>
        </p:spPr>
      </p:pic>
      <p:sp>
        <p:nvSpPr>
          <p:cNvPr id="3" name="PoljeZBesedilom 2"/>
          <p:cNvSpPr txBox="1"/>
          <p:nvPr/>
        </p:nvSpPr>
        <p:spPr>
          <a:xfrm>
            <a:off x="329783" y="358928"/>
            <a:ext cx="262327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4000" dirty="0" smtClean="0"/>
              <a:t>2 UTEŽI</a:t>
            </a:r>
            <a:endParaRPr lang="sl-SI" sz="4000" dirty="0"/>
          </a:p>
        </p:txBody>
      </p:sp>
      <p:sp>
        <p:nvSpPr>
          <p:cNvPr id="4" name="PoljeZBesedilom 3"/>
          <p:cNvSpPr txBox="1"/>
          <p:nvPr/>
        </p:nvSpPr>
        <p:spPr>
          <a:xfrm>
            <a:off x="329783" y="1425741"/>
            <a:ext cx="4152276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4000" dirty="0" smtClean="0"/>
              <a:t>2. dolžina obremenjene </a:t>
            </a:r>
            <a:r>
              <a:rPr lang="sl-SI" sz="4000" dirty="0"/>
              <a:t>vzmeti: </a:t>
            </a:r>
            <a:endParaRPr lang="sl-SI" sz="4000" dirty="0" smtClean="0"/>
          </a:p>
          <a:p>
            <a:r>
              <a:rPr lang="sl-SI" sz="4000" dirty="0" smtClean="0"/>
              <a:t>l</a:t>
            </a:r>
            <a:r>
              <a:rPr lang="sl-SI" sz="4000" baseline="-25000" dirty="0" smtClean="0"/>
              <a:t>2</a:t>
            </a:r>
            <a:r>
              <a:rPr lang="sl-SI" sz="4000" dirty="0" smtClean="0"/>
              <a:t> </a:t>
            </a:r>
            <a:r>
              <a:rPr lang="sl-SI" sz="4000" dirty="0"/>
              <a:t>= </a:t>
            </a:r>
            <a:r>
              <a:rPr lang="sl-SI" sz="4000" dirty="0" smtClean="0"/>
              <a:t>____________</a:t>
            </a:r>
            <a:endParaRPr lang="sl-SI" sz="4000" dirty="0"/>
          </a:p>
        </p:txBody>
      </p:sp>
      <p:cxnSp>
        <p:nvCxnSpPr>
          <p:cNvPr id="7" name="Raven puščični povezovalnik 6"/>
          <p:cNvCxnSpPr/>
          <p:nvPr/>
        </p:nvCxnSpPr>
        <p:spPr>
          <a:xfrm flipH="1">
            <a:off x="5708469" y="0"/>
            <a:ext cx="68527" cy="3030583"/>
          </a:xfrm>
          <a:prstGeom prst="straightConnector1">
            <a:avLst/>
          </a:prstGeom>
          <a:ln w="7620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986940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143500" cy="6858000"/>
          </a:xfrm>
          <a:prstGeom prst="rect">
            <a:avLst/>
          </a:prstGeom>
        </p:spPr>
      </p:pic>
      <p:pic>
        <p:nvPicPr>
          <p:cNvPr id="3" name="Slika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8963" y="0"/>
            <a:ext cx="5143500" cy="6858000"/>
          </a:xfrm>
          <a:prstGeom prst="rect">
            <a:avLst/>
          </a:prstGeom>
        </p:spPr>
      </p:pic>
      <p:sp>
        <p:nvSpPr>
          <p:cNvPr id="4" name="PoljeZBesedilom 3"/>
          <p:cNvSpPr txBox="1"/>
          <p:nvPr/>
        </p:nvSpPr>
        <p:spPr>
          <a:xfrm>
            <a:off x="194871" y="1364105"/>
            <a:ext cx="262327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4000" dirty="0" smtClean="0"/>
              <a:t>3 UTEŽI</a:t>
            </a:r>
            <a:endParaRPr lang="sl-SI" sz="4000" dirty="0"/>
          </a:p>
        </p:txBody>
      </p:sp>
      <p:cxnSp>
        <p:nvCxnSpPr>
          <p:cNvPr id="5" name="Raven puščični povezovalnik 4"/>
          <p:cNvCxnSpPr/>
          <p:nvPr/>
        </p:nvCxnSpPr>
        <p:spPr>
          <a:xfrm flipH="1">
            <a:off x="7480091" y="3361543"/>
            <a:ext cx="419725" cy="524655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Pravokotnik 5"/>
          <p:cNvSpPr/>
          <p:nvPr/>
        </p:nvSpPr>
        <p:spPr>
          <a:xfrm>
            <a:off x="7940336" y="2392047"/>
            <a:ext cx="3978718" cy="193899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l-SI" sz="4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Težo uteži </a:t>
            </a:r>
            <a:r>
              <a:rPr lang="sl-SI" sz="40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merimo</a:t>
            </a:r>
          </a:p>
          <a:p>
            <a:r>
              <a:rPr lang="sl-SI" sz="40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 dinamometrom</a:t>
            </a:r>
          </a:p>
          <a:p>
            <a:r>
              <a:rPr lang="sl-SI" sz="40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F(N)=…………….</a:t>
            </a:r>
            <a:endParaRPr lang="sl-SI" sz="4000" dirty="0"/>
          </a:p>
        </p:txBody>
      </p:sp>
    </p:spTree>
    <p:extLst>
      <p:ext uri="{BB962C8B-B14F-4D97-AF65-F5344CB8AC3E}">
        <p14:creationId xmlns:p14="http://schemas.microsoft.com/office/powerpoint/2010/main" val="13831882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4250" y="0"/>
            <a:ext cx="5143500" cy="6858000"/>
          </a:xfrm>
          <a:prstGeom prst="rect">
            <a:avLst/>
          </a:prstGeom>
        </p:spPr>
      </p:pic>
      <p:sp>
        <p:nvSpPr>
          <p:cNvPr id="3" name="PoljeZBesedilom 2"/>
          <p:cNvSpPr txBox="1"/>
          <p:nvPr/>
        </p:nvSpPr>
        <p:spPr>
          <a:xfrm>
            <a:off x="329783" y="358928"/>
            <a:ext cx="262327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4000" dirty="0" smtClean="0"/>
              <a:t>3 UTEŽI</a:t>
            </a:r>
            <a:endParaRPr lang="sl-SI" sz="4000" dirty="0"/>
          </a:p>
        </p:txBody>
      </p:sp>
      <p:sp>
        <p:nvSpPr>
          <p:cNvPr id="4" name="PoljeZBesedilom 3"/>
          <p:cNvSpPr txBox="1"/>
          <p:nvPr/>
        </p:nvSpPr>
        <p:spPr>
          <a:xfrm>
            <a:off x="329783" y="1425741"/>
            <a:ext cx="4152276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4000" dirty="0" smtClean="0"/>
              <a:t>3. dolžina obremenjene </a:t>
            </a:r>
            <a:r>
              <a:rPr lang="sl-SI" sz="4000" dirty="0"/>
              <a:t>vzmeti: </a:t>
            </a:r>
            <a:endParaRPr lang="sl-SI" sz="4000" dirty="0" smtClean="0"/>
          </a:p>
          <a:p>
            <a:r>
              <a:rPr lang="sl-SI" sz="4000" dirty="0" smtClean="0"/>
              <a:t>l</a:t>
            </a:r>
            <a:r>
              <a:rPr lang="sl-SI" sz="4000" baseline="-25000" dirty="0" smtClean="0"/>
              <a:t>2</a:t>
            </a:r>
            <a:r>
              <a:rPr lang="sl-SI" sz="4000" dirty="0" smtClean="0"/>
              <a:t> </a:t>
            </a:r>
            <a:r>
              <a:rPr lang="sl-SI" sz="4000" dirty="0"/>
              <a:t>= </a:t>
            </a:r>
            <a:r>
              <a:rPr lang="sl-SI" sz="4000" dirty="0" smtClean="0"/>
              <a:t>____________</a:t>
            </a:r>
            <a:endParaRPr lang="sl-SI" sz="4000" dirty="0"/>
          </a:p>
        </p:txBody>
      </p:sp>
      <p:cxnSp>
        <p:nvCxnSpPr>
          <p:cNvPr id="6" name="Raven puščični povezovalnik 5"/>
          <p:cNvCxnSpPr/>
          <p:nvPr/>
        </p:nvCxnSpPr>
        <p:spPr>
          <a:xfrm flipH="1">
            <a:off x="4992642" y="0"/>
            <a:ext cx="44971" cy="2728210"/>
          </a:xfrm>
          <a:prstGeom prst="straightConnector1">
            <a:avLst/>
          </a:prstGeom>
          <a:ln w="7620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529200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143500" cy="6858000"/>
          </a:xfrm>
          <a:prstGeom prst="rect">
            <a:avLst/>
          </a:prstGeom>
        </p:spPr>
      </p:pic>
      <p:pic>
        <p:nvPicPr>
          <p:cNvPr id="3" name="Slika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3955" y="0"/>
            <a:ext cx="5143500" cy="6858000"/>
          </a:xfrm>
          <a:prstGeom prst="rect">
            <a:avLst/>
          </a:prstGeom>
        </p:spPr>
      </p:pic>
      <p:sp>
        <p:nvSpPr>
          <p:cNvPr id="4" name="Pravokotnik 3"/>
          <p:cNvSpPr/>
          <p:nvPr/>
        </p:nvSpPr>
        <p:spPr>
          <a:xfrm>
            <a:off x="7940336" y="2392047"/>
            <a:ext cx="3978718" cy="193899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l-SI" sz="4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Težo uteži </a:t>
            </a:r>
            <a:r>
              <a:rPr lang="sl-SI" sz="40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merimo</a:t>
            </a:r>
          </a:p>
          <a:p>
            <a:r>
              <a:rPr lang="sl-SI" sz="40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 dinamometrom</a:t>
            </a:r>
          </a:p>
          <a:p>
            <a:r>
              <a:rPr lang="sl-SI" sz="40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F(N)=…………….</a:t>
            </a:r>
            <a:endParaRPr lang="sl-SI" sz="4000" dirty="0"/>
          </a:p>
        </p:txBody>
      </p:sp>
      <p:cxnSp>
        <p:nvCxnSpPr>
          <p:cNvPr id="5" name="Raven puščični povezovalnik 4"/>
          <p:cNvCxnSpPr/>
          <p:nvPr/>
        </p:nvCxnSpPr>
        <p:spPr>
          <a:xfrm flipH="1">
            <a:off x="6955437" y="2848132"/>
            <a:ext cx="984899" cy="284813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236087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theme/theme1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isarn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56</TotalTime>
  <Words>136</Words>
  <Application>Microsoft Office PowerPoint</Application>
  <PresentationFormat>Širokozaslonsko</PresentationFormat>
  <Paragraphs>39</Paragraphs>
  <Slides>17</Slides>
  <Notes>0</Notes>
  <HiddenSlides>0</HiddenSlides>
  <MMClips>0</MMClips>
  <ScaleCrop>false</ScaleCrop>
  <HeadingPairs>
    <vt:vector size="6" baseType="variant">
      <vt:variant>
        <vt:lpstr>Uporabljene pisave</vt:lpstr>
      </vt:variant>
      <vt:variant>
        <vt:i4>4</vt:i4>
      </vt:variant>
      <vt:variant>
        <vt:lpstr>Tema</vt:lpstr>
      </vt:variant>
      <vt:variant>
        <vt:i4>1</vt:i4>
      </vt:variant>
      <vt:variant>
        <vt:lpstr>Naslovi diapozitivov</vt:lpstr>
      </vt:variant>
      <vt:variant>
        <vt:i4>17</vt:i4>
      </vt:variant>
    </vt:vector>
  </HeadingPairs>
  <TitlesOfParts>
    <vt:vector size="22" baseType="lpstr">
      <vt:lpstr>Arial</vt:lpstr>
      <vt:lpstr>Calibri</vt:lpstr>
      <vt:lpstr>Calibri Light</vt:lpstr>
      <vt:lpstr>Times New Roman</vt:lpstr>
      <vt:lpstr>Officeova tema</vt:lpstr>
      <vt:lpstr>Lab. Vaja: Hookov zakon - umerjanje prožne vzmeti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Lab. Vaja: Hookov zakon - umerjanje prožne vzmeti</dc:title>
  <dc:creator>Angela</dc:creator>
  <cp:lastModifiedBy>Angela</cp:lastModifiedBy>
  <cp:revision>9</cp:revision>
  <dcterms:created xsi:type="dcterms:W3CDTF">2020-10-15T10:07:59Z</dcterms:created>
  <dcterms:modified xsi:type="dcterms:W3CDTF">2020-10-16T05:40:32Z</dcterms:modified>
</cp:coreProperties>
</file>