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media/image13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sldIdLst>
    <p:sldId id="256" r:id="rId2"/>
    <p:sldId id="273" r:id="rId3"/>
    <p:sldId id="274" r:id="rId4"/>
    <p:sldId id="257" r:id="rId5"/>
    <p:sldId id="258" r:id="rId6"/>
    <p:sldId id="275" r:id="rId7"/>
    <p:sldId id="259" r:id="rId8"/>
    <p:sldId id="285" r:id="rId9"/>
    <p:sldId id="276" r:id="rId10"/>
    <p:sldId id="260" r:id="rId11"/>
    <p:sldId id="261" r:id="rId12"/>
    <p:sldId id="262" r:id="rId13"/>
    <p:sldId id="263" r:id="rId14"/>
    <p:sldId id="287" r:id="rId15"/>
    <p:sldId id="264" r:id="rId16"/>
    <p:sldId id="265" r:id="rId17"/>
    <p:sldId id="286" r:id="rId18"/>
    <p:sldId id="267" r:id="rId19"/>
    <p:sldId id="266" r:id="rId20"/>
    <p:sldId id="268" r:id="rId21"/>
    <p:sldId id="269" r:id="rId22"/>
    <p:sldId id="270" r:id="rId23"/>
    <p:sldId id="271" r:id="rId24"/>
    <p:sldId id="272" r:id="rId25"/>
    <p:sldId id="288" r:id="rId26"/>
    <p:sldId id="308" r:id="rId27"/>
    <p:sldId id="290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itelj" initials="U" lastIdx="1" clrIdx="0">
    <p:extLst>
      <p:ext uri="{19B8F6BF-5375-455C-9EA6-DF929625EA0E}">
        <p15:presenceInfo xmlns:p15="http://schemas.microsoft.com/office/powerpoint/2012/main" userId="S-1-5-21-1324628737-3301837034-1510663547-1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583F6-2985-45A7-B175-6D31EF3E448E}" v="6" dt="2024-11-14T18:37:11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Dremelj" userId="af96948d51e3741c" providerId="LiveId" clId="{E37583F6-2985-45A7-B175-6D31EF3E448E}"/>
    <pc:docChg chg="custSel addSld delSld modSld sldOrd">
      <pc:chgData name="Sabina Dremelj" userId="af96948d51e3741c" providerId="LiveId" clId="{E37583F6-2985-45A7-B175-6D31EF3E448E}" dt="2024-11-17T19:27:39.575" v="131" actId="403"/>
      <pc:docMkLst>
        <pc:docMk/>
      </pc:docMkLst>
      <pc:sldChg chg="ord">
        <pc:chgData name="Sabina Dremelj" userId="af96948d51e3741c" providerId="LiveId" clId="{E37583F6-2985-45A7-B175-6D31EF3E448E}" dt="2024-11-14T18:24:18.461" v="7"/>
        <pc:sldMkLst>
          <pc:docMk/>
          <pc:sldMk cId="0" sldId="267"/>
        </pc:sldMkLst>
      </pc:sldChg>
      <pc:sldChg chg="modSp mod">
        <pc:chgData name="Sabina Dremelj" userId="af96948d51e3741c" providerId="LiveId" clId="{E37583F6-2985-45A7-B175-6D31EF3E448E}" dt="2024-11-14T18:25:46.441" v="8" actId="13926"/>
        <pc:sldMkLst>
          <pc:docMk/>
          <pc:sldMk cId="0" sldId="271"/>
        </pc:sldMkLst>
        <pc:spChg chg="mod">
          <ac:chgData name="Sabina Dremelj" userId="af96948d51e3741c" providerId="LiveId" clId="{E37583F6-2985-45A7-B175-6D31EF3E448E}" dt="2024-11-14T18:25:46.441" v="8" actId="13926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Sabina Dremelj" userId="af96948d51e3741c" providerId="LiveId" clId="{E37583F6-2985-45A7-B175-6D31EF3E448E}" dt="2024-11-14T18:26:41.871" v="15" actId="5793"/>
        <pc:sldMkLst>
          <pc:docMk/>
          <pc:sldMk cId="0" sldId="272"/>
        </pc:sldMkLst>
        <pc:spChg chg="mod">
          <ac:chgData name="Sabina Dremelj" userId="af96948d51e3741c" providerId="LiveId" clId="{E37583F6-2985-45A7-B175-6D31EF3E448E}" dt="2024-11-14T18:26:02.920" v="11" actId="14100"/>
          <ac:spMkLst>
            <pc:docMk/>
            <pc:sldMk cId="0" sldId="272"/>
            <ac:spMk id="2" creationId="{00000000-0000-0000-0000-000000000000}"/>
          </ac:spMkLst>
        </pc:spChg>
        <pc:spChg chg="mod">
          <ac:chgData name="Sabina Dremelj" userId="af96948d51e3741c" providerId="LiveId" clId="{E37583F6-2985-45A7-B175-6D31EF3E448E}" dt="2024-11-14T18:26:41.871" v="15" actId="5793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Sabina Dremelj" userId="af96948d51e3741c" providerId="LiveId" clId="{E37583F6-2985-45A7-B175-6D31EF3E448E}" dt="2024-11-17T19:21:11.171" v="119" actId="20577"/>
        <pc:sldMkLst>
          <pc:docMk/>
          <pc:sldMk cId="3338979692" sldId="273"/>
        </pc:sldMkLst>
        <pc:spChg chg="mod">
          <ac:chgData name="Sabina Dremelj" userId="af96948d51e3741c" providerId="LiveId" clId="{E37583F6-2985-45A7-B175-6D31EF3E448E}" dt="2024-11-17T19:21:11.171" v="119" actId="20577"/>
          <ac:spMkLst>
            <pc:docMk/>
            <pc:sldMk cId="3338979692" sldId="273"/>
            <ac:spMk id="2" creationId="{6D1363B3-EF29-3B54-6718-514F92A66050}"/>
          </ac:spMkLst>
        </pc:spChg>
      </pc:sldChg>
      <pc:sldChg chg="ord">
        <pc:chgData name="Sabina Dremelj" userId="af96948d51e3741c" providerId="LiveId" clId="{E37583F6-2985-45A7-B175-6D31EF3E448E}" dt="2024-11-14T18:23:29.089" v="1"/>
        <pc:sldMkLst>
          <pc:docMk/>
          <pc:sldMk cId="4278540042" sldId="274"/>
        </pc:sldMkLst>
      </pc:sldChg>
      <pc:sldChg chg="modSp mod">
        <pc:chgData name="Sabina Dremelj" userId="af96948d51e3741c" providerId="LiveId" clId="{E37583F6-2985-45A7-B175-6D31EF3E448E}" dt="2024-11-17T19:24:51.490" v="127" actId="404"/>
        <pc:sldMkLst>
          <pc:docMk/>
          <pc:sldMk cId="1591075782" sldId="275"/>
        </pc:sldMkLst>
        <pc:spChg chg="mod">
          <ac:chgData name="Sabina Dremelj" userId="af96948d51e3741c" providerId="LiveId" clId="{E37583F6-2985-45A7-B175-6D31EF3E448E}" dt="2024-11-17T19:24:51.490" v="127" actId="404"/>
          <ac:spMkLst>
            <pc:docMk/>
            <pc:sldMk cId="1591075782" sldId="275"/>
            <ac:spMk id="3" creationId="{7D0778B3-A8A4-EAE1-BA01-1D507F806B30}"/>
          </ac:spMkLst>
        </pc:spChg>
      </pc:sldChg>
      <pc:sldChg chg="ord">
        <pc:chgData name="Sabina Dremelj" userId="af96948d51e3741c" providerId="LiveId" clId="{E37583F6-2985-45A7-B175-6D31EF3E448E}" dt="2024-11-14T18:23:35.278" v="3"/>
        <pc:sldMkLst>
          <pc:docMk/>
          <pc:sldMk cId="2283565216" sldId="276"/>
        </pc:sldMkLst>
      </pc:sldChg>
      <pc:sldChg chg="ord">
        <pc:chgData name="Sabina Dremelj" userId="af96948d51e3741c" providerId="LiveId" clId="{E37583F6-2985-45A7-B175-6D31EF3E448E}" dt="2024-11-14T18:23:49.625" v="5"/>
        <pc:sldMkLst>
          <pc:docMk/>
          <pc:sldMk cId="956436300" sldId="287"/>
        </pc:sldMkLst>
      </pc:sldChg>
      <pc:sldChg chg="modSp new mod">
        <pc:chgData name="Sabina Dremelj" userId="af96948d51e3741c" providerId="LiveId" clId="{E37583F6-2985-45A7-B175-6D31EF3E448E}" dt="2024-11-17T19:27:29.926" v="129" actId="403"/>
        <pc:sldMkLst>
          <pc:docMk/>
          <pc:sldMk cId="3130664930" sldId="288"/>
        </pc:sldMkLst>
        <pc:spChg chg="mod">
          <ac:chgData name="Sabina Dremelj" userId="af96948d51e3741c" providerId="LiveId" clId="{E37583F6-2985-45A7-B175-6D31EF3E448E}" dt="2024-11-14T18:27:20.061" v="25" actId="20577"/>
          <ac:spMkLst>
            <pc:docMk/>
            <pc:sldMk cId="3130664930" sldId="288"/>
            <ac:spMk id="2" creationId="{7B8FBC0E-5FF0-265C-1E16-4AF7A8D010A9}"/>
          </ac:spMkLst>
        </pc:spChg>
        <pc:spChg chg="mod">
          <ac:chgData name="Sabina Dremelj" userId="af96948d51e3741c" providerId="LiveId" clId="{E37583F6-2985-45A7-B175-6D31EF3E448E}" dt="2024-11-17T19:27:29.926" v="129" actId="403"/>
          <ac:spMkLst>
            <pc:docMk/>
            <pc:sldMk cId="3130664930" sldId="288"/>
            <ac:spMk id="3" creationId="{CF5718FC-C3B6-F866-D47B-AA299CC87E7A}"/>
          </ac:spMkLst>
        </pc:spChg>
      </pc:sldChg>
      <pc:sldChg chg="modSp del mod">
        <pc:chgData name="Sabina Dremelj" userId="af96948d51e3741c" providerId="LiveId" clId="{E37583F6-2985-45A7-B175-6D31EF3E448E}" dt="2024-11-14T18:31:28.191" v="39" actId="47"/>
        <pc:sldMkLst>
          <pc:docMk/>
          <pc:sldMk cId="4182231214" sldId="289"/>
        </pc:sldMkLst>
        <pc:spChg chg="mod">
          <ac:chgData name="Sabina Dremelj" userId="af96948d51e3741c" providerId="LiveId" clId="{E37583F6-2985-45A7-B175-6D31EF3E448E}" dt="2024-11-14T18:30:03.206" v="38" actId="20577"/>
          <ac:spMkLst>
            <pc:docMk/>
            <pc:sldMk cId="4182231214" sldId="289"/>
            <ac:spMk id="3" creationId="{00000000-0000-0000-0000-000000000000}"/>
          </ac:spMkLst>
        </pc:spChg>
        <pc:spChg chg="mod">
          <ac:chgData name="Sabina Dremelj" userId="af96948d51e3741c" providerId="LiveId" clId="{E37583F6-2985-45A7-B175-6D31EF3E448E}" dt="2024-11-14T18:29:37.284" v="29" actId="1076"/>
          <ac:spMkLst>
            <pc:docMk/>
            <pc:sldMk cId="4182231214" sldId="289"/>
            <ac:spMk id="5" creationId="{00000000-0000-0000-0000-000000000000}"/>
          </ac:spMkLst>
        </pc:spChg>
        <pc:picChg chg="mod">
          <ac:chgData name="Sabina Dremelj" userId="af96948d51e3741c" providerId="LiveId" clId="{E37583F6-2985-45A7-B175-6D31EF3E448E}" dt="2024-11-14T18:29:32.746" v="28" actId="1076"/>
          <ac:picMkLst>
            <pc:docMk/>
            <pc:sldMk cId="4182231214" sldId="289"/>
            <ac:picMk id="4" creationId="{00000000-0000-0000-0000-000000000000}"/>
          </ac:picMkLst>
        </pc:picChg>
      </pc:sldChg>
      <pc:sldChg chg="modSp mod delCm">
        <pc:chgData name="Sabina Dremelj" userId="af96948d51e3741c" providerId="LiveId" clId="{E37583F6-2985-45A7-B175-6D31EF3E448E}" dt="2024-11-14T18:32:38.005" v="41" actId="1592"/>
        <pc:sldMkLst>
          <pc:docMk/>
          <pc:sldMk cId="3820824514" sldId="290"/>
        </pc:sldMkLst>
        <pc:picChg chg="mod">
          <ac:chgData name="Sabina Dremelj" userId="af96948d51e3741c" providerId="LiveId" clId="{E37583F6-2985-45A7-B175-6D31EF3E448E}" dt="2024-11-14T18:31:51.914" v="40" actId="1076"/>
          <ac:picMkLst>
            <pc:docMk/>
            <pc:sldMk cId="3820824514" sldId="290"/>
            <ac:picMk id="4" creationId="{00000000-0000-0000-0000-000000000000}"/>
          </ac:picMkLst>
        </pc:picChg>
      </pc:sldChg>
      <pc:sldChg chg="modSp mod">
        <pc:chgData name="Sabina Dremelj" userId="af96948d51e3741c" providerId="LiveId" clId="{E37583F6-2985-45A7-B175-6D31EF3E448E}" dt="2024-11-17T19:27:39.575" v="131" actId="403"/>
        <pc:sldMkLst>
          <pc:docMk/>
          <pc:sldMk cId="3110011024" sldId="308"/>
        </pc:sldMkLst>
        <pc:spChg chg="mod">
          <ac:chgData name="Sabina Dremelj" userId="af96948d51e3741c" providerId="LiveId" clId="{E37583F6-2985-45A7-B175-6D31EF3E448E}" dt="2024-11-17T19:27:39.575" v="131" actId="403"/>
          <ac:spMkLst>
            <pc:docMk/>
            <pc:sldMk cId="3110011024" sldId="308"/>
            <ac:spMk id="3" creationId="{A890247B-8612-9EBA-80A2-81BD7052C7D4}"/>
          </ac:spMkLst>
        </pc:spChg>
      </pc:sldChg>
      <pc:sldChg chg="addSp delSp modSp new mod">
        <pc:chgData name="Sabina Dremelj" userId="af96948d51e3741c" providerId="LiveId" clId="{E37583F6-2985-45A7-B175-6D31EF3E448E}" dt="2024-11-14T18:38:56.060" v="97" actId="27636"/>
        <pc:sldMkLst>
          <pc:docMk/>
          <pc:sldMk cId="202968870" sldId="309"/>
        </pc:sldMkLst>
        <pc:spChg chg="mod">
          <ac:chgData name="Sabina Dremelj" userId="af96948d51e3741c" providerId="LiveId" clId="{E37583F6-2985-45A7-B175-6D31EF3E448E}" dt="2024-11-14T18:38:06.237" v="86" actId="1076"/>
          <ac:spMkLst>
            <pc:docMk/>
            <pc:sldMk cId="202968870" sldId="309"/>
            <ac:spMk id="2" creationId="{04441FAB-DC28-D80A-0B0F-BF94E2668008}"/>
          </ac:spMkLst>
        </pc:spChg>
        <pc:spChg chg="del">
          <ac:chgData name="Sabina Dremelj" userId="af96948d51e3741c" providerId="LiveId" clId="{E37583F6-2985-45A7-B175-6D31EF3E448E}" dt="2024-11-14T18:34:40.467" v="47"/>
          <ac:spMkLst>
            <pc:docMk/>
            <pc:sldMk cId="202968870" sldId="309"/>
            <ac:spMk id="3" creationId="{0B681308-8E02-37C8-F33D-A9F406C007F9}"/>
          </ac:spMkLst>
        </pc:spChg>
        <pc:spChg chg="add del">
          <ac:chgData name="Sabina Dremelj" userId="af96948d51e3741c" providerId="LiveId" clId="{E37583F6-2985-45A7-B175-6D31EF3E448E}" dt="2024-11-14T18:34:44.052" v="48" actId="478"/>
          <ac:spMkLst>
            <pc:docMk/>
            <pc:sldMk cId="202968870" sldId="309"/>
            <ac:spMk id="5" creationId="{0C7EA480-7543-0AB7-1A3A-453412D50322}"/>
          </ac:spMkLst>
        </pc:spChg>
        <pc:spChg chg="add mod">
          <ac:chgData name="Sabina Dremelj" userId="af96948d51e3741c" providerId="LiveId" clId="{E37583F6-2985-45A7-B175-6D31EF3E448E}" dt="2024-11-14T18:38:56.060" v="97" actId="27636"/>
          <ac:spMkLst>
            <pc:docMk/>
            <pc:sldMk cId="202968870" sldId="309"/>
            <ac:spMk id="6" creationId="{21F89707-942B-4797-1008-E69CFF3ADB38}"/>
          </ac:spMkLst>
        </pc:spChg>
        <pc:graphicFrameChg chg="add del mod">
          <ac:chgData name="Sabina Dremelj" userId="af96948d51e3741c" providerId="LiveId" clId="{E37583F6-2985-45A7-B175-6D31EF3E448E}" dt="2024-11-14T18:34:44.052" v="48" actId="478"/>
          <ac:graphicFrameMkLst>
            <pc:docMk/>
            <pc:sldMk cId="202968870" sldId="309"/>
            <ac:graphicFrameMk id="4" creationId="{DEF5701F-CD9E-E964-F3C0-E6C00CA3558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126FA-41A1-44D9-8EC7-5571F6776F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B003D8-6756-445D-BAC9-68EC383CE69F}">
      <dgm:prSet/>
      <dgm:spPr/>
      <dgm:t>
        <a:bodyPr/>
        <a:lstStyle/>
        <a:p>
          <a:r>
            <a:rPr lang="en-US"/>
            <a:t>Glukoza je najpogostejši monosaharid in je glavna oblika sladkorja v krvi. </a:t>
          </a:r>
        </a:p>
      </dgm:t>
    </dgm:pt>
    <dgm:pt modelId="{C00351A4-55CB-49F8-9895-CE29CB032DC9}" type="parTrans" cxnId="{50CF5D74-315C-4A79-A807-EC16896FBEB1}">
      <dgm:prSet/>
      <dgm:spPr/>
      <dgm:t>
        <a:bodyPr/>
        <a:lstStyle/>
        <a:p>
          <a:endParaRPr lang="en-US"/>
        </a:p>
      </dgm:t>
    </dgm:pt>
    <dgm:pt modelId="{D3D7E3D5-D589-4E28-9839-7F51527F829F}" type="sibTrans" cxnId="{50CF5D74-315C-4A79-A807-EC16896FBEB1}">
      <dgm:prSet/>
      <dgm:spPr/>
      <dgm:t>
        <a:bodyPr/>
        <a:lstStyle/>
        <a:p>
          <a:endParaRPr lang="en-US"/>
        </a:p>
      </dgm:t>
    </dgm:pt>
    <dgm:pt modelId="{61FA5957-4B33-4357-95DE-2F1A0510A9FE}">
      <dgm:prSet/>
      <dgm:spPr/>
      <dgm:t>
        <a:bodyPr/>
        <a:lstStyle/>
        <a:p>
          <a:r>
            <a:rPr lang="en-US"/>
            <a:t>Imenujemo jo tudi krvni sladkor.</a:t>
          </a:r>
        </a:p>
      </dgm:t>
    </dgm:pt>
    <dgm:pt modelId="{628A3AC7-18EE-489A-9DEA-0EA9538615DE}" type="parTrans" cxnId="{04C9A01C-9622-461A-AA2A-9E1677775340}">
      <dgm:prSet/>
      <dgm:spPr/>
      <dgm:t>
        <a:bodyPr/>
        <a:lstStyle/>
        <a:p>
          <a:endParaRPr lang="en-US"/>
        </a:p>
      </dgm:t>
    </dgm:pt>
    <dgm:pt modelId="{3E1C9B96-3079-4031-9704-559DCD46CB51}" type="sibTrans" cxnId="{04C9A01C-9622-461A-AA2A-9E1677775340}">
      <dgm:prSet/>
      <dgm:spPr/>
      <dgm:t>
        <a:bodyPr/>
        <a:lstStyle/>
        <a:p>
          <a:endParaRPr lang="en-US"/>
        </a:p>
      </dgm:t>
    </dgm:pt>
    <dgm:pt modelId="{EAEEB43D-11D3-4C18-8500-70EC9B144F33}">
      <dgm:prSet/>
      <dgm:spPr/>
      <dgm:t>
        <a:bodyPr/>
        <a:lstStyle/>
        <a:p>
          <a:r>
            <a:rPr lang="en-US"/>
            <a:t>Glukoza je ključni vir energije za celice. </a:t>
          </a:r>
        </a:p>
      </dgm:t>
    </dgm:pt>
    <dgm:pt modelId="{339920F5-B121-4246-B4AF-0A398F0650AE}" type="parTrans" cxnId="{96DCC3A3-B757-4569-8AE8-7B5BEDA7975E}">
      <dgm:prSet/>
      <dgm:spPr/>
      <dgm:t>
        <a:bodyPr/>
        <a:lstStyle/>
        <a:p>
          <a:endParaRPr lang="en-US"/>
        </a:p>
      </dgm:t>
    </dgm:pt>
    <dgm:pt modelId="{57DCD9A3-2B02-45E1-A45E-688BFD260791}" type="sibTrans" cxnId="{96DCC3A3-B757-4569-8AE8-7B5BEDA7975E}">
      <dgm:prSet/>
      <dgm:spPr/>
      <dgm:t>
        <a:bodyPr/>
        <a:lstStyle/>
        <a:p>
          <a:endParaRPr lang="en-US"/>
        </a:p>
      </dgm:t>
    </dgm:pt>
    <dgm:pt modelId="{AF0B42F5-CC51-4078-89B1-B7072EC152F1}">
      <dgm:prSet/>
      <dgm:spPr/>
      <dgm:t>
        <a:bodyPr/>
        <a:lstStyle/>
        <a:p>
          <a:r>
            <a:rPr lang="en-US"/>
            <a:t>V naravi jo najdemo v sadju in medu.</a:t>
          </a:r>
        </a:p>
      </dgm:t>
    </dgm:pt>
    <dgm:pt modelId="{932CD4FF-2E6C-410D-A7C0-FA48278450DC}" type="parTrans" cxnId="{3B9F5DDE-595F-4DA7-9633-846793D29A48}">
      <dgm:prSet/>
      <dgm:spPr/>
      <dgm:t>
        <a:bodyPr/>
        <a:lstStyle/>
        <a:p>
          <a:endParaRPr lang="en-US"/>
        </a:p>
      </dgm:t>
    </dgm:pt>
    <dgm:pt modelId="{04DE26BD-7115-4767-843B-93F516C2B027}" type="sibTrans" cxnId="{3B9F5DDE-595F-4DA7-9633-846793D29A48}">
      <dgm:prSet/>
      <dgm:spPr/>
      <dgm:t>
        <a:bodyPr/>
        <a:lstStyle/>
        <a:p>
          <a:endParaRPr lang="en-US"/>
        </a:p>
      </dgm:t>
    </dgm:pt>
    <dgm:pt modelId="{D9F99330-D632-46C6-B13C-5D34E0A32BFE}" type="pres">
      <dgm:prSet presAssocID="{FA1126FA-41A1-44D9-8EC7-5571F6776FFB}" presName="vert0" presStyleCnt="0">
        <dgm:presLayoutVars>
          <dgm:dir/>
          <dgm:animOne val="branch"/>
          <dgm:animLvl val="lvl"/>
        </dgm:presLayoutVars>
      </dgm:prSet>
      <dgm:spPr/>
    </dgm:pt>
    <dgm:pt modelId="{59CFF35A-8331-42B0-8346-F865F9A0B3A2}" type="pres">
      <dgm:prSet presAssocID="{A1B003D8-6756-445D-BAC9-68EC383CE69F}" presName="thickLine" presStyleLbl="alignNode1" presStyleIdx="0" presStyleCnt="4"/>
      <dgm:spPr/>
    </dgm:pt>
    <dgm:pt modelId="{D4B0EB7F-0403-4867-BBAA-D471B04D77C8}" type="pres">
      <dgm:prSet presAssocID="{A1B003D8-6756-445D-BAC9-68EC383CE69F}" presName="horz1" presStyleCnt="0"/>
      <dgm:spPr/>
    </dgm:pt>
    <dgm:pt modelId="{7108AF7C-BB56-472D-83B1-E5872A4ED89A}" type="pres">
      <dgm:prSet presAssocID="{A1B003D8-6756-445D-BAC9-68EC383CE69F}" presName="tx1" presStyleLbl="revTx" presStyleIdx="0" presStyleCnt="4"/>
      <dgm:spPr/>
    </dgm:pt>
    <dgm:pt modelId="{22B9EC96-82C8-4C98-A08D-267D34B1ADB4}" type="pres">
      <dgm:prSet presAssocID="{A1B003D8-6756-445D-BAC9-68EC383CE69F}" presName="vert1" presStyleCnt="0"/>
      <dgm:spPr/>
    </dgm:pt>
    <dgm:pt modelId="{B43FD75A-9E2D-4E80-A8D3-79B194B64A48}" type="pres">
      <dgm:prSet presAssocID="{61FA5957-4B33-4357-95DE-2F1A0510A9FE}" presName="thickLine" presStyleLbl="alignNode1" presStyleIdx="1" presStyleCnt="4"/>
      <dgm:spPr/>
    </dgm:pt>
    <dgm:pt modelId="{AFEE6094-A677-4ED1-84D3-ECAE666BDD8C}" type="pres">
      <dgm:prSet presAssocID="{61FA5957-4B33-4357-95DE-2F1A0510A9FE}" presName="horz1" presStyleCnt="0"/>
      <dgm:spPr/>
    </dgm:pt>
    <dgm:pt modelId="{CB725A4E-29BB-4CAF-AA3C-BE19878BFD74}" type="pres">
      <dgm:prSet presAssocID="{61FA5957-4B33-4357-95DE-2F1A0510A9FE}" presName="tx1" presStyleLbl="revTx" presStyleIdx="1" presStyleCnt="4"/>
      <dgm:spPr/>
    </dgm:pt>
    <dgm:pt modelId="{CB8768B5-3A6D-4BB7-9C85-8E44A6886251}" type="pres">
      <dgm:prSet presAssocID="{61FA5957-4B33-4357-95DE-2F1A0510A9FE}" presName="vert1" presStyleCnt="0"/>
      <dgm:spPr/>
    </dgm:pt>
    <dgm:pt modelId="{21F396D3-1DFD-43B1-A7E7-511FE5A0ED6A}" type="pres">
      <dgm:prSet presAssocID="{EAEEB43D-11D3-4C18-8500-70EC9B144F33}" presName="thickLine" presStyleLbl="alignNode1" presStyleIdx="2" presStyleCnt="4"/>
      <dgm:spPr/>
    </dgm:pt>
    <dgm:pt modelId="{410A6E7C-E241-4F36-A3F6-432687F2B275}" type="pres">
      <dgm:prSet presAssocID="{EAEEB43D-11D3-4C18-8500-70EC9B144F33}" presName="horz1" presStyleCnt="0"/>
      <dgm:spPr/>
    </dgm:pt>
    <dgm:pt modelId="{B361AD6C-6304-46CD-9E6F-4A27C71CAE3A}" type="pres">
      <dgm:prSet presAssocID="{EAEEB43D-11D3-4C18-8500-70EC9B144F33}" presName="tx1" presStyleLbl="revTx" presStyleIdx="2" presStyleCnt="4"/>
      <dgm:spPr/>
    </dgm:pt>
    <dgm:pt modelId="{0B5641E8-904F-4FBE-B2FE-B489AD15204D}" type="pres">
      <dgm:prSet presAssocID="{EAEEB43D-11D3-4C18-8500-70EC9B144F33}" presName="vert1" presStyleCnt="0"/>
      <dgm:spPr/>
    </dgm:pt>
    <dgm:pt modelId="{8EE4353C-81CA-41D3-BAFA-475153A1E539}" type="pres">
      <dgm:prSet presAssocID="{AF0B42F5-CC51-4078-89B1-B7072EC152F1}" presName="thickLine" presStyleLbl="alignNode1" presStyleIdx="3" presStyleCnt="4"/>
      <dgm:spPr/>
    </dgm:pt>
    <dgm:pt modelId="{256FA302-BDA3-42CE-8F32-3074DCA75FA8}" type="pres">
      <dgm:prSet presAssocID="{AF0B42F5-CC51-4078-89B1-B7072EC152F1}" presName="horz1" presStyleCnt="0"/>
      <dgm:spPr/>
    </dgm:pt>
    <dgm:pt modelId="{F80C1B7B-E272-4DF1-BC15-A636818B0D6A}" type="pres">
      <dgm:prSet presAssocID="{AF0B42F5-CC51-4078-89B1-B7072EC152F1}" presName="tx1" presStyleLbl="revTx" presStyleIdx="3" presStyleCnt="4"/>
      <dgm:spPr/>
    </dgm:pt>
    <dgm:pt modelId="{C8898DF1-6DA5-4E3E-A56E-A5CBB747F3F2}" type="pres">
      <dgm:prSet presAssocID="{AF0B42F5-CC51-4078-89B1-B7072EC152F1}" presName="vert1" presStyleCnt="0"/>
      <dgm:spPr/>
    </dgm:pt>
  </dgm:ptLst>
  <dgm:cxnLst>
    <dgm:cxn modelId="{04C9A01C-9622-461A-AA2A-9E1677775340}" srcId="{FA1126FA-41A1-44D9-8EC7-5571F6776FFB}" destId="{61FA5957-4B33-4357-95DE-2F1A0510A9FE}" srcOrd="1" destOrd="0" parTransId="{628A3AC7-18EE-489A-9DEA-0EA9538615DE}" sibTransId="{3E1C9B96-3079-4031-9704-559DCD46CB51}"/>
    <dgm:cxn modelId="{F6E91622-6280-4078-895D-FBDB4710CAF2}" type="presOf" srcId="{61FA5957-4B33-4357-95DE-2F1A0510A9FE}" destId="{CB725A4E-29BB-4CAF-AA3C-BE19878BFD74}" srcOrd="0" destOrd="0" presId="urn:microsoft.com/office/officeart/2008/layout/LinedList"/>
    <dgm:cxn modelId="{90B59830-1DFA-4862-96B1-34106715949D}" type="presOf" srcId="{AF0B42F5-CC51-4078-89B1-B7072EC152F1}" destId="{F80C1B7B-E272-4DF1-BC15-A636818B0D6A}" srcOrd="0" destOrd="0" presId="urn:microsoft.com/office/officeart/2008/layout/LinedList"/>
    <dgm:cxn modelId="{716A9F73-70DD-4EDC-A8A4-813ECB4ABD8E}" type="presOf" srcId="{FA1126FA-41A1-44D9-8EC7-5571F6776FFB}" destId="{D9F99330-D632-46C6-B13C-5D34E0A32BFE}" srcOrd="0" destOrd="0" presId="urn:microsoft.com/office/officeart/2008/layout/LinedList"/>
    <dgm:cxn modelId="{50CF5D74-315C-4A79-A807-EC16896FBEB1}" srcId="{FA1126FA-41A1-44D9-8EC7-5571F6776FFB}" destId="{A1B003D8-6756-445D-BAC9-68EC383CE69F}" srcOrd="0" destOrd="0" parTransId="{C00351A4-55CB-49F8-9895-CE29CB032DC9}" sibTransId="{D3D7E3D5-D589-4E28-9839-7F51527F829F}"/>
    <dgm:cxn modelId="{96DCC3A3-B757-4569-8AE8-7B5BEDA7975E}" srcId="{FA1126FA-41A1-44D9-8EC7-5571F6776FFB}" destId="{EAEEB43D-11D3-4C18-8500-70EC9B144F33}" srcOrd="2" destOrd="0" parTransId="{339920F5-B121-4246-B4AF-0A398F0650AE}" sibTransId="{57DCD9A3-2B02-45E1-A45E-688BFD260791}"/>
    <dgm:cxn modelId="{562A09A7-11BF-4696-80A8-4AC847576444}" type="presOf" srcId="{EAEEB43D-11D3-4C18-8500-70EC9B144F33}" destId="{B361AD6C-6304-46CD-9E6F-4A27C71CAE3A}" srcOrd="0" destOrd="0" presId="urn:microsoft.com/office/officeart/2008/layout/LinedList"/>
    <dgm:cxn modelId="{82E216B2-5604-42FC-8CC7-68FC48FAF6A6}" type="presOf" srcId="{A1B003D8-6756-445D-BAC9-68EC383CE69F}" destId="{7108AF7C-BB56-472D-83B1-E5872A4ED89A}" srcOrd="0" destOrd="0" presId="urn:microsoft.com/office/officeart/2008/layout/LinedList"/>
    <dgm:cxn modelId="{3B9F5DDE-595F-4DA7-9633-846793D29A48}" srcId="{FA1126FA-41A1-44D9-8EC7-5571F6776FFB}" destId="{AF0B42F5-CC51-4078-89B1-B7072EC152F1}" srcOrd="3" destOrd="0" parTransId="{932CD4FF-2E6C-410D-A7C0-FA48278450DC}" sibTransId="{04DE26BD-7115-4767-843B-93F516C2B027}"/>
    <dgm:cxn modelId="{13389A84-CC8F-456A-AA7D-895DA2119393}" type="presParOf" srcId="{D9F99330-D632-46C6-B13C-5D34E0A32BFE}" destId="{59CFF35A-8331-42B0-8346-F865F9A0B3A2}" srcOrd="0" destOrd="0" presId="urn:microsoft.com/office/officeart/2008/layout/LinedList"/>
    <dgm:cxn modelId="{EDECBCA6-C5E1-4578-859D-C3C7B3AB83CA}" type="presParOf" srcId="{D9F99330-D632-46C6-B13C-5D34E0A32BFE}" destId="{D4B0EB7F-0403-4867-BBAA-D471B04D77C8}" srcOrd="1" destOrd="0" presId="urn:microsoft.com/office/officeart/2008/layout/LinedList"/>
    <dgm:cxn modelId="{A1C19163-4D97-4DD7-BB0D-64E4E58FE3A7}" type="presParOf" srcId="{D4B0EB7F-0403-4867-BBAA-D471B04D77C8}" destId="{7108AF7C-BB56-472D-83B1-E5872A4ED89A}" srcOrd="0" destOrd="0" presId="urn:microsoft.com/office/officeart/2008/layout/LinedList"/>
    <dgm:cxn modelId="{9C70CF04-AA48-41A1-9EB7-467D5D06D32A}" type="presParOf" srcId="{D4B0EB7F-0403-4867-BBAA-D471B04D77C8}" destId="{22B9EC96-82C8-4C98-A08D-267D34B1ADB4}" srcOrd="1" destOrd="0" presId="urn:microsoft.com/office/officeart/2008/layout/LinedList"/>
    <dgm:cxn modelId="{F4EF59A2-7FE5-4AC5-B9B2-F9F5129E6F69}" type="presParOf" srcId="{D9F99330-D632-46C6-B13C-5D34E0A32BFE}" destId="{B43FD75A-9E2D-4E80-A8D3-79B194B64A48}" srcOrd="2" destOrd="0" presId="urn:microsoft.com/office/officeart/2008/layout/LinedList"/>
    <dgm:cxn modelId="{F1201B71-8A1A-48A5-B51C-655CDB1E4CB1}" type="presParOf" srcId="{D9F99330-D632-46C6-B13C-5D34E0A32BFE}" destId="{AFEE6094-A677-4ED1-84D3-ECAE666BDD8C}" srcOrd="3" destOrd="0" presId="urn:microsoft.com/office/officeart/2008/layout/LinedList"/>
    <dgm:cxn modelId="{F3B286F5-724E-4E06-95E6-EA56C6407681}" type="presParOf" srcId="{AFEE6094-A677-4ED1-84D3-ECAE666BDD8C}" destId="{CB725A4E-29BB-4CAF-AA3C-BE19878BFD74}" srcOrd="0" destOrd="0" presId="urn:microsoft.com/office/officeart/2008/layout/LinedList"/>
    <dgm:cxn modelId="{DC1E48A1-5C35-4D7A-86F5-4621284D8EC1}" type="presParOf" srcId="{AFEE6094-A677-4ED1-84D3-ECAE666BDD8C}" destId="{CB8768B5-3A6D-4BB7-9C85-8E44A6886251}" srcOrd="1" destOrd="0" presId="urn:microsoft.com/office/officeart/2008/layout/LinedList"/>
    <dgm:cxn modelId="{1B4CDDF0-D937-4B8F-96A5-24F01F612E6E}" type="presParOf" srcId="{D9F99330-D632-46C6-B13C-5D34E0A32BFE}" destId="{21F396D3-1DFD-43B1-A7E7-511FE5A0ED6A}" srcOrd="4" destOrd="0" presId="urn:microsoft.com/office/officeart/2008/layout/LinedList"/>
    <dgm:cxn modelId="{D6EC5247-0D18-41FF-9CDD-6321EBBDA8F7}" type="presParOf" srcId="{D9F99330-D632-46C6-B13C-5D34E0A32BFE}" destId="{410A6E7C-E241-4F36-A3F6-432687F2B275}" srcOrd="5" destOrd="0" presId="urn:microsoft.com/office/officeart/2008/layout/LinedList"/>
    <dgm:cxn modelId="{D7B06F55-EB3E-4909-90BF-6D315B60D071}" type="presParOf" srcId="{410A6E7C-E241-4F36-A3F6-432687F2B275}" destId="{B361AD6C-6304-46CD-9E6F-4A27C71CAE3A}" srcOrd="0" destOrd="0" presId="urn:microsoft.com/office/officeart/2008/layout/LinedList"/>
    <dgm:cxn modelId="{9E3DCBAB-C94F-4176-8E67-19BD7A29E358}" type="presParOf" srcId="{410A6E7C-E241-4F36-A3F6-432687F2B275}" destId="{0B5641E8-904F-4FBE-B2FE-B489AD15204D}" srcOrd="1" destOrd="0" presId="urn:microsoft.com/office/officeart/2008/layout/LinedList"/>
    <dgm:cxn modelId="{65670225-E56A-425B-8883-051EBDBB8F97}" type="presParOf" srcId="{D9F99330-D632-46C6-B13C-5D34E0A32BFE}" destId="{8EE4353C-81CA-41D3-BAFA-475153A1E539}" srcOrd="6" destOrd="0" presId="urn:microsoft.com/office/officeart/2008/layout/LinedList"/>
    <dgm:cxn modelId="{66292945-9261-4AE3-A800-7AFE011E64B7}" type="presParOf" srcId="{D9F99330-D632-46C6-B13C-5D34E0A32BFE}" destId="{256FA302-BDA3-42CE-8F32-3074DCA75FA8}" srcOrd="7" destOrd="0" presId="urn:microsoft.com/office/officeart/2008/layout/LinedList"/>
    <dgm:cxn modelId="{946E9707-610D-4DFC-8A18-6BC111B766AF}" type="presParOf" srcId="{256FA302-BDA3-42CE-8F32-3074DCA75FA8}" destId="{F80C1B7B-E272-4DF1-BC15-A636818B0D6A}" srcOrd="0" destOrd="0" presId="urn:microsoft.com/office/officeart/2008/layout/LinedList"/>
    <dgm:cxn modelId="{9BB9E4BC-0C5D-48CC-B83D-0F1BEF80A85F}" type="presParOf" srcId="{256FA302-BDA3-42CE-8F32-3074DCA75FA8}" destId="{C8898DF1-6DA5-4E3E-A56E-A5CBB747F3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99B89-394C-4712-A7BC-39EBC4A83F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ABBCC5-448D-4F5B-BA56-692D93C28E77}">
      <dgm:prSet/>
      <dgm:spPr/>
      <dgm:t>
        <a:bodyPr/>
        <a:lstStyle/>
        <a:p>
          <a:r>
            <a:rPr lang="sl-SI"/>
            <a:t>Fruktoza je naravni sladkor, ki ga najdemo predvsem v sadju in medu. </a:t>
          </a:r>
          <a:endParaRPr lang="en-US"/>
        </a:p>
      </dgm:t>
    </dgm:pt>
    <dgm:pt modelId="{4A2A3C66-036C-4821-ABF3-25537D46025F}" type="parTrans" cxnId="{4C70DAB1-0B56-4733-8CF6-D6C69F1BBC16}">
      <dgm:prSet/>
      <dgm:spPr/>
      <dgm:t>
        <a:bodyPr/>
        <a:lstStyle/>
        <a:p>
          <a:endParaRPr lang="en-US"/>
        </a:p>
      </dgm:t>
    </dgm:pt>
    <dgm:pt modelId="{7349E775-F5D2-478B-BC26-FA606D4878E2}" type="sibTrans" cxnId="{4C70DAB1-0B56-4733-8CF6-D6C69F1BBC16}">
      <dgm:prSet/>
      <dgm:spPr/>
      <dgm:t>
        <a:bodyPr/>
        <a:lstStyle/>
        <a:p>
          <a:endParaRPr lang="en-US"/>
        </a:p>
      </dgm:t>
    </dgm:pt>
    <dgm:pt modelId="{0B1A6924-EF51-4FF1-85BD-8A7C8832870D}">
      <dgm:prSet/>
      <dgm:spPr/>
      <dgm:t>
        <a:bodyPr/>
        <a:lstStyle/>
        <a:p>
          <a:r>
            <a:rPr lang="sl-SI"/>
            <a:t>Je najslajši monosaharid in se hitro absorbira v telesu. </a:t>
          </a:r>
          <a:endParaRPr lang="en-US"/>
        </a:p>
      </dgm:t>
    </dgm:pt>
    <dgm:pt modelId="{9FF020AE-7066-410F-B346-9180CBA2D336}" type="parTrans" cxnId="{ACDC006A-6B24-42CA-889B-3BFA772E97DF}">
      <dgm:prSet/>
      <dgm:spPr/>
      <dgm:t>
        <a:bodyPr/>
        <a:lstStyle/>
        <a:p>
          <a:endParaRPr lang="en-US"/>
        </a:p>
      </dgm:t>
    </dgm:pt>
    <dgm:pt modelId="{599996FF-C27C-4C5B-81BA-CCE67C298CD4}" type="sibTrans" cxnId="{ACDC006A-6B24-42CA-889B-3BFA772E97DF}">
      <dgm:prSet/>
      <dgm:spPr/>
      <dgm:t>
        <a:bodyPr/>
        <a:lstStyle/>
        <a:p>
          <a:endParaRPr lang="en-US"/>
        </a:p>
      </dgm:t>
    </dgm:pt>
    <dgm:pt modelId="{1639A278-D4BA-420B-B3A3-4FAE1F750DDA}">
      <dgm:prSet/>
      <dgm:spPr/>
      <dgm:t>
        <a:bodyPr/>
        <a:lstStyle/>
        <a:p>
          <a:r>
            <a:rPr lang="sl-SI"/>
            <a:t>Fruktoza se v jetrih pretvori v glukozo, ki jo telo uporablja za energijo.</a:t>
          </a:r>
          <a:endParaRPr lang="en-US"/>
        </a:p>
      </dgm:t>
    </dgm:pt>
    <dgm:pt modelId="{27896A36-BF7B-4783-9AD7-E3275F2882C2}" type="parTrans" cxnId="{26E57639-697B-437D-A3E3-32ED4AE0AE86}">
      <dgm:prSet/>
      <dgm:spPr/>
      <dgm:t>
        <a:bodyPr/>
        <a:lstStyle/>
        <a:p>
          <a:endParaRPr lang="en-US"/>
        </a:p>
      </dgm:t>
    </dgm:pt>
    <dgm:pt modelId="{3E94406F-830B-4AC5-94DB-12D12543C2C9}" type="sibTrans" cxnId="{26E57639-697B-437D-A3E3-32ED4AE0AE86}">
      <dgm:prSet/>
      <dgm:spPr/>
      <dgm:t>
        <a:bodyPr/>
        <a:lstStyle/>
        <a:p>
          <a:endParaRPr lang="en-US"/>
        </a:p>
      </dgm:t>
    </dgm:pt>
    <dgm:pt modelId="{2BA0B913-DBB6-4CB5-8C3A-F123E2DB8401}" type="pres">
      <dgm:prSet presAssocID="{C8899B89-394C-4712-A7BC-39EBC4A83F81}" presName="linear" presStyleCnt="0">
        <dgm:presLayoutVars>
          <dgm:animLvl val="lvl"/>
          <dgm:resizeHandles val="exact"/>
        </dgm:presLayoutVars>
      </dgm:prSet>
      <dgm:spPr/>
    </dgm:pt>
    <dgm:pt modelId="{89942298-92CA-44AE-912B-295E9FBA4DB1}" type="pres">
      <dgm:prSet presAssocID="{01ABBCC5-448D-4F5B-BA56-692D93C28E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78059F-881C-470D-85D2-379C93A1D740}" type="pres">
      <dgm:prSet presAssocID="{7349E775-F5D2-478B-BC26-FA606D4878E2}" presName="spacer" presStyleCnt="0"/>
      <dgm:spPr/>
    </dgm:pt>
    <dgm:pt modelId="{7FAB449B-3608-4884-B939-EDF1C41DA08C}" type="pres">
      <dgm:prSet presAssocID="{0B1A6924-EF51-4FF1-85BD-8A7C883287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E34851-3CC4-4A9B-ADD5-5DF8DE710AC5}" type="pres">
      <dgm:prSet presAssocID="{599996FF-C27C-4C5B-81BA-CCE67C298CD4}" presName="spacer" presStyleCnt="0"/>
      <dgm:spPr/>
    </dgm:pt>
    <dgm:pt modelId="{2F28616A-FA05-475C-8F9F-F233162BBE4B}" type="pres">
      <dgm:prSet presAssocID="{1639A278-D4BA-420B-B3A3-4FAE1F750D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E57639-697B-437D-A3E3-32ED4AE0AE86}" srcId="{C8899B89-394C-4712-A7BC-39EBC4A83F81}" destId="{1639A278-D4BA-420B-B3A3-4FAE1F750DDA}" srcOrd="2" destOrd="0" parTransId="{27896A36-BF7B-4783-9AD7-E3275F2882C2}" sibTransId="{3E94406F-830B-4AC5-94DB-12D12543C2C9}"/>
    <dgm:cxn modelId="{ACDC006A-6B24-42CA-889B-3BFA772E97DF}" srcId="{C8899B89-394C-4712-A7BC-39EBC4A83F81}" destId="{0B1A6924-EF51-4FF1-85BD-8A7C8832870D}" srcOrd="1" destOrd="0" parTransId="{9FF020AE-7066-410F-B346-9180CBA2D336}" sibTransId="{599996FF-C27C-4C5B-81BA-CCE67C298CD4}"/>
    <dgm:cxn modelId="{C046CD6D-EF23-4423-88E2-71B22BDCF575}" type="presOf" srcId="{C8899B89-394C-4712-A7BC-39EBC4A83F81}" destId="{2BA0B913-DBB6-4CB5-8C3A-F123E2DB8401}" srcOrd="0" destOrd="0" presId="urn:microsoft.com/office/officeart/2005/8/layout/vList2"/>
    <dgm:cxn modelId="{30A4DE7D-E7A4-473D-823A-F747FCE7BF57}" type="presOf" srcId="{1639A278-D4BA-420B-B3A3-4FAE1F750DDA}" destId="{2F28616A-FA05-475C-8F9F-F233162BBE4B}" srcOrd="0" destOrd="0" presId="urn:microsoft.com/office/officeart/2005/8/layout/vList2"/>
    <dgm:cxn modelId="{87DA5DAC-C0C3-441E-870C-04241B2A2888}" type="presOf" srcId="{0B1A6924-EF51-4FF1-85BD-8A7C8832870D}" destId="{7FAB449B-3608-4884-B939-EDF1C41DA08C}" srcOrd="0" destOrd="0" presId="urn:microsoft.com/office/officeart/2005/8/layout/vList2"/>
    <dgm:cxn modelId="{4C70DAB1-0B56-4733-8CF6-D6C69F1BBC16}" srcId="{C8899B89-394C-4712-A7BC-39EBC4A83F81}" destId="{01ABBCC5-448D-4F5B-BA56-692D93C28E77}" srcOrd="0" destOrd="0" parTransId="{4A2A3C66-036C-4821-ABF3-25537D46025F}" sibTransId="{7349E775-F5D2-478B-BC26-FA606D4878E2}"/>
    <dgm:cxn modelId="{B7AB64B4-5294-4B91-B9DC-9BEE03F68853}" type="presOf" srcId="{01ABBCC5-448D-4F5B-BA56-692D93C28E77}" destId="{89942298-92CA-44AE-912B-295E9FBA4DB1}" srcOrd="0" destOrd="0" presId="urn:microsoft.com/office/officeart/2005/8/layout/vList2"/>
    <dgm:cxn modelId="{C4F845E8-7457-4A57-9611-4D15932FC4AD}" type="presParOf" srcId="{2BA0B913-DBB6-4CB5-8C3A-F123E2DB8401}" destId="{89942298-92CA-44AE-912B-295E9FBA4DB1}" srcOrd="0" destOrd="0" presId="urn:microsoft.com/office/officeart/2005/8/layout/vList2"/>
    <dgm:cxn modelId="{836C9BFA-6AD5-4C3F-ABFC-BF86A7442CC3}" type="presParOf" srcId="{2BA0B913-DBB6-4CB5-8C3A-F123E2DB8401}" destId="{9D78059F-881C-470D-85D2-379C93A1D740}" srcOrd="1" destOrd="0" presId="urn:microsoft.com/office/officeart/2005/8/layout/vList2"/>
    <dgm:cxn modelId="{D805583A-C53B-4091-8AA6-7F334FFC8B4F}" type="presParOf" srcId="{2BA0B913-DBB6-4CB5-8C3A-F123E2DB8401}" destId="{7FAB449B-3608-4884-B939-EDF1C41DA08C}" srcOrd="2" destOrd="0" presId="urn:microsoft.com/office/officeart/2005/8/layout/vList2"/>
    <dgm:cxn modelId="{0A5A3B57-EC79-4CBC-BB39-4C57D178D97E}" type="presParOf" srcId="{2BA0B913-DBB6-4CB5-8C3A-F123E2DB8401}" destId="{CFE34851-3CC4-4A9B-ADD5-5DF8DE710AC5}" srcOrd="3" destOrd="0" presId="urn:microsoft.com/office/officeart/2005/8/layout/vList2"/>
    <dgm:cxn modelId="{921B55A8-0AB7-4338-8776-FBB12507F68E}" type="presParOf" srcId="{2BA0B913-DBB6-4CB5-8C3A-F123E2DB8401}" destId="{2F28616A-FA05-475C-8F9F-F233162BBE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FF35A-8331-42B0-8346-F865F9A0B3A2}">
      <dsp:nvSpPr>
        <dsp:cNvPr id="0" name=""/>
        <dsp:cNvSpPr/>
      </dsp:nvSpPr>
      <dsp:spPr>
        <a:xfrm>
          <a:off x="0" y="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8AF7C-BB56-472D-83B1-E5872A4ED89A}">
      <dsp:nvSpPr>
        <dsp:cNvPr id="0" name=""/>
        <dsp:cNvSpPr/>
      </dsp:nvSpPr>
      <dsp:spPr>
        <a:xfrm>
          <a:off x="0" y="0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Glukoza je najpogostejši monosaharid in je glavna oblika sladkorja v krvi. </a:t>
          </a:r>
        </a:p>
      </dsp:txBody>
      <dsp:txXfrm>
        <a:off x="0" y="0"/>
        <a:ext cx="4231481" cy="1230312"/>
      </dsp:txXfrm>
    </dsp:sp>
    <dsp:sp modelId="{B43FD75A-9E2D-4E80-A8D3-79B194B64A48}">
      <dsp:nvSpPr>
        <dsp:cNvPr id="0" name=""/>
        <dsp:cNvSpPr/>
      </dsp:nvSpPr>
      <dsp:spPr>
        <a:xfrm>
          <a:off x="0" y="1230312"/>
          <a:ext cx="4231481" cy="0"/>
        </a:xfrm>
        <a:prstGeom prst="lin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25A4E-29BB-4CAF-AA3C-BE19878BFD74}">
      <dsp:nvSpPr>
        <dsp:cNvPr id="0" name=""/>
        <dsp:cNvSpPr/>
      </dsp:nvSpPr>
      <dsp:spPr>
        <a:xfrm>
          <a:off x="0" y="1230312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Imenujemo jo tudi krvni sladkor.</a:t>
          </a:r>
        </a:p>
      </dsp:txBody>
      <dsp:txXfrm>
        <a:off x="0" y="1230312"/>
        <a:ext cx="4231481" cy="1230312"/>
      </dsp:txXfrm>
    </dsp:sp>
    <dsp:sp modelId="{21F396D3-1DFD-43B1-A7E7-511FE5A0ED6A}">
      <dsp:nvSpPr>
        <dsp:cNvPr id="0" name=""/>
        <dsp:cNvSpPr/>
      </dsp:nvSpPr>
      <dsp:spPr>
        <a:xfrm>
          <a:off x="0" y="2460625"/>
          <a:ext cx="4231481" cy="0"/>
        </a:xfrm>
        <a:prstGeom prst="lin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1AD6C-6304-46CD-9E6F-4A27C71CAE3A}">
      <dsp:nvSpPr>
        <dsp:cNvPr id="0" name=""/>
        <dsp:cNvSpPr/>
      </dsp:nvSpPr>
      <dsp:spPr>
        <a:xfrm>
          <a:off x="0" y="2460625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Glukoza je ključni vir energije za celice. </a:t>
          </a:r>
        </a:p>
      </dsp:txBody>
      <dsp:txXfrm>
        <a:off x="0" y="2460625"/>
        <a:ext cx="4231481" cy="1230312"/>
      </dsp:txXfrm>
    </dsp:sp>
    <dsp:sp modelId="{8EE4353C-81CA-41D3-BAFA-475153A1E539}">
      <dsp:nvSpPr>
        <dsp:cNvPr id="0" name=""/>
        <dsp:cNvSpPr/>
      </dsp:nvSpPr>
      <dsp:spPr>
        <a:xfrm>
          <a:off x="0" y="3690937"/>
          <a:ext cx="4231481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1B7B-E272-4DF1-BC15-A636818B0D6A}">
      <dsp:nvSpPr>
        <dsp:cNvPr id="0" name=""/>
        <dsp:cNvSpPr/>
      </dsp:nvSpPr>
      <dsp:spPr>
        <a:xfrm>
          <a:off x="0" y="3690937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 naravi jo najdemo v sadju in medu.</a:t>
          </a:r>
        </a:p>
      </dsp:txBody>
      <dsp:txXfrm>
        <a:off x="0" y="3690937"/>
        <a:ext cx="4231481" cy="123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2298-92CA-44AE-912B-295E9FBA4DB1}">
      <dsp:nvSpPr>
        <dsp:cNvPr id="0" name=""/>
        <dsp:cNvSpPr/>
      </dsp:nvSpPr>
      <dsp:spPr>
        <a:xfrm>
          <a:off x="0" y="266965"/>
          <a:ext cx="4231481" cy="1408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Fruktoza je naravni sladkor, ki ga najdemo predvsem v sadju in medu. </a:t>
          </a:r>
          <a:endParaRPr lang="en-US" sz="2800" kern="1200"/>
        </a:p>
      </dsp:txBody>
      <dsp:txXfrm>
        <a:off x="68766" y="335731"/>
        <a:ext cx="4093949" cy="1271147"/>
      </dsp:txXfrm>
    </dsp:sp>
    <dsp:sp modelId="{7FAB449B-3608-4884-B939-EDF1C41DA08C}">
      <dsp:nvSpPr>
        <dsp:cNvPr id="0" name=""/>
        <dsp:cNvSpPr/>
      </dsp:nvSpPr>
      <dsp:spPr>
        <a:xfrm>
          <a:off x="0" y="1756285"/>
          <a:ext cx="4231481" cy="1408679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Je najslajši monosaharid in se hitro absorbira v telesu. </a:t>
          </a:r>
          <a:endParaRPr lang="en-US" sz="2800" kern="1200"/>
        </a:p>
      </dsp:txBody>
      <dsp:txXfrm>
        <a:off x="68766" y="1825051"/>
        <a:ext cx="4093949" cy="1271147"/>
      </dsp:txXfrm>
    </dsp:sp>
    <dsp:sp modelId="{2F28616A-FA05-475C-8F9F-F233162BBE4B}">
      <dsp:nvSpPr>
        <dsp:cNvPr id="0" name=""/>
        <dsp:cNvSpPr/>
      </dsp:nvSpPr>
      <dsp:spPr>
        <a:xfrm>
          <a:off x="0" y="3245604"/>
          <a:ext cx="4231481" cy="140867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Fruktoza se v jetrih pretvori v glukozo, ki jo telo uporablja za energijo.</a:t>
          </a:r>
          <a:endParaRPr lang="en-US" sz="2800" kern="1200"/>
        </a:p>
      </dsp:txBody>
      <dsp:txXfrm>
        <a:off x="68766" y="3314370"/>
        <a:ext cx="4093949" cy="127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24D3C-BE91-4EF1-834D-CDDD94A8A7D3}" type="datetimeFigureOut">
              <a:rPr lang="sl-SI" smtClean="0"/>
              <a:t>17. 11. 2024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00CAD-B90B-458B-A9B6-2B3F34DA1E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8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00CAD-B90B-458B-A9B6-2B3F34DA1E6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41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0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6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hedral ceiling in yellow sunlight design">
            <a:extLst>
              <a:ext uri="{FF2B5EF4-FFF2-40B4-BE49-F238E27FC236}">
                <a16:creationId xmlns:a16="http://schemas.microsoft.com/office/drawing/2014/main" id="{FD701715-0928-90C7-573D-EF21BD65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7" r="9091" b="521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4" y="585216"/>
            <a:ext cx="4659446" cy="1499616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rgbClr val="000000"/>
                </a:solidFill>
              </a:rPr>
              <a:t>Ogljikovi hidrati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740725"/>
            <a:ext cx="5170725" cy="456863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Ogljikovi hidrati so organske spojine, sestavljene iz ogljika, vodika in kisika. So glavni vir energije za organizme in pomemben del prehrane. </a:t>
            </a:r>
          </a:p>
          <a:p>
            <a:r>
              <a:rPr lang="sl-SI" sz="2800" dirty="0">
                <a:solidFill>
                  <a:srgbClr val="000000"/>
                </a:solidFill>
              </a:rPr>
              <a:t>Ogljikovi hidrati so razdeljeni na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00000"/>
                </a:solidFill>
              </a:rPr>
              <a:t>MONOSAHARIDE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00000"/>
                </a:solidFill>
              </a:rPr>
              <a:t>DISAHARIDE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00000"/>
                </a:solidFill>
              </a:rPr>
              <a:t>POLISAHARIDE.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dirty="0" err="1">
                <a:highlight>
                  <a:srgbClr val="00FFFF"/>
                </a:highlight>
              </a:rPr>
              <a:t>Disaharidi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 err="1"/>
              <a:t>Disaharidi</a:t>
            </a:r>
            <a:r>
              <a:rPr sz="2800" dirty="0"/>
              <a:t> so </a:t>
            </a:r>
            <a:r>
              <a:rPr sz="2800" dirty="0" err="1"/>
              <a:t>sestavljeni</a:t>
            </a:r>
            <a:r>
              <a:rPr sz="2800" dirty="0"/>
              <a:t> </a:t>
            </a:r>
            <a:r>
              <a:rPr sz="2800" dirty="0" err="1"/>
              <a:t>iz</a:t>
            </a:r>
            <a:r>
              <a:rPr sz="2800" dirty="0"/>
              <a:t> </a:t>
            </a:r>
            <a:r>
              <a:rPr sz="2800" dirty="0" err="1"/>
              <a:t>dveh</a:t>
            </a:r>
            <a:r>
              <a:rPr sz="2800" dirty="0"/>
              <a:t> </a:t>
            </a:r>
            <a:r>
              <a:rPr sz="2800" dirty="0" err="1"/>
              <a:t>monosaharidov</a:t>
            </a:r>
            <a:r>
              <a:rPr sz="2800" dirty="0"/>
              <a:t>.</a:t>
            </a:r>
            <a:endParaRPr lang="sl-SI" sz="2800" dirty="0"/>
          </a:p>
          <a:p>
            <a:r>
              <a:rPr sz="2800" dirty="0" err="1"/>
              <a:t>Najpogostejši</a:t>
            </a:r>
            <a:r>
              <a:rPr sz="2800" dirty="0"/>
              <a:t> </a:t>
            </a:r>
            <a:r>
              <a:rPr sz="2800" dirty="0" err="1"/>
              <a:t>disaharidi</a:t>
            </a:r>
            <a:r>
              <a:rPr sz="2800" dirty="0"/>
              <a:t> so</a:t>
            </a:r>
            <a:endParaRPr lang="sl-SI" sz="2800" dirty="0"/>
          </a:p>
          <a:p>
            <a:r>
              <a:rPr lang="sl-SI" sz="2800" b="1" dirty="0"/>
              <a:t> SAHAROZA, MALTOZA IN LAKTOZA</a:t>
            </a:r>
            <a:r>
              <a:rPr sz="2800" dirty="0"/>
              <a:t>.</a:t>
            </a:r>
            <a:endParaRPr lang="sl-SI" sz="2800" dirty="0"/>
          </a:p>
          <a:p>
            <a:r>
              <a:rPr sz="2800" dirty="0"/>
              <a:t> </a:t>
            </a:r>
            <a:r>
              <a:rPr sz="2800" dirty="0" err="1"/>
              <a:t>Disaharidi</a:t>
            </a:r>
            <a:r>
              <a:rPr sz="2800" dirty="0"/>
              <a:t> se v </a:t>
            </a:r>
            <a:r>
              <a:rPr sz="2800" dirty="0" err="1"/>
              <a:t>telesu</a:t>
            </a:r>
            <a:r>
              <a:rPr sz="2800" dirty="0"/>
              <a:t> </a:t>
            </a:r>
            <a:r>
              <a:rPr sz="2800" dirty="0" err="1"/>
              <a:t>razgradijo</a:t>
            </a:r>
            <a:r>
              <a:rPr sz="2800" dirty="0"/>
              <a:t> v </a:t>
            </a:r>
            <a:r>
              <a:rPr sz="2800" dirty="0" err="1"/>
              <a:t>monosaharide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dirty="0" err="1"/>
              <a:t>Saharoza</a:t>
            </a:r>
            <a:endParaRPr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Saharoza</a:t>
            </a:r>
            <a:r>
              <a:rPr sz="2800" dirty="0"/>
              <a:t> je </a:t>
            </a:r>
            <a:r>
              <a:rPr sz="2800" dirty="0" err="1"/>
              <a:t>navadni</a:t>
            </a:r>
            <a:r>
              <a:rPr sz="2800" dirty="0"/>
              <a:t> </a:t>
            </a:r>
            <a:r>
              <a:rPr sz="2800" dirty="0" err="1"/>
              <a:t>sladkor</a:t>
            </a:r>
            <a:r>
              <a:rPr sz="2800" dirty="0"/>
              <a:t>, ki ga </a:t>
            </a:r>
            <a:r>
              <a:rPr sz="2800" dirty="0" err="1"/>
              <a:t>uporabljamo</a:t>
            </a:r>
            <a:r>
              <a:rPr sz="2800" dirty="0"/>
              <a:t> v </a:t>
            </a:r>
            <a:r>
              <a:rPr sz="2800" dirty="0" err="1"/>
              <a:t>prehrani</a:t>
            </a:r>
            <a:r>
              <a:rPr sz="2800" dirty="0"/>
              <a:t>. 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Sestavljena</a:t>
            </a:r>
            <a:r>
              <a:rPr sz="2800" dirty="0"/>
              <a:t> je </a:t>
            </a:r>
            <a:r>
              <a:rPr sz="2800" dirty="0" err="1"/>
              <a:t>iz</a:t>
            </a:r>
            <a:r>
              <a:rPr sz="2800" dirty="0"/>
              <a:t> </a:t>
            </a:r>
            <a:r>
              <a:rPr sz="2800" dirty="0" err="1"/>
              <a:t>glukoze</a:t>
            </a:r>
            <a:r>
              <a:rPr sz="2800" dirty="0"/>
              <a:t> in </a:t>
            </a:r>
            <a:r>
              <a:rPr sz="2800" dirty="0" err="1"/>
              <a:t>fruktoze</a:t>
            </a:r>
            <a:r>
              <a:rPr sz="2800" dirty="0"/>
              <a:t>. 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Najdemo</a:t>
            </a:r>
            <a:r>
              <a:rPr sz="2800" dirty="0"/>
              <a:t> jo v </a:t>
            </a:r>
            <a:r>
              <a:rPr sz="2800" dirty="0" err="1"/>
              <a:t>sladkorni</a:t>
            </a:r>
            <a:r>
              <a:rPr sz="2800" dirty="0"/>
              <a:t> </a:t>
            </a:r>
            <a:r>
              <a:rPr sz="2800" dirty="0" err="1"/>
              <a:t>pesi</a:t>
            </a:r>
            <a:r>
              <a:rPr sz="2800" dirty="0"/>
              <a:t> in </a:t>
            </a:r>
            <a:r>
              <a:rPr sz="2800" dirty="0" err="1"/>
              <a:t>trsu</a:t>
            </a:r>
            <a:r>
              <a:rPr sz="2800" dirty="0"/>
              <a:t>. 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sz="2800" dirty="0"/>
              <a:t>Je </a:t>
            </a:r>
            <a:r>
              <a:rPr sz="2800" dirty="0" err="1"/>
              <a:t>glavni</a:t>
            </a:r>
            <a:r>
              <a:rPr sz="2800" dirty="0"/>
              <a:t> </a:t>
            </a:r>
            <a:r>
              <a:rPr sz="2800" dirty="0" err="1"/>
              <a:t>vir</a:t>
            </a:r>
            <a:r>
              <a:rPr sz="2800" dirty="0"/>
              <a:t> </a:t>
            </a:r>
            <a:r>
              <a:rPr sz="2800" dirty="0" err="1"/>
              <a:t>energije</a:t>
            </a:r>
            <a:r>
              <a:rPr sz="2800" dirty="0"/>
              <a:t> v </a:t>
            </a:r>
            <a:r>
              <a:rPr sz="2800" dirty="0" err="1"/>
              <a:t>prehrani</a:t>
            </a:r>
            <a:r>
              <a:rPr sz="2800" dirty="0"/>
              <a:t> </a:t>
            </a:r>
            <a:r>
              <a:rPr sz="2800" dirty="0" err="1"/>
              <a:t>ljudi</a:t>
            </a:r>
            <a:r>
              <a:rPr sz="2800" dirty="0"/>
              <a:t>.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saharoza = glukoza + fruktoza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endParaRPr lang="sl-SI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Maltoza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Maltoza</a:t>
            </a:r>
            <a:r>
              <a:rPr sz="2800" dirty="0"/>
              <a:t> je </a:t>
            </a:r>
            <a:r>
              <a:rPr sz="2800" dirty="0" err="1"/>
              <a:t>disaharid</a:t>
            </a:r>
            <a:r>
              <a:rPr sz="2800" dirty="0"/>
              <a:t>, </a:t>
            </a:r>
            <a:r>
              <a:rPr sz="2800" dirty="0" err="1"/>
              <a:t>sestavljen</a:t>
            </a:r>
            <a:r>
              <a:rPr sz="2800" dirty="0"/>
              <a:t> </a:t>
            </a:r>
            <a:r>
              <a:rPr sz="2800" dirty="0" err="1"/>
              <a:t>iz</a:t>
            </a:r>
            <a:r>
              <a:rPr sz="2800" dirty="0"/>
              <a:t> </a:t>
            </a:r>
            <a:r>
              <a:rPr sz="2800" dirty="0" err="1"/>
              <a:t>dveh</a:t>
            </a:r>
            <a:r>
              <a:rPr sz="2800" dirty="0"/>
              <a:t> </a:t>
            </a:r>
            <a:r>
              <a:rPr sz="2800" dirty="0" err="1"/>
              <a:t>molekul</a:t>
            </a:r>
            <a:r>
              <a:rPr sz="2800" dirty="0"/>
              <a:t> </a:t>
            </a:r>
            <a:r>
              <a:rPr sz="2800" dirty="0" err="1"/>
              <a:t>glukoze</a:t>
            </a:r>
            <a:r>
              <a:rPr sz="2800" dirty="0"/>
              <a:t>. 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Najdemo</a:t>
            </a:r>
            <a:r>
              <a:rPr sz="2800" dirty="0"/>
              <a:t> jo v </a:t>
            </a:r>
            <a:r>
              <a:rPr sz="2800" dirty="0" err="1"/>
              <a:t>žitih</a:t>
            </a:r>
            <a:r>
              <a:rPr sz="2800" dirty="0"/>
              <a:t> in </a:t>
            </a:r>
            <a:r>
              <a:rPr sz="2800" dirty="0" err="1"/>
              <a:t>sladu</a:t>
            </a:r>
            <a:r>
              <a:rPr sz="2800" dirty="0"/>
              <a:t>. 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sz="2800" dirty="0" err="1"/>
              <a:t>Uporablja</a:t>
            </a:r>
            <a:r>
              <a:rPr sz="2800" dirty="0"/>
              <a:t> se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fermentaciji</a:t>
            </a:r>
            <a:r>
              <a:rPr sz="2800" dirty="0"/>
              <a:t> za </a:t>
            </a:r>
            <a:r>
              <a:rPr sz="2800" dirty="0" err="1"/>
              <a:t>proizvodnjo</a:t>
            </a:r>
            <a:r>
              <a:rPr sz="2800" dirty="0"/>
              <a:t> </a:t>
            </a:r>
            <a:r>
              <a:rPr sz="2800" dirty="0" err="1"/>
              <a:t>piva</a:t>
            </a:r>
            <a:r>
              <a:rPr sz="2800" dirty="0"/>
              <a:t> in </a:t>
            </a:r>
            <a:r>
              <a:rPr sz="2800" dirty="0" err="1"/>
              <a:t>drugih</a:t>
            </a:r>
            <a:r>
              <a:rPr sz="2800" dirty="0"/>
              <a:t> </a:t>
            </a:r>
            <a:r>
              <a:rPr sz="2800" dirty="0" err="1"/>
              <a:t>alkoholnih</a:t>
            </a:r>
            <a:r>
              <a:rPr sz="2800" dirty="0"/>
              <a:t> </a:t>
            </a:r>
            <a:r>
              <a:rPr sz="2800" dirty="0" err="1"/>
              <a:t>pijač</a:t>
            </a:r>
            <a:r>
              <a:rPr sz="2800" dirty="0"/>
              <a:t>.</a:t>
            </a:r>
            <a:endParaRPr lang="sl-SI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maltoza = glukoza + glukoza </a:t>
            </a:r>
          </a:p>
          <a:p>
            <a:pPr>
              <a:buFont typeface="Wingdings" panose="05000000000000000000" pitchFamily="2" charset="2"/>
              <a:buChar char="v"/>
            </a:pPr>
            <a:endParaRPr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Laktoza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3200" dirty="0"/>
              <a:t> </a:t>
            </a:r>
            <a:r>
              <a:rPr sz="3200" dirty="0" err="1"/>
              <a:t>Laktoza</a:t>
            </a:r>
            <a:r>
              <a:rPr sz="3200" dirty="0"/>
              <a:t> je </a:t>
            </a:r>
            <a:r>
              <a:rPr sz="3200" dirty="0" err="1"/>
              <a:t>mlečni</a:t>
            </a:r>
            <a:r>
              <a:rPr sz="3200" dirty="0"/>
              <a:t> </a:t>
            </a:r>
            <a:r>
              <a:rPr sz="3200" dirty="0" err="1"/>
              <a:t>sladkor</a:t>
            </a:r>
            <a:r>
              <a:rPr sz="3200" dirty="0"/>
              <a:t>, </a:t>
            </a:r>
            <a:r>
              <a:rPr sz="3200" dirty="0" err="1"/>
              <a:t>sestavljen</a:t>
            </a:r>
            <a:r>
              <a:rPr sz="3200" dirty="0"/>
              <a:t> </a:t>
            </a:r>
            <a:r>
              <a:rPr sz="3200" dirty="0" err="1"/>
              <a:t>iz</a:t>
            </a:r>
            <a:r>
              <a:rPr sz="3200" dirty="0"/>
              <a:t> </a:t>
            </a:r>
            <a:r>
              <a:rPr sz="3200" dirty="0" err="1"/>
              <a:t>glukoze</a:t>
            </a:r>
            <a:r>
              <a:rPr sz="3200" dirty="0"/>
              <a:t> in </a:t>
            </a:r>
            <a:r>
              <a:rPr sz="3200" dirty="0" err="1"/>
              <a:t>galaktoze</a:t>
            </a:r>
            <a:r>
              <a:rPr sz="3200" dirty="0"/>
              <a:t>. </a:t>
            </a:r>
            <a:endParaRPr lang="sl-SI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3200" dirty="0"/>
              <a:t> </a:t>
            </a:r>
            <a:r>
              <a:rPr sz="3200" dirty="0" err="1"/>
              <a:t>Najdemo</a:t>
            </a:r>
            <a:r>
              <a:rPr sz="3200" dirty="0"/>
              <a:t> jo v </a:t>
            </a:r>
            <a:r>
              <a:rPr sz="3200" dirty="0" err="1"/>
              <a:t>mleku</a:t>
            </a:r>
            <a:r>
              <a:rPr sz="3200" dirty="0"/>
              <a:t> in </a:t>
            </a:r>
            <a:r>
              <a:rPr sz="3200" dirty="0" err="1"/>
              <a:t>mlečnih</a:t>
            </a:r>
            <a:r>
              <a:rPr sz="3200" dirty="0"/>
              <a:t> </a:t>
            </a:r>
            <a:r>
              <a:rPr sz="3200" dirty="0" err="1"/>
              <a:t>izdelkih</a:t>
            </a:r>
            <a:r>
              <a:rPr sz="3200" dirty="0"/>
              <a:t>.</a:t>
            </a:r>
            <a:endParaRPr lang="sl-SI" sz="3200" dirty="0"/>
          </a:p>
          <a:p>
            <a:pPr>
              <a:buFont typeface="Wingdings" panose="05000000000000000000" pitchFamily="2" charset="2"/>
              <a:buChar char="Ø"/>
            </a:pPr>
            <a:r>
              <a:rPr sz="3200" dirty="0"/>
              <a:t> </a:t>
            </a:r>
            <a:r>
              <a:rPr sz="3200" dirty="0" err="1"/>
              <a:t>Nekateri</a:t>
            </a:r>
            <a:r>
              <a:rPr sz="3200" dirty="0"/>
              <a:t> </a:t>
            </a:r>
            <a:r>
              <a:rPr sz="3200" dirty="0" err="1"/>
              <a:t>ljudje</a:t>
            </a:r>
            <a:r>
              <a:rPr sz="3200" dirty="0"/>
              <a:t> </a:t>
            </a:r>
            <a:r>
              <a:rPr sz="3200" dirty="0" err="1"/>
              <a:t>imajo</a:t>
            </a:r>
            <a:r>
              <a:rPr sz="3200" dirty="0"/>
              <a:t> </a:t>
            </a:r>
            <a:r>
              <a:rPr sz="3200" dirty="0" err="1"/>
              <a:t>težave</a:t>
            </a:r>
            <a:r>
              <a:rPr sz="3200" dirty="0"/>
              <a:t> s </a:t>
            </a:r>
            <a:r>
              <a:rPr sz="3200" dirty="0" err="1"/>
              <a:t>prebavljanjem</a:t>
            </a:r>
            <a:r>
              <a:rPr sz="3200" dirty="0"/>
              <a:t> </a:t>
            </a:r>
            <a:r>
              <a:rPr sz="3200" dirty="0" err="1"/>
              <a:t>laktoze</a:t>
            </a:r>
            <a:r>
              <a:rPr sz="3200" dirty="0"/>
              <a:t>, </a:t>
            </a:r>
            <a:r>
              <a:rPr sz="3200" dirty="0" err="1"/>
              <a:t>kar</a:t>
            </a:r>
            <a:r>
              <a:rPr sz="3200" dirty="0"/>
              <a:t> </a:t>
            </a:r>
            <a:r>
              <a:rPr sz="3200" dirty="0" err="1"/>
              <a:t>imenujemo</a:t>
            </a:r>
            <a:r>
              <a:rPr sz="3200" dirty="0"/>
              <a:t> </a:t>
            </a:r>
            <a:r>
              <a:rPr sz="3200" dirty="0" err="1"/>
              <a:t>laktozna</a:t>
            </a:r>
            <a:r>
              <a:rPr sz="3200" dirty="0"/>
              <a:t> </a:t>
            </a:r>
            <a:r>
              <a:rPr sz="3200" dirty="0" err="1"/>
              <a:t>intoleranca</a:t>
            </a:r>
            <a:r>
              <a:rPr sz="3200" dirty="0"/>
              <a:t>.</a:t>
            </a:r>
            <a:endParaRPr lang="sl-SI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Laktoza = glukoza + galaktoza</a:t>
            </a:r>
            <a:endParaRPr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03298441-014E-66B6-E7AB-19312A6A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06" y="353961"/>
            <a:ext cx="8048959" cy="6363957"/>
          </a:xfrm>
        </p:spPr>
      </p:pic>
    </p:spTree>
    <p:extLst>
      <p:ext uri="{BB962C8B-B14F-4D97-AF65-F5344CB8AC3E}">
        <p14:creationId xmlns:p14="http://schemas.microsoft.com/office/powerpoint/2010/main" val="95643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highlight>
                  <a:srgbClr val="00FF00"/>
                </a:highlight>
              </a:rPr>
              <a:t>Polisaharidi</a:t>
            </a:r>
            <a:endParaRPr dirty="0">
              <a:highlight>
                <a:srgbClr val="00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80" y="1902541"/>
            <a:ext cx="7765124" cy="4704735"/>
          </a:xfrm>
        </p:spPr>
        <p:txBody>
          <a:bodyPr>
            <a:normAutofit/>
          </a:bodyPr>
          <a:lstStyle/>
          <a:p>
            <a:r>
              <a:rPr sz="2800" dirty="0" err="1"/>
              <a:t>Polisaharidi</a:t>
            </a:r>
            <a:r>
              <a:rPr sz="2800" dirty="0"/>
              <a:t> so </a:t>
            </a:r>
            <a:r>
              <a:rPr sz="2800" dirty="0" err="1"/>
              <a:t>kompleksni</a:t>
            </a:r>
            <a:r>
              <a:rPr sz="2800" dirty="0"/>
              <a:t> </a:t>
            </a:r>
            <a:r>
              <a:rPr sz="2800" dirty="0" err="1"/>
              <a:t>ogljikovi</a:t>
            </a:r>
            <a:r>
              <a:rPr sz="2800" dirty="0"/>
              <a:t> </a:t>
            </a:r>
            <a:r>
              <a:rPr sz="2800" dirty="0" err="1"/>
              <a:t>hidrati</a:t>
            </a:r>
            <a:r>
              <a:rPr sz="2800" dirty="0"/>
              <a:t>, </a:t>
            </a:r>
            <a:r>
              <a:rPr sz="2800" dirty="0" err="1"/>
              <a:t>sestavljeni</a:t>
            </a:r>
            <a:r>
              <a:rPr sz="2800" dirty="0"/>
              <a:t> </a:t>
            </a:r>
            <a:r>
              <a:rPr sz="2800" dirty="0" err="1"/>
              <a:t>iz</a:t>
            </a:r>
            <a:r>
              <a:rPr sz="2800" dirty="0"/>
              <a:t> </a:t>
            </a:r>
            <a:r>
              <a:rPr sz="2800" dirty="0" err="1"/>
              <a:t>dolgih</a:t>
            </a:r>
            <a:r>
              <a:rPr sz="2800" dirty="0"/>
              <a:t> </a:t>
            </a:r>
            <a:r>
              <a:rPr sz="2800" dirty="0" err="1"/>
              <a:t>verig</a:t>
            </a:r>
            <a:r>
              <a:rPr sz="2800" dirty="0"/>
              <a:t> </a:t>
            </a:r>
            <a:r>
              <a:rPr sz="2800" dirty="0" err="1"/>
              <a:t>monosaharidov</a:t>
            </a:r>
            <a:r>
              <a:rPr sz="2800" dirty="0"/>
              <a:t>. </a:t>
            </a:r>
            <a:endParaRPr lang="sl-SI" sz="2800" dirty="0"/>
          </a:p>
          <a:p>
            <a:r>
              <a:rPr sz="2800" dirty="0" err="1"/>
              <a:t>Najpogostejši</a:t>
            </a:r>
            <a:r>
              <a:rPr sz="2800" dirty="0"/>
              <a:t> </a:t>
            </a:r>
            <a:r>
              <a:rPr sz="2800" dirty="0" err="1"/>
              <a:t>polisaharidi</a:t>
            </a:r>
            <a:r>
              <a:rPr sz="2800" dirty="0"/>
              <a:t> so</a:t>
            </a:r>
            <a:r>
              <a:rPr lang="sl-SI" sz="2800" dirty="0"/>
              <a:t>:</a:t>
            </a:r>
          </a:p>
          <a:p>
            <a:r>
              <a:rPr lang="sl-SI" sz="2800" b="1" dirty="0"/>
              <a:t> ŠKROB, GLIKOGEN IN CELULOZA.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Škrob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1"/>
            <a:ext cx="7962949" cy="4355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sz="2800" dirty="0" err="1"/>
              <a:t>Škrob</a:t>
            </a:r>
            <a:r>
              <a:rPr sz="2800" dirty="0"/>
              <a:t> je </a:t>
            </a:r>
            <a:r>
              <a:rPr sz="2800" dirty="0" err="1"/>
              <a:t>glavni</a:t>
            </a:r>
            <a:r>
              <a:rPr sz="2800" dirty="0"/>
              <a:t> </a:t>
            </a:r>
            <a:r>
              <a:rPr sz="2800" dirty="0" err="1"/>
              <a:t>vir</a:t>
            </a:r>
            <a:r>
              <a:rPr sz="2800" dirty="0"/>
              <a:t> </a:t>
            </a:r>
            <a:r>
              <a:rPr sz="2800" dirty="0" err="1"/>
              <a:t>energije</a:t>
            </a:r>
            <a:r>
              <a:rPr sz="2800" dirty="0"/>
              <a:t> v </a:t>
            </a:r>
            <a:r>
              <a:rPr sz="2800" dirty="0" err="1"/>
              <a:t>rastlinah</a:t>
            </a:r>
            <a:r>
              <a:rPr sz="2800" dirty="0"/>
              <a:t> in se </a:t>
            </a:r>
            <a:r>
              <a:rPr sz="2800" dirty="0" err="1"/>
              <a:t>nahaja</a:t>
            </a:r>
            <a:r>
              <a:rPr sz="2800" dirty="0"/>
              <a:t> v </a:t>
            </a:r>
            <a:r>
              <a:rPr sz="2800" dirty="0" err="1"/>
              <a:t>krompirju</a:t>
            </a:r>
            <a:r>
              <a:rPr sz="2800" dirty="0"/>
              <a:t>, </a:t>
            </a:r>
            <a:r>
              <a:rPr sz="2800" dirty="0" err="1"/>
              <a:t>žitaricah</a:t>
            </a:r>
            <a:r>
              <a:rPr sz="2800" dirty="0"/>
              <a:t> in </a:t>
            </a:r>
            <a:r>
              <a:rPr sz="2800" dirty="0" err="1"/>
              <a:t>koruzi</a:t>
            </a:r>
            <a:r>
              <a:rPr sz="2800" dirty="0"/>
              <a:t>.</a:t>
            </a:r>
            <a:endParaRPr lang="sl-SI" sz="2800" dirty="0"/>
          </a:p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V </a:t>
            </a:r>
            <a:r>
              <a:rPr sz="2800" dirty="0" err="1"/>
              <a:t>telesu</a:t>
            </a:r>
            <a:r>
              <a:rPr sz="2800" dirty="0"/>
              <a:t> se </a:t>
            </a:r>
            <a:r>
              <a:rPr sz="2800" dirty="0" err="1"/>
              <a:t>razgradi</a:t>
            </a:r>
            <a:r>
              <a:rPr sz="2800" dirty="0"/>
              <a:t> v </a:t>
            </a:r>
            <a:r>
              <a:rPr sz="2800" dirty="0" err="1"/>
              <a:t>glukozo</a:t>
            </a:r>
            <a:r>
              <a:rPr sz="2800" dirty="0"/>
              <a:t>, ki se </a:t>
            </a:r>
            <a:r>
              <a:rPr sz="2800" dirty="0" err="1"/>
              <a:t>uporablja</a:t>
            </a:r>
            <a:r>
              <a:rPr sz="2800" dirty="0"/>
              <a:t> za </a:t>
            </a:r>
            <a:r>
              <a:rPr sz="2800" dirty="0" err="1"/>
              <a:t>energijo</a:t>
            </a:r>
            <a:r>
              <a:rPr sz="2800" dirty="0"/>
              <a:t>.</a:t>
            </a:r>
            <a:endParaRPr lang="sl-S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Škrob je sestavljen iz zelo veliko molekul glukoze, ki se med seboj povezujejo z etrsko R-O-R vezjo (pri čemer -R predstavlja naslednjo glukozno enoto). 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E7CB4-900C-BFE6-5DE1-11E9DB8A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diagram, skica, besedilo, pisava&#10;&#10;Opis je samodejno ustvarjen">
            <a:extLst>
              <a:ext uri="{FF2B5EF4-FFF2-40B4-BE49-F238E27FC236}">
                <a16:creationId xmlns:a16="http://schemas.microsoft.com/office/drawing/2014/main" id="{0C80676A-F154-E509-AB05-EDD7D482A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40" y="3028335"/>
            <a:ext cx="8135184" cy="2782530"/>
          </a:xfrm>
        </p:spPr>
      </p:pic>
    </p:spTree>
    <p:extLst>
      <p:ext uri="{BB962C8B-B14F-4D97-AF65-F5344CB8AC3E}">
        <p14:creationId xmlns:p14="http://schemas.microsoft.com/office/powerpoint/2010/main" val="231037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dirty="0" err="1"/>
              <a:t>Celuloza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00981"/>
            <a:ext cx="4041650" cy="4994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Celuloza je sestavni del celičnih sten rastlin.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Ljudje je ne moremo prebaviti, vendar je pomemben vir prehranskih vlaknin, ki spodbujajo zdravo prebavo.</a:t>
            </a:r>
          </a:p>
        </p:txBody>
      </p:sp>
      <p:pic>
        <p:nvPicPr>
          <p:cNvPr id="6" name="Slika 5" descr="Slika, ki vsebuje besede risanje, skica, črtna grafika, sličica&#10;&#10;Opis je samodejno ustvarjen">
            <a:extLst>
              <a:ext uri="{FF2B5EF4-FFF2-40B4-BE49-F238E27FC236}">
                <a16:creationId xmlns:a16="http://schemas.microsoft.com/office/drawing/2014/main" id="{39EFF23C-10D3-6F38-7439-3E5E3CFE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746" y="743109"/>
            <a:ext cx="3394709" cy="18193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dirty="0" err="1"/>
              <a:t>Glikogen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69805"/>
            <a:ext cx="3803904" cy="4670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Glikogen je skladiščna oblika glukoze v telesu, predvsem v jetrih in mišicah.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Telo ga uporablja kot hitro dostopen vir energije med telesno aktivnostjo.</a:t>
            </a:r>
          </a:p>
        </p:txBody>
      </p:sp>
      <p:pic>
        <p:nvPicPr>
          <p:cNvPr id="6" name="Slika 5" descr="Slika, ki vsebuje besede diagram, origami, načrt, bela&#10;&#10;Opis je samodejno ustvarjen">
            <a:extLst>
              <a:ext uri="{FF2B5EF4-FFF2-40B4-BE49-F238E27FC236}">
                <a16:creationId xmlns:a16="http://schemas.microsoft.com/office/drawing/2014/main" id="{F06874A9-ABEB-EF8D-C480-EA655EEE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3048000"/>
            <a:ext cx="4532199" cy="1997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1363B3-EF29-3B54-6718-514F92A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961238" cy="1499616"/>
          </a:xfrm>
        </p:spPr>
        <p:txBody>
          <a:bodyPr>
            <a:normAutofit fontScale="90000"/>
          </a:bodyPr>
          <a:lstStyle/>
          <a:p>
            <a:r>
              <a:rPr lang="sl-SI" sz="4400" b="1" dirty="0"/>
              <a:t>Energijska vrednost 1g OH je 17kJ ali </a:t>
            </a:r>
            <a:r>
              <a:rPr lang="sl-SI" b="1" dirty="0"/>
              <a:t>4,063</a:t>
            </a:r>
            <a:r>
              <a:rPr lang="sl-SI" sz="4400" b="1" dirty="0"/>
              <a:t>kcal</a:t>
            </a:r>
            <a:br>
              <a:rPr lang="sl-SI" sz="4400" b="1" dirty="0"/>
            </a:br>
            <a:endParaRPr lang="sl-SI" dirty="0"/>
          </a:p>
        </p:txBody>
      </p:sp>
      <p:pic>
        <p:nvPicPr>
          <p:cNvPr id="4" name="Označba mesta vsebine 3" descr="Slika, ki vsebuje besede besedilo, posnetek zaslona, diagram, pisava&#10;&#10;Opis je samodejno ustvarjen">
            <a:extLst>
              <a:ext uri="{FF2B5EF4-FFF2-40B4-BE49-F238E27FC236}">
                <a16:creationId xmlns:a16="http://schemas.microsoft.com/office/drawing/2014/main" id="{816F4532-C15E-D336-AE55-30DC6D3A9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065" y="2286000"/>
            <a:ext cx="6961238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97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66" y="698090"/>
            <a:ext cx="7428886" cy="5611270"/>
          </a:xfrm>
        </p:spPr>
        <p:txBody>
          <a:bodyPr>
            <a:normAutofit/>
          </a:bodyPr>
          <a:lstStyle/>
          <a:p>
            <a:pPr algn="just"/>
            <a:r>
              <a:rPr sz="3600" dirty="0" err="1"/>
              <a:t>Ogljikovi</a:t>
            </a:r>
            <a:r>
              <a:rPr sz="3600" dirty="0"/>
              <a:t> </a:t>
            </a:r>
            <a:r>
              <a:rPr sz="3600" dirty="0" err="1"/>
              <a:t>hidrati</a:t>
            </a:r>
            <a:r>
              <a:rPr sz="3600" dirty="0"/>
              <a:t> so </a:t>
            </a:r>
            <a:r>
              <a:rPr sz="3600" dirty="0" err="1"/>
              <a:t>ključni</a:t>
            </a:r>
            <a:r>
              <a:rPr sz="3600" dirty="0"/>
              <a:t> za </a:t>
            </a:r>
            <a:r>
              <a:rPr sz="3600" dirty="0" err="1"/>
              <a:t>zdravje</a:t>
            </a:r>
            <a:r>
              <a:rPr sz="3600" dirty="0"/>
              <a:t> in </a:t>
            </a:r>
            <a:r>
              <a:rPr sz="3600" dirty="0" err="1"/>
              <a:t>energijo</a:t>
            </a:r>
            <a:r>
              <a:rPr sz="3600" dirty="0"/>
              <a:t> </a:t>
            </a:r>
            <a:r>
              <a:rPr sz="3600" dirty="0" err="1"/>
              <a:t>organizma</a:t>
            </a:r>
            <a:r>
              <a:rPr sz="3600" dirty="0"/>
              <a:t>. </a:t>
            </a:r>
            <a:endParaRPr lang="sl-SI" sz="3600" dirty="0"/>
          </a:p>
          <a:p>
            <a:pPr algn="just"/>
            <a:r>
              <a:rPr sz="3600" dirty="0" err="1"/>
              <a:t>Različne</a:t>
            </a:r>
            <a:r>
              <a:rPr sz="3600" dirty="0"/>
              <a:t> </a:t>
            </a:r>
            <a:r>
              <a:rPr sz="3600" dirty="0" err="1"/>
              <a:t>vrste</a:t>
            </a:r>
            <a:r>
              <a:rPr sz="3600" dirty="0"/>
              <a:t> </a:t>
            </a:r>
            <a:r>
              <a:rPr sz="3600" dirty="0" err="1"/>
              <a:t>ogljikovih</a:t>
            </a:r>
            <a:r>
              <a:rPr sz="3600" dirty="0"/>
              <a:t> </a:t>
            </a:r>
            <a:r>
              <a:rPr sz="3600" dirty="0" err="1"/>
              <a:t>hidratov</a:t>
            </a:r>
            <a:r>
              <a:rPr sz="3600" dirty="0"/>
              <a:t> </a:t>
            </a:r>
            <a:r>
              <a:rPr sz="3600" dirty="0" err="1"/>
              <a:t>imajo</a:t>
            </a:r>
            <a:r>
              <a:rPr sz="3600" dirty="0"/>
              <a:t> </a:t>
            </a:r>
            <a:r>
              <a:rPr sz="3600" dirty="0" err="1"/>
              <a:t>različne</a:t>
            </a:r>
            <a:r>
              <a:rPr sz="3600" dirty="0"/>
              <a:t> </a:t>
            </a:r>
            <a:r>
              <a:rPr sz="3600" dirty="0" err="1"/>
              <a:t>vloge</a:t>
            </a:r>
            <a:r>
              <a:rPr sz="3600" dirty="0"/>
              <a:t> v </a:t>
            </a:r>
            <a:r>
              <a:rPr sz="3600" dirty="0" err="1"/>
              <a:t>telesu</a:t>
            </a:r>
            <a:r>
              <a:rPr sz="3600" dirty="0"/>
              <a:t>. </a:t>
            </a:r>
            <a:endParaRPr lang="sl-SI" sz="3600" dirty="0"/>
          </a:p>
          <a:p>
            <a:pPr algn="just"/>
            <a:r>
              <a:rPr sz="3600" dirty="0" err="1"/>
              <a:t>Pomembno</a:t>
            </a:r>
            <a:r>
              <a:rPr sz="3600" dirty="0"/>
              <a:t> je </a:t>
            </a:r>
            <a:r>
              <a:rPr sz="3600" dirty="0" err="1"/>
              <a:t>uživati</a:t>
            </a:r>
            <a:r>
              <a:rPr sz="3600" dirty="0"/>
              <a:t> </a:t>
            </a:r>
            <a:r>
              <a:rPr sz="3600" dirty="0" err="1"/>
              <a:t>uravnoteženo</a:t>
            </a:r>
            <a:r>
              <a:rPr sz="3600" dirty="0"/>
              <a:t> </a:t>
            </a:r>
            <a:r>
              <a:rPr sz="3600" dirty="0" err="1"/>
              <a:t>prehrano</a:t>
            </a:r>
            <a:r>
              <a:rPr sz="3600" dirty="0"/>
              <a:t>, ki </a:t>
            </a:r>
            <a:r>
              <a:rPr sz="3600" dirty="0" err="1"/>
              <a:t>vsebuje</a:t>
            </a:r>
            <a:r>
              <a:rPr sz="3600" dirty="0"/>
              <a:t> </a:t>
            </a:r>
            <a:r>
              <a:rPr sz="3600" dirty="0" err="1"/>
              <a:t>monosaharide</a:t>
            </a:r>
            <a:r>
              <a:rPr sz="3600" dirty="0"/>
              <a:t>, </a:t>
            </a:r>
            <a:r>
              <a:rPr sz="3600" dirty="0" err="1"/>
              <a:t>disaharide</a:t>
            </a:r>
            <a:r>
              <a:rPr sz="3600" dirty="0"/>
              <a:t> in </a:t>
            </a:r>
            <a:r>
              <a:rPr sz="3600" dirty="0" err="1"/>
              <a:t>polisaharide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t>Topnost sladkorjev v vodi</a:t>
            </a:r>
            <a:endParaRPr lang="sl-S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497" y="186813"/>
            <a:ext cx="5227355" cy="6479458"/>
          </a:xfrm>
        </p:spPr>
        <p:txBody>
          <a:bodyPr anchor="ctr">
            <a:normAutofit lnSpcReduction="10000"/>
          </a:bodyPr>
          <a:lstStyle/>
          <a:p>
            <a:r>
              <a:rPr lang="sl-SI" sz="2800" dirty="0"/>
              <a:t>Monosaharidi (glukoza, fruktoza) in disaharidi (saharoza, maltoza, laktoza) so topni v vodi zaradi svoje hidrofilne narave. Molekule sladkorja tvorijo vodikove vezi z molekulami vode, kar omogoča enostavno raztapljanje.</a:t>
            </a:r>
          </a:p>
          <a:p>
            <a:endParaRPr lang="sl-SI" sz="2800" dirty="0"/>
          </a:p>
          <a:p>
            <a:r>
              <a:rPr lang="sl-SI" sz="2800" dirty="0"/>
              <a:t>Polisaharidi (škrob, glikogen, celuloza) se raztapljajo različno:</a:t>
            </a:r>
          </a:p>
          <a:p>
            <a:r>
              <a:rPr lang="sl-SI" sz="2800" dirty="0"/>
              <a:t> ŠKROB: Delno topen, tvori gel pri segrevanju (</a:t>
            </a:r>
            <a:r>
              <a:rPr lang="sl-SI" sz="2800" dirty="0" err="1"/>
              <a:t>zaklejitve</a:t>
            </a:r>
            <a:r>
              <a:rPr lang="sl-SI" sz="2800" dirty="0"/>
              <a:t>).</a:t>
            </a:r>
          </a:p>
          <a:p>
            <a:r>
              <a:rPr lang="sl-SI" sz="2800" dirty="0"/>
              <a:t> GLIKOGEN: Topen v vodi, vendar manj stabilen od škroba.</a:t>
            </a:r>
          </a:p>
          <a:p>
            <a:r>
              <a:rPr lang="sl-SI" sz="2800" dirty="0"/>
              <a:t> CELULOZA: Netopna v vodi zaradi svoje kristalne strukture.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Kaj se zgodi s sladkorji pri segrevanju?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32" y="1936955"/>
            <a:ext cx="8554065" cy="4758813"/>
          </a:xfrm>
        </p:spPr>
        <p:txBody>
          <a:bodyPr>
            <a:normAutofit/>
          </a:bodyPr>
          <a:lstStyle/>
          <a:p>
            <a:r>
              <a:rPr sz="2800" dirty="0"/>
              <a:t>Ob </a:t>
            </a:r>
            <a:r>
              <a:rPr sz="2800" dirty="0" err="1"/>
              <a:t>segrevanju</a:t>
            </a:r>
            <a:r>
              <a:rPr sz="2800" dirty="0"/>
              <a:t> </a:t>
            </a:r>
            <a:r>
              <a:rPr sz="2800" dirty="0" err="1"/>
              <a:t>sladkorjev</a:t>
            </a:r>
            <a:r>
              <a:rPr sz="2800" dirty="0"/>
              <a:t> se </a:t>
            </a:r>
            <a:r>
              <a:rPr sz="2800" dirty="0" err="1"/>
              <a:t>lahko</a:t>
            </a:r>
            <a:r>
              <a:rPr sz="2800" dirty="0"/>
              <a:t> </a:t>
            </a:r>
            <a:r>
              <a:rPr sz="2800" dirty="0" err="1"/>
              <a:t>zgodi</a:t>
            </a:r>
            <a:r>
              <a:rPr sz="2800" dirty="0"/>
              <a:t> </a:t>
            </a:r>
            <a:r>
              <a:rPr sz="2800" dirty="0" err="1"/>
              <a:t>več</a:t>
            </a:r>
            <a:r>
              <a:rPr sz="2800" dirty="0"/>
              <a:t> </a:t>
            </a:r>
            <a:r>
              <a:rPr sz="2800" dirty="0" err="1"/>
              <a:t>procesov</a:t>
            </a:r>
            <a:r>
              <a:rPr sz="2800" dirty="0"/>
              <a:t>:</a:t>
            </a:r>
          </a:p>
          <a:p>
            <a:endParaRPr sz="2800" dirty="0"/>
          </a:p>
          <a:p>
            <a:r>
              <a:rPr sz="2800" dirty="0"/>
              <a:t>- </a:t>
            </a:r>
            <a:r>
              <a:rPr sz="2800" dirty="0" err="1"/>
              <a:t>Monosaharidi</a:t>
            </a:r>
            <a:r>
              <a:rPr sz="2800" dirty="0"/>
              <a:t> in </a:t>
            </a:r>
            <a:r>
              <a:rPr sz="2800" dirty="0" err="1"/>
              <a:t>disaharidi</a:t>
            </a:r>
            <a:r>
              <a:rPr sz="2800" dirty="0"/>
              <a:t> se </a:t>
            </a:r>
            <a:r>
              <a:rPr sz="2800" dirty="0" err="1"/>
              <a:t>najprej</a:t>
            </a:r>
            <a:r>
              <a:rPr sz="2800" dirty="0"/>
              <a:t> </a:t>
            </a:r>
            <a:r>
              <a:rPr sz="2800" dirty="0" err="1"/>
              <a:t>raztopijo</a:t>
            </a:r>
            <a:r>
              <a:rPr sz="2800" dirty="0"/>
              <a:t> in </a:t>
            </a:r>
            <a:r>
              <a:rPr sz="2800" dirty="0" err="1"/>
              <a:t>lahko</a:t>
            </a:r>
            <a:r>
              <a:rPr sz="2800" dirty="0"/>
              <a:t> </a:t>
            </a:r>
            <a:r>
              <a:rPr sz="2800" dirty="0" err="1"/>
              <a:t>kristalizirajo</a:t>
            </a:r>
            <a:r>
              <a:rPr sz="2800" dirty="0"/>
              <a:t> </a:t>
            </a:r>
            <a:r>
              <a:rPr sz="2800" dirty="0" err="1"/>
              <a:t>ob</a:t>
            </a:r>
            <a:r>
              <a:rPr sz="2800" dirty="0"/>
              <a:t> </a:t>
            </a:r>
            <a:r>
              <a:rPr sz="2800" dirty="0" err="1"/>
              <a:t>ohlajanju</a:t>
            </a:r>
            <a:r>
              <a:rPr sz="2800" dirty="0"/>
              <a:t>.</a:t>
            </a:r>
          </a:p>
          <a:p>
            <a:r>
              <a:rPr sz="2800" dirty="0"/>
              <a:t>-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višjih</a:t>
            </a:r>
            <a:r>
              <a:rPr sz="2800" dirty="0"/>
              <a:t> </a:t>
            </a:r>
            <a:r>
              <a:rPr sz="2800" dirty="0" err="1"/>
              <a:t>temperaturah</a:t>
            </a:r>
            <a:r>
              <a:rPr sz="2800" dirty="0"/>
              <a:t> (</a:t>
            </a:r>
            <a:r>
              <a:rPr sz="2800" dirty="0" err="1"/>
              <a:t>nad</a:t>
            </a:r>
            <a:r>
              <a:rPr sz="2800" dirty="0"/>
              <a:t> 160°C) </a:t>
            </a:r>
            <a:r>
              <a:rPr sz="2800" dirty="0" err="1"/>
              <a:t>začnejo</a:t>
            </a:r>
            <a:r>
              <a:rPr sz="2800" dirty="0"/>
              <a:t> </a:t>
            </a:r>
            <a:r>
              <a:rPr sz="2800" dirty="0" err="1"/>
              <a:t>monosaharidi</a:t>
            </a:r>
            <a:r>
              <a:rPr sz="2800" dirty="0"/>
              <a:t> (</a:t>
            </a:r>
            <a:r>
              <a:rPr sz="2800" dirty="0" err="1"/>
              <a:t>glukoza</a:t>
            </a:r>
            <a:r>
              <a:rPr sz="2800" dirty="0"/>
              <a:t>, </a:t>
            </a:r>
            <a:r>
              <a:rPr sz="2800" dirty="0" err="1"/>
              <a:t>fruktoza</a:t>
            </a:r>
            <a:r>
              <a:rPr sz="2800" dirty="0"/>
              <a:t>) in </a:t>
            </a:r>
            <a:r>
              <a:rPr sz="2800" dirty="0" err="1"/>
              <a:t>disaharidi</a:t>
            </a:r>
            <a:r>
              <a:rPr sz="2800" dirty="0"/>
              <a:t> (</a:t>
            </a:r>
            <a:r>
              <a:rPr sz="2800" dirty="0" err="1"/>
              <a:t>saharoza</a:t>
            </a:r>
            <a:r>
              <a:rPr sz="2800" dirty="0"/>
              <a:t>) </a:t>
            </a:r>
            <a:r>
              <a:rPr sz="2800" dirty="0" err="1"/>
              <a:t>karamelizirati</a:t>
            </a:r>
            <a:r>
              <a:rPr sz="2800" dirty="0"/>
              <a:t>, </a:t>
            </a:r>
            <a:r>
              <a:rPr sz="2800" dirty="0" err="1"/>
              <a:t>kar</a:t>
            </a:r>
            <a:r>
              <a:rPr sz="2800" dirty="0"/>
              <a:t> </a:t>
            </a:r>
            <a:r>
              <a:rPr sz="2800" dirty="0" err="1"/>
              <a:t>vodi</a:t>
            </a:r>
            <a:r>
              <a:rPr sz="2800" dirty="0"/>
              <a:t> do </a:t>
            </a:r>
            <a:r>
              <a:rPr sz="2800" dirty="0" err="1"/>
              <a:t>nastanka</a:t>
            </a:r>
            <a:r>
              <a:rPr sz="2800" dirty="0"/>
              <a:t> </a:t>
            </a:r>
            <a:r>
              <a:rPr sz="2800" dirty="0" err="1"/>
              <a:t>rjave</a:t>
            </a:r>
            <a:r>
              <a:rPr sz="2800" dirty="0"/>
              <a:t> </a:t>
            </a:r>
            <a:r>
              <a:rPr sz="2800" dirty="0" err="1"/>
              <a:t>barve</a:t>
            </a:r>
            <a:r>
              <a:rPr sz="2800" dirty="0"/>
              <a:t> in </a:t>
            </a:r>
            <a:r>
              <a:rPr sz="2800" dirty="0" err="1"/>
              <a:t>značilnega</a:t>
            </a:r>
            <a:r>
              <a:rPr sz="2800" dirty="0"/>
              <a:t> </a:t>
            </a:r>
            <a:r>
              <a:rPr sz="2800" dirty="0" err="1"/>
              <a:t>okusa</a:t>
            </a:r>
            <a:r>
              <a:rPr sz="2800" dirty="0"/>
              <a:t>.</a:t>
            </a:r>
          </a:p>
          <a:p>
            <a:r>
              <a:rPr sz="2800" dirty="0"/>
              <a:t>- </a:t>
            </a:r>
            <a:r>
              <a:rPr sz="2800" dirty="0" err="1"/>
              <a:t>Polisaharidi</a:t>
            </a:r>
            <a:r>
              <a:rPr sz="2800" dirty="0"/>
              <a:t> (</a:t>
            </a:r>
            <a:r>
              <a:rPr sz="2800" dirty="0" err="1"/>
              <a:t>škrob</a:t>
            </a:r>
            <a:r>
              <a:rPr sz="2800" dirty="0"/>
              <a:t>) </a:t>
            </a:r>
            <a:r>
              <a:rPr sz="2800" dirty="0" err="1"/>
              <a:t>ob</a:t>
            </a:r>
            <a:r>
              <a:rPr sz="2800" dirty="0"/>
              <a:t> </a:t>
            </a:r>
            <a:r>
              <a:rPr sz="2800" dirty="0" err="1"/>
              <a:t>segrevanju</a:t>
            </a:r>
            <a:r>
              <a:rPr sz="2800" dirty="0"/>
              <a:t> v </a:t>
            </a:r>
            <a:r>
              <a:rPr sz="2800" dirty="0" err="1"/>
              <a:t>vodi</a:t>
            </a:r>
            <a:r>
              <a:rPr sz="2800" dirty="0"/>
              <a:t> </a:t>
            </a:r>
            <a:r>
              <a:rPr sz="2800" dirty="0" err="1"/>
              <a:t>nabreknejo</a:t>
            </a:r>
            <a:r>
              <a:rPr sz="2800" dirty="0"/>
              <a:t> in </a:t>
            </a:r>
            <a:r>
              <a:rPr sz="2800" dirty="0" err="1"/>
              <a:t>tvorijo</a:t>
            </a:r>
            <a:r>
              <a:rPr sz="2800" dirty="0"/>
              <a:t> gel (</a:t>
            </a:r>
            <a:r>
              <a:rPr sz="2800" dirty="0" err="1"/>
              <a:t>zaklejitve</a:t>
            </a:r>
            <a:r>
              <a:rPr sz="2800" dirty="0"/>
              <a:t>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highlight>
                  <a:srgbClr val="00FFFF"/>
                </a:highlight>
              </a:rPr>
              <a:t>Zaklejitve</a:t>
            </a:r>
            <a:r>
              <a:rPr dirty="0">
                <a:highlight>
                  <a:srgbClr val="00FFFF"/>
                </a:highlight>
              </a:rPr>
              <a:t> (</a:t>
            </a:r>
            <a:r>
              <a:rPr dirty="0" err="1">
                <a:highlight>
                  <a:srgbClr val="00FFFF"/>
                </a:highlight>
              </a:rPr>
              <a:t>gelatinizacija</a:t>
            </a:r>
            <a:r>
              <a:rPr dirty="0">
                <a:highlight>
                  <a:srgbClr val="00FFFF"/>
                </a:highlight>
              </a:rPr>
              <a:t>) </a:t>
            </a:r>
            <a:r>
              <a:rPr dirty="0" err="1">
                <a:highlight>
                  <a:srgbClr val="00FFFF"/>
                </a:highlight>
              </a:rPr>
              <a:t>škroba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2" y="1897626"/>
            <a:ext cx="8190270" cy="4798142"/>
          </a:xfrm>
        </p:spPr>
        <p:txBody>
          <a:bodyPr>
            <a:normAutofit/>
          </a:bodyPr>
          <a:lstStyle/>
          <a:p>
            <a:r>
              <a:rPr sz="2800" dirty="0" err="1"/>
              <a:t>Zaklejitve</a:t>
            </a:r>
            <a:r>
              <a:rPr sz="2800" dirty="0"/>
              <a:t> je </a:t>
            </a:r>
            <a:r>
              <a:rPr sz="2800" dirty="0" err="1"/>
              <a:t>proces</a:t>
            </a:r>
            <a:r>
              <a:rPr sz="2800" dirty="0"/>
              <a:t>, </a:t>
            </a:r>
            <a:r>
              <a:rPr sz="2800" dirty="0" err="1"/>
              <a:t>kjer</a:t>
            </a:r>
            <a:r>
              <a:rPr sz="2800" dirty="0"/>
              <a:t> </a:t>
            </a:r>
            <a:r>
              <a:rPr sz="2800" dirty="0" err="1"/>
              <a:t>škrob</a:t>
            </a:r>
            <a:r>
              <a:rPr sz="2800" dirty="0"/>
              <a:t> </a:t>
            </a:r>
            <a:r>
              <a:rPr sz="2800" dirty="0" err="1"/>
              <a:t>ob</a:t>
            </a:r>
            <a:r>
              <a:rPr sz="2800" dirty="0"/>
              <a:t> </a:t>
            </a:r>
            <a:r>
              <a:rPr sz="2800" dirty="0" err="1"/>
              <a:t>segrevanju</a:t>
            </a:r>
            <a:r>
              <a:rPr sz="2800" dirty="0"/>
              <a:t> v </a:t>
            </a:r>
            <a:r>
              <a:rPr sz="2800" dirty="0" err="1"/>
              <a:t>vodi</a:t>
            </a:r>
            <a:r>
              <a:rPr sz="2800" dirty="0"/>
              <a:t> </a:t>
            </a:r>
            <a:r>
              <a:rPr sz="2800" dirty="0" err="1"/>
              <a:t>nabrekne</a:t>
            </a:r>
            <a:r>
              <a:rPr sz="2800" dirty="0"/>
              <a:t> in </a:t>
            </a:r>
            <a:r>
              <a:rPr sz="2800" dirty="0" err="1"/>
              <a:t>tvori</a:t>
            </a:r>
            <a:r>
              <a:rPr sz="2800" dirty="0"/>
              <a:t> gel. </a:t>
            </a:r>
            <a:r>
              <a:rPr sz="2800" dirty="0" err="1"/>
              <a:t>Proces</a:t>
            </a:r>
            <a:r>
              <a:rPr sz="2800" dirty="0"/>
              <a:t> </a:t>
            </a:r>
            <a:r>
              <a:rPr sz="2800" dirty="0" err="1"/>
              <a:t>poteka</a:t>
            </a:r>
            <a:r>
              <a:rPr sz="2800" dirty="0"/>
              <a:t> </a:t>
            </a:r>
            <a:r>
              <a:rPr sz="2800" dirty="0" err="1"/>
              <a:t>takole</a:t>
            </a:r>
            <a:r>
              <a:rPr sz="2800" dirty="0"/>
              <a:t>:</a:t>
            </a:r>
          </a:p>
          <a:p>
            <a:endParaRPr sz="2800" dirty="0"/>
          </a:p>
          <a:p>
            <a:r>
              <a:rPr sz="2800" dirty="0"/>
              <a:t>1. V </a:t>
            </a:r>
            <a:r>
              <a:rPr sz="2800" dirty="0" err="1"/>
              <a:t>začetni</a:t>
            </a:r>
            <a:r>
              <a:rPr sz="2800" dirty="0"/>
              <a:t> </a:t>
            </a:r>
            <a:r>
              <a:rPr sz="2800" dirty="0" err="1"/>
              <a:t>fazi</a:t>
            </a:r>
            <a:r>
              <a:rPr sz="2800" dirty="0"/>
              <a:t> </a:t>
            </a:r>
            <a:r>
              <a:rPr sz="2800" dirty="0" err="1"/>
              <a:t>molekule</a:t>
            </a:r>
            <a:r>
              <a:rPr sz="2800" dirty="0"/>
              <a:t> </a:t>
            </a:r>
            <a:r>
              <a:rPr sz="2800" dirty="0" err="1"/>
              <a:t>škroba</a:t>
            </a:r>
            <a:r>
              <a:rPr sz="2800" dirty="0"/>
              <a:t> </a:t>
            </a:r>
            <a:r>
              <a:rPr sz="2800" dirty="0" err="1"/>
              <a:t>absorbirajo</a:t>
            </a:r>
            <a:r>
              <a:rPr sz="2800" dirty="0"/>
              <a:t> </a:t>
            </a:r>
            <a:r>
              <a:rPr sz="2800" dirty="0" err="1"/>
              <a:t>vodo</a:t>
            </a:r>
            <a:r>
              <a:rPr sz="2800" dirty="0"/>
              <a:t> in </a:t>
            </a:r>
            <a:r>
              <a:rPr sz="2800" dirty="0" err="1"/>
              <a:t>nabreknejo</a:t>
            </a:r>
            <a:r>
              <a:rPr sz="2800" dirty="0"/>
              <a:t>.</a:t>
            </a:r>
          </a:p>
          <a:p>
            <a:r>
              <a:rPr sz="2800" dirty="0"/>
              <a:t>2.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približno</a:t>
            </a:r>
            <a:r>
              <a:rPr sz="2800" dirty="0"/>
              <a:t> 60-70°C </a:t>
            </a:r>
            <a:r>
              <a:rPr sz="2800" dirty="0" err="1"/>
              <a:t>molekule</a:t>
            </a:r>
            <a:r>
              <a:rPr sz="2800" dirty="0"/>
              <a:t> </a:t>
            </a:r>
            <a:r>
              <a:rPr sz="2800" dirty="0" err="1"/>
              <a:t>škroba</a:t>
            </a:r>
            <a:r>
              <a:rPr sz="2800" dirty="0"/>
              <a:t> </a:t>
            </a:r>
            <a:r>
              <a:rPr sz="2800" dirty="0" err="1"/>
              <a:t>začnejo</a:t>
            </a:r>
            <a:r>
              <a:rPr sz="2800" dirty="0"/>
              <a:t> </a:t>
            </a:r>
            <a:r>
              <a:rPr sz="2800" dirty="0" err="1"/>
              <a:t>razpadati</a:t>
            </a:r>
            <a:r>
              <a:rPr sz="2800" dirty="0"/>
              <a:t>, </a:t>
            </a:r>
            <a:r>
              <a:rPr sz="2800" dirty="0" err="1"/>
              <a:t>kar</a:t>
            </a:r>
            <a:r>
              <a:rPr sz="2800" dirty="0"/>
              <a:t> </a:t>
            </a:r>
            <a:r>
              <a:rPr sz="2800" dirty="0" err="1"/>
              <a:t>povzroči</a:t>
            </a:r>
            <a:r>
              <a:rPr sz="2800" dirty="0"/>
              <a:t> </a:t>
            </a:r>
            <a:r>
              <a:rPr sz="2800" dirty="0" err="1"/>
              <a:t>zgostitev</a:t>
            </a:r>
            <a:r>
              <a:rPr sz="2800" dirty="0"/>
              <a:t> </a:t>
            </a:r>
            <a:r>
              <a:rPr sz="2800" dirty="0" err="1"/>
              <a:t>zmesi</a:t>
            </a:r>
            <a:r>
              <a:rPr sz="2800" dirty="0"/>
              <a:t>.</a:t>
            </a:r>
          </a:p>
          <a:p>
            <a:r>
              <a:rPr sz="2800" dirty="0"/>
              <a:t>3.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nadaljnjem</a:t>
            </a:r>
            <a:r>
              <a:rPr sz="2800" dirty="0"/>
              <a:t> </a:t>
            </a:r>
            <a:r>
              <a:rPr sz="2800" dirty="0" err="1"/>
              <a:t>segrevanju</a:t>
            </a:r>
            <a:r>
              <a:rPr sz="2800" dirty="0"/>
              <a:t> se </a:t>
            </a:r>
            <a:r>
              <a:rPr sz="2800" dirty="0" err="1"/>
              <a:t>tvorijo</a:t>
            </a:r>
            <a:r>
              <a:rPr sz="2800" dirty="0"/>
              <a:t> </a:t>
            </a:r>
            <a:r>
              <a:rPr sz="2800" dirty="0" err="1"/>
              <a:t>vodikove</a:t>
            </a:r>
            <a:r>
              <a:rPr sz="2800" dirty="0"/>
              <a:t> </a:t>
            </a:r>
            <a:r>
              <a:rPr sz="2800" dirty="0" err="1"/>
              <a:t>vezi</a:t>
            </a:r>
            <a:r>
              <a:rPr sz="2800" dirty="0"/>
              <a:t> med </a:t>
            </a:r>
            <a:r>
              <a:rPr sz="2800" dirty="0" err="1"/>
              <a:t>molekulami</a:t>
            </a:r>
            <a:r>
              <a:rPr sz="2800" dirty="0"/>
              <a:t> </a:t>
            </a:r>
            <a:r>
              <a:rPr sz="2800" dirty="0" err="1"/>
              <a:t>škroba</a:t>
            </a:r>
            <a:r>
              <a:rPr sz="2800" dirty="0"/>
              <a:t>, </a:t>
            </a:r>
            <a:r>
              <a:rPr sz="2800" dirty="0" err="1"/>
              <a:t>kar</a:t>
            </a:r>
            <a:r>
              <a:rPr sz="2800" dirty="0"/>
              <a:t> </a:t>
            </a:r>
            <a:r>
              <a:rPr sz="2800" dirty="0" err="1"/>
              <a:t>ustvari</a:t>
            </a:r>
            <a:r>
              <a:rPr sz="2800" dirty="0"/>
              <a:t> gel.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3" y="181898"/>
            <a:ext cx="7290054" cy="1312605"/>
          </a:xfrm>
        </p:spPr>
        <p:txBody>
          <a:bodyPr/>
          <a:lstStyle/>
          <a:p>
            <a:r>
              <a:rPr dirty="0" err="1">
                <a:highlight>
                  <a:srgbClr val="FFFF00"/>
                </a:highlight>
              </a:rPr>
              <a:t>Karamelizacija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sladkorjev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93" y="1258529"/>
            <a:ext cx="8356239" cy="5417573"/>
          </a:xfrm>
        </p:spPr>
        <p:txBody>
          <a:bodyPr>
            <a:normAutofit fontScale="92500" lnSpcReduction="10000"/>
          </a:bodyPr>
          <a:lstStyle/>
          <a:p>
            <a:r>
              <a:rPr sz="2800" dirty="0" err="1"/>
              <a:t>Karamelizacija</a:t>
            </a:r>
            <a:r>
              <a:rPr sz="2800" dirty="0"/>
              <a:t> je </a:t>
            </a:r>
            <a:r>
              <a:rPr sz="2800" dirty="0" err="1"/>
              <a:t>proces</a:t>
            </a:r>
            <a:r>
              <a:rPr sz="2800" dirty="0"/>
              <a:t>,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katerem</a:t>
            </a:r>
            <a:r>
              <a:rPr sz="2800" dirty="0"/>
              <a:t> se </a:t>
            </a:r>
            <a:r>
              <a:rPr sz="2800" dirty="0" err="1"/>
              <a:t>sladkorji</a:t>
            </a:r>
            <a:r>
              <a:rPr sz="2800" dirty="0"/>
              <a:t> </a:t>
            </a:r>
            <a:r>
              <a:rPr sz="2800" dirty="0" err="1"/>
              <a:t>segrevajo</a:t>
            </a:r>
            <a:r>
              <a:rPr sz="2800" dirty="0"/>
              <a:t> do </a:t>
            </a:r>
            <a:r>
              <a:rPr sz="2800" dirty="0" err="1"/>
              <a:t>visokih</a:t>
            </a:r>
            <a:r>
              <a:rPr sz="2800" dirty="0"/>
              <a:t> </a:t>
            </a:r>
            <a:r>
              <a:rPr sz="2800" dirty="0" err="1"/>
              <a:t>temperatur</a:t>
            </a:r>
            <a:r>
              <a:rPr sz="2800" dirty="0"/>
              <a:t> (</a:t>
            </a:r>
            <a:r>
              <a:rPr sz="2800" dirty="0" err="1"/>
              <a:t>nad</a:t>
            </a:r>
            <a:r>
              <a:rPr sz="2800" dirty="0"/>
              <a:t> 160°C) </a:t>
            </a:r>
            <a:r>
              <a:rPr sz="2800" dirty="0" err="1"/>
              <a:t>brez</a:t>
            </a:r>
            <a:r>
              <a:rPr sz="2800" dirty="0"/>
              <a:t> </a:t>
            </a:r>
            <a:r>
              <a:rPr sz="2800" dirty="0" err="1"/>
              <a:t>prisotnosti</a:t>
            </a:r>
            <a:r>
              <a:rPr sz="2800" dirty="0"/>
              <a:t> </a:t>
            </a:r>
            <a:r>
              <a:rPr sz="2800" dirty="0" err="1"/>
              <a:t>vode</a:t>
            </a:r>
            <a:r>
              <a:rPr sz="2800" dirty="0"/>
              <a:t>.</a:t>
            </a:r>
            <a:endParaRPr lang="sl-SI" sz="2800" dirty="0"/>
          </a:p>
          <a:p>
            <a:pPr marL="0" indent="0">
              <a:buNone/>
            </a:pPr>
            <a:r>
              <a:rPr sz="2800" dirty="0"/>
              <a:t>To </a:t>
            </a:r>
            <a:r>
              <a:rPr sz="2800" dirty="0" err="1"/>
              <a:t>vodi</a:t>
            </a:r>
            <a:r>
              <a:rPr sz="2800" dirty="0"/>
              <a:t> do </a:t>
            </a:r>
            <a:r>
              <a:rPr sz="2800" dirty="0" err="1"/>
              <a:t>naslednjih</a:t>
            </a:r>
            <a:r>
              <a:rPr sz="2800" dirty="0"/>
              <a:t> </a:t>
            </a:r>
            <a:r>
              <a:rPr sz="2800" dirty="0" err="1"/>
              <a:t>sprememb</a:t>
            </a:r>
            <a:r>
              <a:rPr sz="2800" dirty="0"/>
              <a:t>:</a:t>
            </a:r>
          </a:p>
          <a:p>
            <a:endParaRPr sz="2800" dirty="0"/>
          </a:p>
          <a:p>
            <a:r>
              <a:rPr sz="2800" dirty="0"/>
              <a:t>1. </a:t>
            </a:r>
            <a:r>
              <a:rPr sz="2800" dirty="0" err="1"/>
              <a:t>Sladkorji</a:t>
            </a:r>
            <a:r>
              <a:rPr sz="2800" dirty="0"/>
              <a:t> se </a:t>
            </a:r>
            <a:r>
              <a:rPr sz="2800" dirty="0" err="1"/>
              <a:t>topijo</a:t>
            </a:r>
            <a:r>
              <a:rPr sz="2800" dirty="0"/>
              <a:t> in </a:t>
            </a:r>
            <a:r>
              <a:rPr sz="2800" dirty="0" err="1"/>
              <a:t>tvorijo</a:t>
            </a:r>
            <a:r>
              <a:rPr sz="2800" dirty="0"/>
              <a:t> </a:t>
            </a:r>
            <a:r>
              <a:rPr sz="2800" dirty="0" err="1"/>
              <a:t>gosto</a:t>
            </a:r>
            <a:r>
              <a:rPr sz="2800" dirty="0"/>
              <a:t> </a:t>
            </a:r>
            <a:r>
              <a:rPr sz="2800" dirty="0" err="1"/>
              <a:t>tekočo</a:t>
            </a:r>
            <a:r>
              <a:rPr sz="2800" dirty="0"/>
              <a:t> </a:t>
            </a:r>
            <a:r>
              <a:rPr sz="2800" dirty="0" err="1"/>
              <a:t>zmes</a:t>
            </a:r>
            <a:r>
              <a:rPr sz="2800" dirty="0"/>
              <a:t>.</a:t>
            </a:r>
          </a:p>
          <a:p>
            <a:r>
              <a:rPr sz="2800" dirty="0"/>
              <a:t>2. Pride do </a:t>
            </a:r>
            <a:r>
              <a:rPr sz="2800" dirty="0" err="1"/>
              <a:t>razpada</a:t>
            </a:r>
            <a:r>
              <a:rPr sz="2800" dirty="0"/>
              <a:t> </a:t>
            </a:r>
            <a:r>
              <a:rPr sz="2800" dirty="0" err="1"/>
              <a:t>molekul</a:t>
            </a:r>
            <a:r>
              <a:rPr sz="2800" dirty="0"/>
              <a:t> </a:t>
            </a:r>
            <a:r>
              <a:rPr sz="2800" dirty="0" err="1"/>
              <a:t>sladkorja</a:t>
            </a:r>
            <a:r>
              <a:rPr sz="2800" dirty="0"/>
              <a:t>, </a:t>
            </a:r>
            <a:r>
              <a:rPr sz="2800" dirty="0" err="1"/>
              <a:t>kar</a:t>
            </a:r>
            <a:r>
              <a:rPr sz="2800" dirty="0"/>
              <a:t> </a:t>
            </a:r>
            <a:r>
              <a:rPr sz="2800" dirty="0" err="1"/>
              <a:t>sprošča</a:t>
            </a:r>
            <a:r>
              <a:rPr sz="2800" dirty="0"/>
              <a:t> </a:t>
            </a:r>
            <a:r>
              <a:rPr sz="2800" dirty="0" err="1"/>
              <a:t>vodo</a:t>
            </a:r>
            <a:r>
              <a:rPr sz="2800" dirty="0"/>
              <a:t> in </a:t>
            </a:r>
            <a:r>
              <a:rPr sz="2800" dirty="0" err="1"/>
              <a:t>tvori</a:t>
            </a:r>
            <a:r>
              <a:rPr sz="2800" dirty="0"/>
              <a:t> </a:t>
            </a:r>
            <a:r>
              <a:rPr sz="2800" dirty="0" err="1"/>
              <a:t>nove</a:t>
            </a:r>
            <a:r>
              <a:rPr sz="2800" dirty="0"/>
              <a:t> </a:t>
            </a:r>
            <a:r>
              <a:rPr sz="2800" dirty="0" err="1"/>
              <a:t>spojine</a:t>
            </a:r>
            <a:r>
              <a:rPr sz="2800" dirty="0"/>
              <a:t> z </a:t>
            </a:r>
            <a:r>
              <a:rPr sz="2800" dirty="0" err="1"/>
              <a:t>rjavo</a:t>
            </a:r>
            <a:r>
              <a:rPr sz="2800" dirty="0"/>
              <a:t> </a:t>
            </a:r>
            <a:r>
              <a:rPr sz="2800" dirty="0" err="1"/>
              <a:t>barvo</a:t>
            </a:r>
            <a:r>
              <a:rPr sz="2800" dirty="0"/>
              <a:t> in </a:t>
            </a:r>
            <a:r>
              <a:rPr sz="2800" dirty="0" err="1"/>
              <a:t>značilnim</a:t>
            </a:r>
            <a:r>
              <a:rPr sz="2800" dirty="0"/>
              <a:t> </a:t>
            </a:r>
            <a:r>
              <a:rPr sz="2800" dirty="0" err="1"/>
              <a:t>okusom</a:t>
            </a:r>
            <a:r>
              <a:rPr sz="2800" dirty="0"/>
              <a:t>.</a:t>
            </a:r>
          </a:p>
          <a:p>
            <a:r>
              <a:rPr sz="2800" dirty="0"/>
              <a:t>3. </a:t>
            </a:r>
            <a:r>
              <a:rPr sz="2800" dirty="0" err="1"/>
              <a:t>Proces</a:t>
            </a:r>
            <a:r>
              <a:rPr sz="2800" dirty="0"/>
              <a:t> se </a:t>
            </a:r>
            <a:r>
              <a:rPr sz="2800" dirty="0" err="1"/>
              <a:t>nadaljuje</a:t>
            </a:r>
            <a:r>
              <a:rPr sz="2800" dirty="0"/>
              <a:t> s </a:t>
            </a:r>
            <a:r>
              <a:rPr sz="2800" dirty="0" err="1"/>
              <a:t>tvorbo</a:t>
            </a:r>
            <a:r>
              <a:rPr sz="2800" dirty="0"/>
              <a:t> </a:t>
            </a:r>
            <a:r>
              <a:rPr sz="2800" dirty="0" err="1"/>
              <a:t>karamelnih</a:t>
            </a:r>
            <a:r>
              <a:rPr sz="2800" dirty="0"/>
              <a:t> </a:t>
            </a:r>
            <a:r>
              <a:rPr sz="2800" dirty="0" err="1"/>
              <a:t>spojin</a:t>
            </a:r>
            <a:r>
              <a:rPr sz="2800" dirty="0"/>
              <a:t>, ki so </a:t>
            </a:r>
            <a:r>
              <a:rPr sz="2800" dirty="0" err="1"/>
              <a:t>odgovorne</a:t>
            </a:r>
            <a:r>
              <a:rPr sz="2800" dirty="0"/>
              <a:t> za </a:t>
            </a:r>
            <a:r>
              <a:rPr sz="2800" dirty="0" err="1"/>
              <a:t>aromo</a:t>
            </a:r>
            <a:r>
              <a:rPr sz="2800" dirty="0"/>
              <a:t> in </a:t>
            </a:r>
            <a:r>
              <a:rPr sz="2800" dirty="0" err="1"/>
              <a:t>barvo</a:t>
            </a:r>
            <a:r>
              <a:rPr sz="2800" dirty="0"/>
              <a:t> </a:t>
            </a:r>
            <a:r>
              <a:rPr sz="2800" dirty="0" err="1"/>
              <a:t>karamele</a:t>
            </a:r>
            <a:r>
              <a:rPr sz="2800" dirty="0"/>
              <a:t>.</a:t>
            </a:r>
          </a:p>
          <a:p>
            <a:endParaRPr sz="2800" dirty="0"/>
          </a:p>
          <a:p>
            <a:r>
              <a:rPr sz="2800" dirty="0" err="1"/>
              <a:t>Karamelizacijo</a:t>
            </a:r>
            <a:r>
              <a:rPr sz="2800" dirty="0"/>
              <a:t> </a:t>
            </a:r>
            <a:r>
              <a:rPr sz="2800" dirty="0" err="1"/>
              <a:t>lahko</a:t>
            </a:r>
            <a:r>
              <a:rPr sz="2800" dirty="0"/>
              <a:t> </a:t>
            </a:r>
            <a:r>
              <a:rPr sz="2800" dirty="0" err="1"/>
              <a:t>opazimo</a:t>
            </a:r>
            <a:r>
              <a:rPr sz="2800" dirty="0"/>
              <a:t> </a:t>
            </a:r>
            <a:r>
              <a:rPr sz="2800" dirty="0" err="1"/>
              <a:t>pri</a:t>
            </a:r>
            <a:r>
              <a:rPr sz="2800" dirty="0"/>
              <a:t> </a:t>
            </a:r>
            <a:r>
              <a:rPr sz="2800" dirty="0" err="1"/>
              <a:t>pripravi</a:t>
            </a:r>
            <a:r>
              <a:rPr sz="2800" dirty="0"/>
              <a:t> </a:t>
            </a:r>
            <a:r>
              <a:rPr sz="2800" dirty="0" err="1"/>
              <a:t>sladic</a:t>
            </a:r>
            <a:r>
              <a:rPr sz="2800" dirty="0"/>
              <a:t>, </a:t>
            </a:r>
            <a:r>
              <a:rPr sz="2800" dirty="0" err="1"/>
              <a:t>kot</a:t>
            </a:r>
            <a:r>
              <a:rPr sz="2800" dirty="0"/>
              <a:t> so </a:t>
            </a:r>
            <a:r>
              <a:rPr sz="2800" dirty="0" err="1"/>
              <a:t>karamelizirana</a:t>
            </a:r>
            <a:r>
              <a:rPr sz="2800" dirty="0"/>
              <a:t> </a:t>
            </a:r>
            <a:r>
              <a:rPr sz="2800" dirty="0" err="1"/>
              <a:t>jabolka</a:t>
            </a:r>
            <a:r>
              <a:rPr sz="2800" dirty="0"/>
              <a:t> </a:t>
            </a:r>
            <a:r>
              <a:rPr sz="2800" dirty="0" err="1"/>
              <a:t>ali</a:t>
            </a:r>
            <a:r>
              <a:rPr sz="2800" dirty="0"/>
              <a:t> </a:t>
            </a:r>
            <a:r>
              <a:rPr sz="2800" dirty="0" err="1"/>
              <a:t>sladkorna</a:t>
            </a:r>
            <a:r>
              <a:rPr sz="2800" dirty="0"/>
              <a:t> </a:t>
            </a:r>
            <a:r>
              <a:rPr sz="2800" dirty="0" err="1"/>
              <a:t>glazura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FBC0E-5FF0-265C-1E16-4AF7A8D0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SENZORIKA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5718FC-C3B6-F866-D47B-AA299CC87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Receptorji v čutilih:</a:t>
            </a:r>
          </a:p>
          <a:p>
            <a:pPr>
              <a:buFontTx/>
              <a:buChar char="-"/>
            </a:pPr>
            <a:r>
              <a:rPr lang="sl-SI" sz="2800" dirty="0" err="1"/>
              <a:t>kemoreceptorji</a:t>
            </a:r>
            <a:r>
              <a:rPr lang="sl-SI" sz="2800" dirty="0"/>
              <a:t> (okus in vonj),</a:t>
            </a:r>
          </a:p>
          <a:p>
            <a:pPr>
              <a:buFontTx/>
              <a:buChar char="-"/>
            </a:pPr>
            <a:r>
              <a:rPr lang="sl-SI" sz="2800" dirty="0" err="1"/>
              <a:t>fotorecpetorji</a:t>
            </a:r>
            <a:r>
              <a:rPr lang="sl-SI" sz="2800" dirty="0"/>
              <a:t> (vid),</a:t>
            </a:r>
          </a:p>
          <a:p>
            <a:pPr>
              <a:buFontTx/>
              <a:buChar char="-"/>
            </a:pPr>
            <a:r>
              <a:rPr lang="sl-SI" sz="2800" dirty="0" err="1"/>
              <a:t>mehanoreceptorji</a:t>
            </a:r>
            <a:r>
              <a:rPr lang="sl-SI" sz="2800" dirty="0"/>
              <a:t> (pritisk/dotik),</a:t>
            </a:r>
          </a:p>
          <a:p>
            <a:pPr>
              <a:buFontTx/>
              <a:buChar char="-"/>
            </a:pPr>
            <a:r>
              <a:rPr lang="sl-SI" sz="2800" dirty="0" err="1"/>
              <a:t>termoreceptorji</a:t>
            </a:r>
            <a:r>
              <a:rPr lang="sl-SI" sz="28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066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90247B-8612-9EBA-80A2-81BD7052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96" y="1214177"/>
            <a:ext cx="7439005" cy="4272759"/>
          </a:xfrm>
        </p:spPr>
        <p:txBody>
          <a:bodyPr/>
          <a:lstStyle/>
          <a:p>
            <a:pPr marL="0" indent="0">
              <a:buNone/>
            </a:pPr>
            <a:r>
              <a:rPr lang="sl-SI" sz="2401" b="1" dirty="0"/>
              <a:t>5 OSNOVNIH OKUSOV</a:t>
            </a:r>
          </a:p>
          <a:p>
            <a:pPr marL="0" indent="0">
              <a:buNone/>
            </a:pPr>
            <a:endParaRPr lang="sl-SI" sz="2401" b="1" dirty="0"/>
          </a:p>
          <a:p>
            <a:pPr marL="385865" indent="-385865">
              <a:buAutoNum type="arabicPeriod"/>
            </a:pPr>
            <a:r>
              <a:rPr lang="sl-SI" sz="2800" dirty="0"/>
              <a:t>SLADKO – sladkor</a:t>
            </a:r>
          </a:p>
          <a:p>
            <a:pPr marL="385865" indent="-385865">
              <a:buAutoNum type="arabicPeriod"/>
            </a:pPr>
            <a:r>
              <a:rPr lang="sl-SI" sz="2800" dirty="0"/>
              <a:t>SLANO – sol</a:t>
            </a:r>
          </a:p>
          <a:p>
            <a:pPr marL="385865" indent="-385865">
              <a:buAutoNum type="arabicPeriod"/>
            </a:pPr>
            <a:r>
              <a:rPr lang="sl-SI" sz="2800" dirty="0"/>
              <a:t>KISLO – limona</a:t>
            </a:r>
          </a:p>
          <a:p>
            <a:pPr marL="385865" indent="-385865">
              <a:buAutoNum type="arabicPeriod"/>
            </a:pPr>
            <a:r>
              <a:rPr lang="sl-SI" sz="2800" dirty="0"/>
              <a:t>GRENKO – kava</a:t>
            </a:r>
          </a:p>
          <a:p>
            <a:pPr marL="385865" indent="-385865">
              <a:buAutoNum type="arabicPeriod"/>
            </a:pPr>
            <a:r>
              <a:rPr lang="sl-SI" sz="2800" dirty="0"/>
              <a:t>UMAMI – mesni okus</a:t>
            </a:r>
          </a:p>
        </p:txBody>
      </p:sp>
      <p:pic>
        <p:nvPicPr>
          <p:cNvPr id="6" name="Slika 5" descr="Slika, ki vsebuje besede besedilo, očala, risanka, sličica&#10;&#10;Opis je samodejno ustvarjen">
            <a:extLst>
              <a:ext uri="{FF2B5EF4-FFF2-40B4-BE49-F238E27FC236}">
                <a16:creationId xmlns:a16="http://schemas.microsoft.com/office/drawing/2014/main" id="{8A5A7969-95CD-287D-FAE5-2C05DA489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21" y="890057"/>
            <a:ext cx="4229335" cy="51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3" y="1335024"/>
            <a:ext cx="4716653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Zaznava sladkega okusa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Sladko:</a:t>
            </a:r>
          </a:p>
          <a:p>
            <a:pPr marL="0" indent="0">
              <a:buNone/>
            </a:pPr>
            <a:r>
              <a:rPr lang="sl-SI" dirty="0"/>
              <a:t>sladkor + membranski receptor</a:t>
            </a:r>
          </a:p>
          <a:p>
            <a:pPr marL="0" indent="0">
              <a:buNone/>
            </a:pPr>
            <a:r>
              <a:rPr lang="sl-SI" dirty="0"/>
              <a:t>v ustih.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Zakaj je evolucijsko sladek okus</a:t>
            </a:r>
          </a:p>
          <a:p>
            <a:pPr marL="0" indent="0">
              <a:buNone/>
            </a:pPr>
            <a:r>
              <a:rPr lang="sl-SI" dirty="0"/>
              <a:t>tako pomemben?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61925" y="5229225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https://d2uvjpb1682v16.cloudfront.net/content/nutritionreviews/early/2015/04/07/nutrit.nuu026/F1.large.jpg</a:t>
            </a:r>
          </a:p>
        </p:txBody>
      </p:sp>
    </p:spTree>
    <p:extLst>
      <p:ext uri="{BB962C8B-B14F-4D97-AF65-F5344CB8AC3E}">
        <p14:creationId xmlns:p14="http://schemas.microsoft.com/office/powerpoint/2010/main" val="382082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41FAB-DC28-D80A-0B0F-BF94E266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83" y="-201168"/>
            <a:ext cx="7290054" cy="1499616"/>
          </a:xfrm>
        </p:spPr>
        <p:txBody>
          <a:bodyPr/>
          <a:lstStyle/>
          <a:p>
            <a:r>
              <a:rPr lang="sl-SI" dirty="0"/>
              <a:t>VAJA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1F89707-942B-4797-1008-E69CFF3A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8" y="1012723"/>
            <a:ext cx="7369893" cy="5296637"/>
          </a:xfrm>
        </p:spPr>
        <p:txBody>
          <a:bodyPr>
            <a:normAutofit/>
          </a:bodyPr>
          <a:lstStyle/>
          <a:p>
            <a:pPr algn="just"/>
            <a:r>
              <a:rPr lang="sl-SI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NAVEDITE TIPIČNO ŽIVILO, KI JE VIR ZA DOLOČENO VRSTO OH IN DODAJ ŠE DRUGO IME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sl-SI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OH  – LASTNOSTI </a:t>
            </a:r>
            <a:endParaRPr lang="sl-SI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sl-SI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SENZORIKA </a:t>
            </a:r>
            <a:endParaRPr lang="sl-SI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</a:pPr>
            <a:r>
              <a:rPr lang="sl-SI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OCENITE  IN OPIŠITE SENZORIČNE LASTNOSTI</a:t>
            </a:r>
            <a:endParaRPr lang="sl-SI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</a:pPr>
            <a:r>
              <a:rPr lang="sl-SI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96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 descr="Slika, ki vsebuje besede besedilo, sadje, jabolko, brezalkoholna pijača&#10;&#10;Opis je samodejno ustvarjen">
            <a:extLst>
              <a:ext uri="{FF2B5EF4-FFF2-40B4-BE49-F238E27FC236}">
                <a16:creationId xmlns:a16="http://schemas.microsoft.com/office/drawing/2014/main" id="{C24D67B6-3DDB-C582-2F99-FC9F025F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51" y="200927"/>
            <a:ext cx="8069389" cy="64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highlight>
                  <a:srgbClr val="FFFF00"/>
                </a:highlight>
              </a:rPr>
              <a:t>Monosaharidi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2" y="1710813"/>
            <a:ext cx="7399390" cy="4598547"/>
          </a:xfrm>
        </p:spPr>
        <p:txBody>
          <a:bodyPr>
            <a:normAutofit/>
          </a:bodyPr>
          <a:lstStyle/>
          <a:p>
            <a:r>
              <a:rPr sz="2800" dirty="0" err="1"/>
              <a:t>Monosaharidi</a:t>
            </a:r>
            <a:r>
              <a:rPr sz="2800" dirty="0"/>
              <a:t> so </a:t>
            </a:r>
            <a:r>
              <a:rPr sz="2800" dirty="0" err="1"/>
              <a:t>osnovni</a:t>
            </a:r>
            <a:r>
              <a:rPr sz="2800" dirty="0"/>
              <a:t> </a:t>
            </a:r>
            <a:r>
              <a:rPr sz="2800" dirty="0" err="1"/>
              <a:t>gradniki</a:t>
            </a:r>
            <a:r>
              <a:rPr sz="2800" dirty="0"/>
              <a:t> </a:t>
            </a:r>
            <a:r>
              <a:rPr sz="2800" dirty="0" err="1"/>
              <a:t>ogljikovih</a:t>
            </a:r>
            <a:r>
              <a:rPr sz="2800" dirty="0"/>
              <a:t> </a:t>
            </a:r>
            <a:r>
              <a:rPr sz="2800" dirty="0" err="1"/>
              <a:t>hidratov</a:t>
            </a:r>
            <a:r>
              <a:rPr sz="2800" dirty="0"/>
              <a:t>. </a:t>
            </a:r>
            <a:endParaRPr lang="sl-SI" sz="2800" dirty="0"/>
          </a:p>
          <a:p>
            <a:r>
              <a:rPr sz="2800" dirty="0" err="1"/>
              <a:t>Najpogostejši</a:t>
            </a:r>
            <a:r>
              <a:rPr sz="2800" dirty="0"/>
              <a:t> </a:t>
            </a:r>
            <a:r>
              <a:rPr sz="2800" dirty="0" err="1"/>
              <a:t>monosaharidi</a:t>
            </a:r>
            <a:r>
              <a:rPr sz="2800" dirty="0"/>
              <a:t> so</a:t>
            </a:r>
            <a:r>
              <a:rPr lang="sl-SI" sz="2800" dirty="0"/>
              <a:t>:</a:t>
            </a:r>
          </a:p>
          <a:p>
            <a:r>
              <a:rPr lang="sl-SI" sz="2800" b="1" dirty="0"/>
              <a:t> GLUKOZA IN FRUKTOZA.</a:t>
            </a:r>
            <a:r>
              <a:rPr sz="2800" dirty="0"/>
              <a:t> </a:t>
            </a:r>
            <a:endParaRPr lang="sl-SI" sz="2800" dirty="0"/>
          </a:p>
          <a:p>
            <a:r>
              <a:rPr sz="2800" dirty="0" err="1"/>
              <a:t>Monosaharidi</a:t>
            </a:r>
            <a:r>
              <a:rPr sz="2800" dirty="0"/>
              <a:t> so </a:t>
            </a:r>
            <a:r>
              <a:rPr sz="2800" dirty="0" err="1"/>
              <a:t>enostavni</a:t>
            </a:r>
            <a:r>
              <a:rPr sz="2800" dirty="0"/>
              <a:t> </a:t>
            </a:r>
            <a:r>
              <a:rPr sz="2800" dirty="0" err="1"/>
              <a:t>sladkorji</a:t>
            </a:r>
            <a:r>
              <a:rPr sz="2800" dirty="0"/>
              <a:t>, ki </a:t>
            </a:r>
            <a:r>
              <a:rPr sz="2800" dirty="0" err="1"/>
              <a:t>jih</a:t>
            </a:r>
            <a:r>
              <a:rPr sz="2800" dirty="0"/>
              <a:t> </a:t>
            </a:r>
            <a:r>
              <a:rPr sz="2800" dirty="0" err="1"/>
              <a:t>telo</a:t>
            </a:r>
            <a:r>
              <a:rPr sz="2800" dirty="0"/>
              <a:t> </a:t>
            </a:r>
            <a:r>
              <a:rPr sz="2800" dirty="0" err="1"/>
              <a:t>hitro</a:t>
            </a:r>
            <a:r>
              <a:rPr sz="2800" dirty="0"/>
              <a:t> </a:t>
            </a:r>
            <a:r>
              <a:rPr sz="2800" dirty="0" err="1"/>
              <a:t>absorbira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rgbClr val="FFFFFF"/>
                </a:solidFill>
              </a:rPr>
              <a:t>Glukoza</a:t>
            </a:r>
            <a:endParaRPr lang="sl-SI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BD2ABD-4C31-CB62-5F32-4349611D4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40607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0778B3-A8A4-EAE1-BA01-1D507F80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6" y="737419"/>
            <a:ext cx="8337754" cy="5571941"/>
          </a:xfrm>
        </p:spPr>
        <p:txBody>
          <a:bodyPr/>
          <a:lstStyle/>
          <a:p>
            <a:pPr marL="0" indent="0">
              <a:buNone/>
            </a:pPr>
            <a:r>
              <a:rPr lang="sl-SI" sz="3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NASTANEK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: </a:t>
            </a:r>
          </a:p>
          <a:p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Pri fotosintezi: </a:t>
            </a:r>
          </a:p>
          <a:p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6CO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+ 6H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 + 2842 kJ(</a:t>
            </a:r>
            <a:r>
              <a:rPr lang="sl-SI" sz="32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sonce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) + </a:t>
            </a:r>
            <a:r>
              <a:rPr lang="sl-SI" sz="3200" b="0" i="0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klorofil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→ C</a:t>
            </a:r>
            <a:r>
              <a:rPr lang="sl-SI" dirty="0">
                <a:solidFill>
                  <a:srgbClr val="2125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H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₁₂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O</a:t>
            </a:r>
            <a:r>
              <a:rPr lang="sl-SI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6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(glukoza) + 6O</a:t>
            </a:r>
            <a:r>
              <a:rPr lang="sl-SI" sz="3200" b="0" i="0" dirty="0">
                <a:solidFill>
                  <a:srgbClr val="21252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endParaRPr lang="sl-SI" sz="3200" dirty="0"/>
          </a:p>
          <a:p>
            <a:endParaRPr lang="sl-SI" dirty="0"/>
          </a:p>
          <a:p>
            <a:r>
              <a:rPr lang="sl-SI" sz="3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Razmerje ogljika in vodika je </a:t>
            </a:r>
            <a:r>
              <a:rPr lang="sl-SI" sz="3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2:1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107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rgbClr val="FFFFFF"/>
                </a:solidFill>
              </a:rPr>
              <a:t>Fruktoza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C834775-1E02-1819-AA6D-1A56419CD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021077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potrdilo, pisava, številka&#10;&#10;Opis je samodejno ustvarjen">
            <a:extLst>
              <a:ext uri="{FF2B5EF4-FFF2-40B4-BE49-F238E27FC236}">
                <a16:creationId xmlns:a16="http://schemas.microsoft.com/office/drawing/2014/main" id="{29DFD9DE-7AC4-1EC4-AC82-4DA2D2E9E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59" y="1021247"/>
            <a:ext cx="8957641" cy="4776849"/>
          </a:xfrm>
        </p:spPr>
      </p:pic>
    </p:spTree>
    <p:extLst>
      <p:ext uri="{BB962C8B-B14F-4D97-AF65-F5344CB8AC3E}">
        <p14:creationId xmlns:p14="http://schemas.microsoft.com/office/powerpoint/2010/main" val="144896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nevretenčar&#10;&#10;Opis je samodejno ustvarjen">
            <a:extLst>
              <a:ext uri="{FF2B5EF4-FFF2-40B4-BE49-F238E27FC236}">
                <a16:creationId xmlns:a16="http://schemas.microsoft.com/office/drawing/2014/main" id="{6C4C3BEE-B8A5-6F45-83E4-26196CD51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57250"/>
            <a:ext cx="9194006" cy="5126356"/>
          </a:xfrm>
        </p:spPr>
      </p:pic>
    </p:spTree>
    <p:extLst>
      <p:ext uri="{BB962C8B-B14F-4D97-AF65-F5344CB8AC3E}">
        <p14:creationId xmlns:p14="http://schemas.microsoft.com/office/powerpoint/2010/main" val="2283565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</TotalTime>
  <Words>959</Words>
  <Application>Microsoft Office PowerPoint</Application>
  <PresentationFormat>Diaprojekcija na zaslonu (4:3)</PresentationFormat>
  <Paragraphs>120</Paragraphs>
  <Slides>28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Open Sans</vt:lpstr>
      <vt:lpstr>Tw Cen MT</vt:lpstr>
      <vt:lpstr>Tw Cen MT Condensed</vt:lpstr>
      <vt:lpstr>Wingdings</vt:lpstr>
      <vt:lpstr>Wingdings 3</vt:lpstr>
      <vt:lpstr>Integral</vt:lpstr>
      <vt:lpstr>Ogljikovi hidrati</vt:lpstr>
      <vt:lpstr>Energijska vrednost 1g OH je 17kJ ali 4,063kcal </vt:lpstr>
      <vt:lpstr>PowerPointova predstavitev</vt:lpstr>
      <vt:lpstr>Monosaharidi</vt:lpstr>
      <vt:lpstr>Glukoza</vt:lpstr>
      <vt:lpstr>PowerPointova predstavitev</vt:lpstr>
      <vt:lpstr>Fruktoza</vt:lpstr>
      <vt:lpstr>PowerPointova predstavitev</vt:lpstr>
      <vt:lpstr>PowerPointova predstavitev</vt:lpstr>
      <vt:lpstr>Disaharidi</vt:lpstr>
      <vt:lpstr>Saharoza</vt:lpstr>
      <vt:lpstr>Maltoza</vt:lpstr>
      <vt:lpstr>Laktoza</vt:lpstr>
      <vt:lpstr>PowerPointova predstavitev</vt:lpstr>
      <vt:lpstr>Polisaharidi</vt:lpstr>
      <vt:lpstr>Škrob</vt:lpstr>
      <vt:lpstr>PowerPointova predstavitev</vt:lpstr>
      <vt:lpstr>Celuloza</vt:lpstr>
      <vt:lpstr>Glikogen</vt:lpstr>
      <vt:lpstr>PowerPointova predstavitev</vt:lpstr>
      <vt:lpstr>Topnost sladkorjev v vodi</vt:lpstr>
      <vt:lpstr>Kaj se zgodi s sladkorji pri segrevanju?</vt:lpstr>
      <vt:lpstr>Zaklejitve (gelatinizacija) škroba</vt:lpstr>
      <vt:lpstr>Karamelizacija sladkorjev</vt:lpstr>
      <vt:lpstr>SENZORIKA</vt:lpstr>
      <vt:lpstr>PowerPointova predstavitev</vt:lpstr>
      <vt:lpstr>Zaznava sladkega okusa</vt:lpstr>
      <vt:lpstr>VAJA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Ogljikovi hidrati</dc:title>
  <dc:subject/>
  <dc:creator>Sabina Dremelj</dc:creator>
  <cp:keywords/>
  <cp:lastModifiedBy>Sabina Dremelj</cp:lastModifiedBy>
  <cp:revision>2</cp:revision>
  <dcterms:created xsi:type="dcterms:W3CDTF">2013-01-27T09:14:16Z</dcterms:created>
  <dcterms:modified xsi:type="dcterms:W3CDTF">2024-11-17T19:27:49Z</dcterms:modified>
  <cp:category/>
</cp:coreProperties>
</file>