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70" r:id="rId5"/>
    <p:sldId id="259" r:id="rId6"/>
    <p:sldId id="275" r:id="rId7"/>
    <p:sldId id="274" r:id="rId8"/>
    <p:sldId id="273" r:id="rId9"/>
    <p:sldId id="280" r:id="rId10"/>
    <p:sldId id="279" r:id="rId11"/>
    <p:sldId id="278" r:id="rId12"/>
    <p:sldId id="272" r:id="rId13"/>
    <p:sldId id="271" r:id="rId14"/>
    <p:sldId id="290" r:id="rId15"/>
    <p:sldId id="289" r:id="rId16"/>
    <p:sldId id="288" r:id="rId17"/>
    <p:sldId id="291" r:id="rId18"/>
    <p:sldId id="287" r:id="rId19"/>
    <p:sldId id="286" r:id="rId20"/>
    <p:sldId id="285" r:id="rId21"/>
    <p:sldId id="284" r:id="rId22"/>
    <p:sldId id="281" r:id="rId23"/>
    <p:sldId id="283" r:id="rId24"/>
    <p:sldId id="282" r:id="rId25"/>
    <p:sldId id="296" r:id="rId26"/>
    <p:sldId id="295" r:id="rId27"/>
    <p:sldId id="294" r:id="rId28"/>
    <p:sldId id="293" r:id="rId29"/>
    <p:sldId id="292" r:id="rId3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2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496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954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81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633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10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904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256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255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31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619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442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14963-8144-4B39-B038-2C734AB51435}" type="datetimeFigureOut">
              <a:rPr lang="sl-SI" smtClean="0"/>
              <a:t>29. 03. 2026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08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361" y="2130281"/>
            <a:ext cx="9833343" cy="2387600"/>
          </a:xfrm>
        </p:spPr>
        <p:txBody>
          <a:bodyPr>
            <a:normAutofit/>
          </a:bodyPr>
          <a:lstStyle/>
          <a:p>
            <a:pPr algn="l"/>
            <a:r>
              <a:rPr lang="sl-SI" sz="5400" b="1" dirty="0">
                <a:solidFill>
                  <a:srgbClr val="7030A0"/>
                </a:solidFill>
                <a:latin typeface="Arial Black" panose="020B0A04020102020204" pitchFamily="34" charset="0"/>
              </a:rPr>
              <a:t>PAN 6. predavanja</a:t>
            </a:r>
            <a:endParaRPr lang="sl-SI" sz="44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14361" y="4517881"/>
            <a:ext cx="9833343" cy="1882919"/>
          </a:xfrm>
        </p:spPr>
        <p:txBody>
          <a:bodyPr/>
          <a:lstStyle/>
          <a:p>
            <a:pPr algn="l"/>
            <a:r>
              <a:rPr lang="sl-SI" dirty="0"/>
              <a:t>mag. Vesna Loborec</a:t>
            </a:r>
          </a:p>
        </p:txBody>
      </p:sp>
    </p:spTree>
    <p:extLst>
      <p:ext uri="{BB962C8B-B14F-4D97-AF65-F5344CB8AC3E}">
        <p14:creationId xmlns:p14="http://schemas.microsoft.com/office/powerpoint/2010/main" val="4147643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21060"/>
            <a:ext cx="11120718" cy="1325563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  <a:latin typeface="Arial Black" panose="020B0A04020102020204" pitchFamily="34" charset="0"/>
              </a:rPr>
              <a:t>Kaj je to vizija gostinskega obrata</a:t>
            </a: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4C235FE-A8ED-46C1-8893-17D5C2935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67" y="1171200"/>
            <a:ext cx="8824162" cy="567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80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1" y="18255"/>
            <a:ext cx="11219329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Kultura in etika gostinskega obrata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907D685-CACC-4434-8A47-4749EAB0A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45694"/>
            <a:ext cx="9525000" cy="569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37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083" y="1679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Cilji dobre organizacije poslovanja</a:t>
            </a:r>
            <a:b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gostinskega obrata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9CD1F55-6097-4C3A-8DFC-49A347C61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317" y="1493464"/>
            <a:ext cx="8754036" cy="528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70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Namen uspešne organizacije</a:t>
            </a:r>
            <a:b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poslovanja gostinskega obrata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23D72D6-A85B-4066-A303-9027361F3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3" t="691"/>
          <a:stretch/>
        </p:blipFill>
        <p:spPr>
          <a:xfrm>
            <a:off x="1183340" y="1837764"/>
            <a:ext cx="8964707" cy="49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04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43" y="29340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Organizacija poslovanja gostinskega</a:t>
            </a:r>
            <a:b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obrata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88ADAFBC-E22E-4731-8BDC-268E1FE7D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157" y="1529790"/>
            <a:ext cx="9724419" cy="53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04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Rezultat uspešne organizacije</a:t>
            </a:r>
            <a:b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poslovanja gostinskega obrata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24980DD2-575F-4D95-B14C-5F91EAECB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958" y="1690687"/>
            <a:ext cx="8508924" cy="503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84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28" y="293407"/>
            <a:ext cx="10993037" cy="1325563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Organizacijska struktura gostinskega</a:t>
            </a:r>
            <a:b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obrata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526EE02E-361B-4DC9-9DF8-D2A1D8660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693" y="1958433"/>
            <a:ext cx="10993037" cy="42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01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845ADE1-EBF8-49F8-B659-755693706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4"/>
          <a:stretch/>
        </p:blipFill>
        <p:spPr>
          <a:xfrm>
            <a:off x="0" y="0"/>
            <a:ext cx="10542494" cy="684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6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85831"/>
            <a:ext cx="10591800" cy="1325563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7030A0"/>
                </a:solidFill>
                <a:latin typeface="Arial Black" panose="020B0A04020102020204" pitchFamily="34" charset="0"/>
              </a:rPr>
              <a:t>Prednosti dobre organizacije gostinskega obrata</a:t>
            </a: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FB4DEBA5-4829-41BC-A868-26AE9FDCB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144" y="1576355"/>
            <a:ext cx="9010891" cy="509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10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>
                <a:solidFill>
                  <a:srgbClr val="7030A0"/>
                </a:solidFill>
                <a:latin typeface="Arial Black" panose="020B0A04020102020204" pitchFamily="34" charset="0"/>
              </a:rPr>
              <a:t>Posamezne faze organiziranja poslovanja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pt-BR" b="1" dirty="0">
                <a:solidFill>
                  <a:srgbClr val="7030A0"/>
                </a:solidFill>
                <a:latin typeface="Arial Black" panose="020B0A04020102020204" pitchFamily="34" charset="0"/>
              </a:rPr>
              <a:t>gostinskega obrata</a:t>
            </a: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325688DB-3B47-4A92-8BC6-E1D8F45C3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210" y="1690688"/>
            <a:ext cx="10076896" cy="49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12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6146A3-18FD-4129-A79A-60F4E75E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Full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time 2023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570169F-4A30-4E41-B4CB-9908E6F60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93" r="11333" b="9895"/>
          <a:stretch/>
        </p:blipFill>
        <p:spPr>
          <a:xfrm>
            <a:off x="916477" y="1452281"/>
            <a:ext cx="7348982" cy="53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77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24" y="18583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Določanje nalog in razdelitev dela na</a:t>
            </a:r>
            <a:b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zaključene poslovne procese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FBF58D0D-B850-46F9-B205-C02A4EA0A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357" y="1511393"/>
            <a:ext cx="10356643" cy="481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90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94" y="2485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Določanje posameznih enot za izvedo posamezne homogene naloge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70FB43BB-C649-42DF-8AB8-95A88EF7D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526" y="1574147"/>
            <a:ext cx="10515600" cy="53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04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Določitev odgovorne osebe za</a:t>
            </a:r>
            <a:b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vsako skupino nalog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5DAF150C-74AD-4485-9905-8816A8DF6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929" y="1789765"/>
            <a:ext cx="9244518" cy="498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79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Določanje postopka decentralizacije</a:t>
            </a:r>
            <a:b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nalog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296AF528-F025-4E3B-82E6-858BBB124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gre za </a:t>
            </a:r>
            <a:r>
              <a:rPr lang="sl-SI" dirty="0" err="1"/>
              <a:t>t.i</a:t>
            </a:r>
            <a:r>
              <a:rPr lang="sl-SI" dirty="0"/>
              <a:t>. kontrolni razpon, število podrejenih, ki morajo</a:t>
            </a:r>
          </a:p>
          <a:p>
            <a:pPr marL="0" indent="0">
              <a:buNone/>
            </a:pPr>
            <a:r>
              <a:rPr lang="sl-SI" dirty="0"/>
              <a:t>   poročati vodji. Staro pravilo je </a:t>
            </a:r>
            <a:r>
              <a:rPr lang="sl-SI" dirty="0">
                <a:solidFill>
                  <a:srgbClr val="7030A0"/>
                </a:solidFill>
              </a:rPr>
              <a:t>7 : 1</a:t>
            </a:r>
          </a:p>
          <a:p>
            <a:pPr marL="0" indent="0">
              <a:buNone/>
            </a:pPr>
            <a:endParaRPr lang="sl-SI" dirty="0">
              <a:solidFill>
                <a:srgbClr val="7030A0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18CE093-43EB-438A-AB36-53043973D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2" y="2818458"/>
            <a:ext cx="8570259" cy="398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84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Določanje koordinacije znotraj vsake</a:t>
            </a:r>
            <a:b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naloge in za celoto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C17A2C73-A195-4701-A318-A3F069279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051" y="1690687"/>
            <a:ext cx="8165878" cy="49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61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25B99A51-BA02-4530-A977-3550C2CED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6" b="6666"/>
          <a:stretch/>
        </p:blipFill>
        <p:spPr>
          <a:xfrm>
            <a:off x="0" y="0"/>
            <a:ext cx="11017624" cy="65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Dejavniki, ki vplivajo na organizacijo</a:t>
            </a:r>
            <a:b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gostinskega obrata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20BBD143-C4E9-4720-8D4C-9A2DB1D05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23" y="1690688"/>
            <a:ext cx="8492541" cy="51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75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Operativni oddelki gostinskega obrata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41EC3EE9-CA97-46A2-A2E8-3F2CD12D1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708" y="1690687"/>
            <a:ext cx="8166763" cy="503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59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Podporni oddelki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0EC8C812-5E15-48DE-80F1-44482A61A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142" y="1519976"/>
            <a:ext cx="10515600" cy="42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66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CA300E1A-D518-42CF-BAEB-F4289FDB3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3" b="4706"/>
          <a:stretch/>
        </p:blipFill>
        <p:spPr>
          <a:xfrm>
            <a:off x="145676" y="309282"/>
            <a:ext cx="10796917" cy="654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44AB8EDB-A093-4A28-9354-8593E248E7F8}"/>
              </a:ext>
            </a:extLst>
          </p:cNvPr>
          <p:cNvSpPr/>
          <p:nvPr/>
        </p:nvSpPr>
        <p:spPr>
          <a:xfrm>
            <a:off x="1302151" y="303911"/>
            <a:ext cx="7924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 b="1" dirty="0">
                <a:solidFill>
                  <a:srgbClr val="7030A0"/>
                </a:solidFill>
                <a:latin typeface="Arial Black" panose="020B0A04020102020204" pitchFamily="34" charset="0"/>
              </a:rPr>
              <a:t>Poslovanja gostinskega obrata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8163EE5-EB04-44F6-A3E1-8923BB32A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82" y="950242"/>
            <a:ext cx="8520953" cy="576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3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C229B737-74B7-4870-8570-C9ED3E443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30" y="-186"/>
            <a:ext cx="10542845" cy="70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36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A6DCF87E-9216-4359-9B99-6508A8EC8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48" y="107577"/>
            <a:ext cx="10461881" cy="69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7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7022BE5C-99A2-47FA-A3B3-3DAC662E2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76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C4922DF8-EF80-49EF-9C1F-FDA29997F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9"/>
          <a:stretch/>
        </p:blipFill>
        <p:spPr>
          <a:xfrm>
            <a:off x="118782" y="116541"/>
            <a:ext cx="10549218" cy="665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3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48"/>
            <a:ext cx="10515600" cy="1325563"/>
          </a:xfrm>
        </p:spPr>
        <p:txBody>
          <a:bodyPr/>
          <a:lstStyle/>
          <a:p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Demingov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(PDCA)krog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0E25B5E-4FFC-4449-87FE-4BF85B278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454" y="1242917"/>
            <a:ext cx="11679830" cy="51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4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48D0B4-9C09-48E5-8D3F-AFE80765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48"/>
            <a:ext cx="10515600" cy="1325563"/>
          </a:xfrm>
        </p:spPr>
        <p:txBody>
          <a:bodyPr/>
          <a:lstStyle/>
          <a:p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Demingov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(PDCA)krog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F1BA6BEC-A434-40D3-9560-A9845A165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430710"/>
            <a:ext cx="9659471" cy="518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77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156</Words>
  <Application>Microsoft Office PowerPoint</Application>
  <PresentationFormat>Širokozaslonsko</PresentationFormat>
  <Paragraphs>25</Paragraphs>
  <Slides>29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Officeova tema</vt:lpstr>
      <vt:lpstr>PAN 6. predavanja</vt:lpstr>
      <vt:lpstr>Full time 2023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Demingov (PDCA)krog</vt:lpstr>
      <vt:lpstr>Demingov (PDCA)krog</vt:lpstr>
      <vt:lpstr>Kaj je to vizija gostinskega obrata</vt:lpstr>
      <vt:lpstr>Kultura in etika gostinskega obrata</vt:lpstr>
      <vt:lpstr>Cilji dobre organizacije poslovanja gostinskega obrata</vt:lpstr>
      <vt:lpstr>Namen uspešne organizacije poslovanja gostinskega obrata</vt:lpstr>
      <vt:lpstr>Organizacija poslovanja gostinskega obrata</vt:lpstr>
      <vt:lpstr>Rezultat uspešne organizacije poslovanja gostinskega obrata</vt:lpstr>
      <vt:lpstr>Organizacijska struktura gostinskega obrata</vt:lpstr>
      <vt:lpstr>PowerPointova predstavitev</vt:lpstr>
      <vt:lpstr>Prednosti dobre organizacije gostinskega obrata</vt:lpstr>
      <vt:lpstr>Posamezne faze organiziranja poslovanja gostinskega obrata</vt:lpstr>
      <vt:lpstr>Določanje nalog in razdelitev dela na zaključene poslovne procese</vt:lpstr>
      <vt:lpstr>Določanje posameznih enot za izvedo posamezne homogene naloge</vt:lpstr>
      <vt:lpstr>Določitev odgovorne osebe za vsako skupino nalog</vt:lpstr>
      <vt:lpstr>Določanje postopka decentralizacije nalog</vt:lpstr>
      <vt:lpstr>Določanje koordinacije znotraj vsake naloge in za celoto</vt:lpstr>
      <vt:lpstr>PowerPointova predstavitev</vt:lpstr>
      <vt:lpstr>Dejavniki, ki vplivajo na organizacijo gostinskega obrata</vt:lpstr>
      <vt:lpstr>Operativni oddelki gostinskega obrata</vt:lpstr>
      <vt:lpstr>Podporni oddelki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Denis</dc:creator>
  <cp:lastModifiedBy>Vesna Loborec</cp:lastModifiedBy>
  <cp:revision>32</cp:revision>
  <dcterms:created xsi:type="dcterms:W3CDTF">2022-06-18T09:38:38Z</dcterms:created>
  <dcterms:modified xsi:type="dcterms:W3CDTF">2026-03-29T15:13:47Z</dcterms:modified>
</cp:coreProperties>
</file>