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D8D42-656E-4937-9ACB-7D28A09516C2}" type="datetimeFigureOut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4A59E-91C8-452C-8BE2-44936AE9E86D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511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4174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2164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5536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2188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5881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499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10335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8391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334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4779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3051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627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2239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049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6190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4A59E-91C8-452C-8BE2-44936AE9E86D}" type="slidenum">
              <a:rPr lang="sl-SI" smtClean="0"/>
              <a:pPr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389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E065-CDF4-4A1F-8700-3726FDC14CCF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2300-CF20-402F-8A23-A0011208517F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F520-2531-4D8E-A06B-9E825916149D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5DD14-F322-4E7F-B5AC-53B3C93603E6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66F5C-31A7-402E-A360-CACAB7FE8312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C3CC9-3F58-4FF3-A034-BAD181B2B675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9B624-1EF7-4497-861F-1A38984FAD3E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8F3C-710D-47F8-9715-513DCA88BA9E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F949-3C6C-458C-9A6B-D7F7C61B2F8D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0276-C3E6-4418-A1BA-9E8EE51796AE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A5BE-2BFF-4471-BBCD-E9E39AD93052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BCD1D-8CBD-46C6-B29A-2D118556793F}" type="datetime1">
              <a:rPr lang="sl-SI" smtClean="0"/>
              <a:pPr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/>
              <a:t>Martin Knuplež, OŠBI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E598-3C01-4F66-9AFE-2609FFA7735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7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KAMERA OBSCURA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PREDSTAVITEV IN POSTOPEK IZDELAVE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/>
              <a:t>Martin Knuplež, OŠBI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4028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ohišja zaslona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4286248" y="5000636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svinčnikom zariši črte na karton po merah, kot je prikazano v načrtu.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nožkom ali škarjami zarisani del izreži.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napravi žlebne pregibe!</a:t>
            </a:r>
          </a:p>
        </p:txBody>
      </p:sp>
      <p:pic>
        <p:nvPicPr>
          <p:cNvPr id="4099" name="Picture 3" descr="C:\Users\Martin\Desktop\KAMERA OBSCURA\6.11.2009\ohišje_zaslona_r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643446"/>
            <a:ext cx="2566990" cy="2006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0" name="Picture 4" descr="C:\Users\Martin\Desktop\KAMERA OBSCURA\6.11.2009\ohišje_zaslona_izrez.jpg"/>
          <p:cNvPicPr>
            <a:picLocks noChangeAspect="1" noChangeArrowheads="1"/>
          </p:cNvPicPr>
          <p:nvPr/>
        </p:nvPicPr>
        <p:blipFill>
          <a:blip r:embed="rId4">
            <a:lum bright="20000" contrast="20000"/>
          </a:blip>
          <a:srcRect/>
          <a:stretch>
            <a:fillRect/>
          </a:stretch>
        </p:blipFill>
        <p:spPr bwMode="auto">
          <a:xfrm>
            <a:off x="4857752" y="1714488"/>
            <a:ext cx="3136900" cy="3022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789" y="1627813"/>
            <a:ext cx="3024336" cy="2911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2923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zaslona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3929058" y="4714884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svinčnikom zariši črte na prosojni papir po merah, kot je prikazano v načrtu.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nožkom ali škarjami zarisani del izreži.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Prosojni papir ali folijo prilepi na zunanji del okvirja!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223" y="1714488"/>
            <a:ext cx="2057415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70" name="Picture 2" descr="C:\Users\Martin\Desktop\KAMERA OBSCURA\6.11.2009\ohišje_zaslona_pregib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357694"/>
            <a:ext cx="2301056" cy="1987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73" name="Picture 5" descr="C:\Users\Martin\Desktop\KAMERA OBSCURA\6.11.2009\ohišje_zaslona+folij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1500174"/>
            <a:ext cx="4051300" cy="276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3586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Sestavljanje kamere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3929058" y="4714884"/>
            <a:ext cx="43577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Spodnji del ohišja vstavi v sprednji del - okular.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Približno 3 do 4 cm od sprednjega dela vstavi zaslon in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 ne prilepi!</a:t>
            </a:r>
            <a:endParaRPr lang="sl-SI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Namesti zgornji del ohišja in ga zatakni v sprednji del ohišja!</a:t>
            </a:r>
          </a:p>
        </p:txBody>
      </p:sp>
      <p:pic>
        <p:nvPicPr>
          <p:cNvPr id="8194" name="Picture 2" descr="C:\Users\Martin\Desktop\KAMERA OBSCURA\6.11.2009\sest_kamer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9" y="1714488"/>
            <a:ext cx="3625421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5" name="Picture 3" descr="C:\Users\Martin\Desktop\KAMERA OBSCURA\6.11.2009\sest_kamer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714488"/>
            <a:ext cx="2821855" cy="2112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6" name="Picture 4" descr="C:\Users\Martin\Desktop\KAMERA OBSCURA\6.11.2009\sest_kamere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286256"/>
            <a:ext cx="2766768" cy="2071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3586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Sestavljanje kamere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714480" y="5214950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Namesti še zadnji del ohišja – okular.</a:t>
            </a:r>
          </a:p>
        </p:txBody>
      </p:sp>
      <p:pic>
        <p:nvPicPr>
          <p:cNvPr id="9218" name="Picture 2" descr="C:\Users\Martin\Desktop\KAMERA OBSCURA\6.11.2009\sest_kamere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928802"/>
            <a:ext cx="3571900" cy="26745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219" name="Picture 3" descr="C:\Users\Martin\Desktop\KAMERA OBSCURA\6.11.2009\sest_kamere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1928802"/>
            <a:ext cx="3571900" cy="26745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PREIZKUSI DELOVANJE </a:t>
            </a:r>
            <a:b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/>
              <a:t>Martin Knuplež, OŠBI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642910" y="4286256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Prižgi svečo.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Objektiv kamere namesti približno  10 cm od sveče.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Nastavi oko na okular in opazuj sliko sveče (če je v sobi dovolj temno, lahko snameš pokrov z okularjem in opazuješ sliko direktno).</a:t>
            </a:r>
          </a:p>
        </p:txBody>
      </p:sp>
      <p:pic>
        <p:nvPicPr>
          <p:cNvPr id="10242" name="Picture 2" descr="C:\Users\Martin\Desktop\KAMERA OBSCURA\6.11.2009\slika sveč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714488"/>
            <a:ext cx="3032593" cy="22707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44" name="Picture 4" descr="C:\Users\Martin\Desktop\KAMERA OBSCURA\6.11.2009\opazovanje s kamer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5" y="1714488"/>
            <a:ext cx="2960690" cy="22169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IZBOLJŠAJ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/>
              <a:t>Martin Knuplež, OŠBI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4429124" y="1785926"/>
            <a:ext cx="42148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 tanjšega kartona izreži kvadrat po načrtu.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mm od zgornjega in spodnjega roba  napravi pregiba.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sredini kvadrata izsekaj luknjo </a:t>
            </a:r>
            <a:r>
              <a:rPr lang="az-Cyrl-AZ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mm 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Izreži trak 24 mm x 100 mm.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izsekaj različno velike luknje.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642910" y="1285860"/>
            <a:ext cx="5283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spremenljivo zaslonko!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4642" y="1857364"/>
            <a:ext cx="3397259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224" y="4572008"/>
            <a:ext cx="4649964" cy="16499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IZBOLJŠAJ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/>
              <a:t>Martin Knuplež, OŠBI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642910" y="5357826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sprednji stranici – objektivu izsekaj luknjo </a:t>
            </a:r>
            <a:r>
              <a:rPr lang="az-Cyrl-AZ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mm 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Vodilo prilepi na predvideno mesto na sprednji stranici.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režo vstavi trak s spremenljivo zaslonko.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Preveri velikost in ostrino slike ob različnih zaslonkah!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642910" y="1285860"/>
            <a:ext cx="5283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spremenljivo zaslonko!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2" y="1928802"/>
            <a:ext cx="7233097" cy="32147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JE KAMERA OBSCURA?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1143008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r>
              <a:rPr lang="sl-SI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Temna soba</a:t>
            </a:r>
            <a:r>
              <a:rPr lang="sl-SI" sz="8000" dirty="0"/>
              <a:t> </a:t>
            </a:r>
            <a:r>
              <a:rPr lang="sl-SI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(latinsko </a:t>
            </a:r>
            <a:r>
              <a:rPr lang="sl-SI" sz="80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Camera</a:t>
            </a:r>
            <a:r>
              <a:rPr lang="sl-SI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l-SI" sz="80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obscura</a:t>
            </a:r>
            <a:r>
              <a:rPr lang="sl-SI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) </a:t>
            </a:r>
            <a:r>
              <a:rPr lang="sl-SI" sz="8000" dirty="0"/>
              <a:t>-</a:t>
            </a:r>
            <a:r>
              <a:rPr lang="sl-SI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l-SI" sz="8000" dirty="0"/>
              <a:t>je predhodnica sodobnega fotoaparata. V osnovi je to škatla, ki je v notranjosti počrnjena, skozi majhno odprtinico pa vanjo vdirajo svetlobni žarki. Na njeni zadnji steni nastane obrnjena slika predmeta pred odprtino.</a:t>
            </a:r>
            <a:endParaRPr lang="sl-SI" dirty="0"/>
          </a:p>
          <a:p>
            <a:pPr>
              <a:buNone/>
            </a:pPr>
            <a:r>
              <a:rPr lang="sl-SI" dirty="0"/>
              <a:t> </a:t>
            </a:r>
          </a:p>
          <a:p>
            <a:pPr>
              <a:buNone/>
            </a:pPr>
            <a:r>
              <a:rPr lang="sl-SI" dirty="0"/>
              <a:t> </a:t>
            </a:r>
          </a:p>
          <a:p>
            <a:pPr>
              <a:buNone/>
            </a:pPr>
            <a:r>
              <a:rPr lang="sl-SI" dirty="0"/>
              <a:t> </a:t>
            </a:r>
          </a:p>
          <a:p>
            <a:pPr>
              <a:buNone/>
            </a:pPr>
            <a:r>
              <a:rPr lang="sl-SI" dirty="0"/>
              <a:t>	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071670" y="2643182"/>
            <a:ext cx="3000396" cy="2000264"/>
          </a:xfrm>
          <a:prstGeom prst="rect">
            <a:avLst/>
          </a:prstGeom>
          <a:solidFill>
            <a:schemeClr val="bg1">
              <a:lumMod val="65000"/>
              <a:alpha val="8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5072066" y="3643314"/>
            <a:ext cx="142876" cy="71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uščica dol 7"/>
          <p:cNvSpPr/>
          <p:nvPr/>
        </p:nvSpPr>
        <p:spPr>
          <a:xfrm flipV="1">
            <a:off x="6643702" y="3500438"/>
            <a:ext cx="142876" cy="428628"/>
          </a:xfrm>
          <a:prstGeom prst="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uščica dol 8"/>
          <p:cNvSpPr/>
          <p:nvPr/>
        </p:nvSpPr>
        <p:spPr>
          <a:xfrm>
            <a:off x="2071670" y="3214686"/>
            <a:ext cx="142876" cy="785818"/>
          </a:xfrm>
          <a:prstGeom prst="downArrow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Ograda vsebine 2"/>
          <p:cNvSpPr txBox="1">
            <a:spLocks/>
          </p:cNvSpPr>
          <p:nvPr/>
        </p:nvSpPr>
        <p:spPr>
          <a:xfrm>
            <a:off x="428596" y="5000636"/>
            <a:ext cx="8229600" cy="14287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l-SI" sz="8000" dirty="0"/>
              <a:t>Delovanje </a:t>
            </a:r>
            <a:r>
              <a:rPr lang="sl-SI" sz="8000" dirty="0" err="1"/>
              <a:t>camere</a:t>
            </a:r>
            <a:r>
              <a:rPr lang="sl-SI" sz="8000" dirty="0"/>
              <a:t> </a:t>
            </a:r>
            <a:r>
              <a:rPr lang="sl-SI" sz="8000" dirty="0" err="1"/>
              <a:t>obscure</a:t>
            </a:r>
            <a:r>
              <a:rPr lang="sl-SI" sz="8000" dirty="0"/>
              <a:t> je navduševalo filozofa </a:t>
            </a:r>
            <a:r>
              <a:rPr lang="sl-SI" sz="8000" i="1" dirty="0" err="1"/>
              <a:t>Aristotla</a:t>
            </a:r>
            <a:r>
              <a:rPr lang="sl-SI" sz="8000" dirty="0"/>
              <a:t>, pri svojem delu pa jo je uporabljal tudi </a:t>
            </a:r>
            <a:r>
              <a:rPr lang="sl-SI" sz="8000" i="1" dirty="0"/>
              <a:t>Leonardo da Vinci</a:t>
            </a:r>
            <a:r>
              <a:rPr lang="sl-SI" sz="8000" dirty="0"/>
              <a:t>. Ime </a:t>
            </a:r>
            <a:r>
              <a:rPr lang="sl-SI" sz="8000" dirty="0" err="1"/>
              <a:t>camera</a:t>
            </a:r>
            <a:r>
              <a:rPr lang="sl-SI" sz="8000" dirty="0"/>
              <a:t> </a:t>
            </a:r>
            <a:r>
              <a:rPr lang="sl-SI" sz="8000" dirty="0" err="1"/>
              <a:t>obscura</a:t>
            </a:r>
            <a:r>
              <a:rPr lang="sl-SI" sz="8000" dirty="0"/>
              <a:t> je prvič uporabil znani nemški astronom </a:t>
            </a:r>
            <a:r>
              <a:rPr lang="sl-SI" sz="8000" b="1" i="1" dirty="0" err="1"/>
              <a:t>Johannes</a:t>
            </a:r>
            <a:r>
              <a:rPr lang="sl-SI" sz="8000" b="1" i="1" dirty="0"/>
              <a:t> Kepler</a:t>
            </a:r>
            <a:r>
              <a:rPr lang="sl-SI" sz="8000" dirty="0"/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l-SI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 delovanja te naprave še  danes posnemajo fotoaparati in kamere. Beseda </a:t>
            </a:r>
            <a:r>
              <a:rPr kumimoji="0" lang="sl-SI" sz="8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kamera</a:t>
            </a:r>
            <a:r>
              <a:rPr kumimoji="0" lang="sl-SI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izhaja prav iz izraza </a:t>
            </a:r>
            <a:r>
              <a:rPr kumimoji="0" lang="sl-SI" sz="80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</a:t>
            </a:r>
            <a:r>
              <a:rPr kumimoji="0" lang="sl-SI" sz="8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l-SI" sz="8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obscura</a:t>
            </a:r>
            <a:r>
              <a:rPr kumimoji="0" lang="sl-SI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l-SI" sz="5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5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sl-SI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6858016" y="3571876"/>
            <a:ext cx="996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predmet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2214546" y="3429000"/>
            <a:ext cx="161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FFFF00"/>
                </a:solidFill>
              </a:rPr>
              <a:t>Slika predmeta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5286380" y="3286124"/>
            <a:ext cx="635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žarki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3000364" y="2714620"/>
            <a:ext cx="1323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Temna soba</a:t>
            </a:r>
          </a:p>
        </p:txBody>
      </p:sp>
      <p:sp>
        <p:nvSpPr>
          <p:cNvPr id="23" name="PoljeZBesedilom 22"/>
          <p:cNvSpPr txBox="1"/>
          <p:nvPr/>
        </p:nvSpPr>
        <p:spPr>
          <a:xfrm>
            <a:off x="5643570" y="4214818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Luknjica – zaslonka</a:t>
            </a:r>
          </a:p>
          <a:p>
            <a:r>
              <a:rPr lang="sl-SI" dirty="0"/>
              <a:t>(namesto objektiva)</a:t>
            </a:r>
          </a:p>
        </p:txBody>
      </p:sp>
      <p:cxnSp>
        <p:nvCxnSpPr>
          <p:cNvPr id="27" name="Raven puščični konektor 26"/>
          <p:cNvCxnSpPr>
            <a:stCxn id="23" idx="1"/>
            <a:endCxn id="7" idx="2"/>
          </p:cNvCxnSpPr>
          <p:nvPr/>
        </p:nvCxnSpPr>
        <p:spPr>
          <a:xfrm rot="10800000">
            <a:off x="5143504" y="3714752"/>
            <a:ext cx="500066" cy="823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Slika 23" descr="C:\Users\Martin\Desktop\0pazovalci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143248"/>
            <a:ext cx="857256" cy="137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Raven konektor 10"/>
          <p:cNvCxnSpPr>
            <a:stCxn id="9" idx="2"/>
          </p:cNvCxnSpPr>
          <p:nvPr/>
        </p:nvCxnSpPr>
        <p:spPr>
          <a:xfrm rot="5400000" flipH="1" flipV="1">
            <a:off x="4203587" y="1430002"/>
            <a:ext cx="510022" cy="46309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konektor 15"/>
          <p:cNvCxnSpPr>
            <a:stCxn id="9" idx="0"/>
          </p:cNvCxnSpPr>
          <p:nvPr/>
        </p:nvCxnSpPr>
        <p:spPr>
          <a:xfrm rot="16200000" flipH="1">
            <a:off x="4107653" y="1250141"/>
            <a:ext cx="714380" cy="464347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8" grpId="0" animBg="1"/>
      <p:bldP spid="19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KAMERA OBSCURA DANES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1571636"/>
          </a:xfrm>
        </p:spPr>
        <p:txBody>
          <a:bodyPr/>
          <a:lstStyle/>
          <a:p>
            <a:pPr>
              <a:buNone/>
            </a:pPr>
            <a:r>
              <a:rPr lang="sl-SI" sz="2400" dirty="0"/>
              <a:t>	V mesecu juliju so na celjskem gradu v turistične namene predstavili imitacijo </a:t>
            </a:r>
            <a:r>
              <a:rPr lang="sl-SI" sz="2400" b="1" dirty="0"/>
              <a:t>CAMERE OBSCURE. </a:t>
            </a:r>
            <a:r>
              <a:rPr lang="sl-SI" sz="2400" dirty="0"/>
              <a:t>To je v bistvu črna soba, v kateri ljudje opazujejo slike predmetov pred njo, ki jih riše svetloba na zadnjo steno.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pic>
        <p:nvPicPr>
          <p:cNvPr id="5" name="Slika 4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1802" y="2714620"/>
            <a:ext cx="4500594" cy="308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oljeZBesedilom 5"/>
          <p:cNvSpPr txBox="1"/>
          <p:nvPr/>
        </p:nvSpPr>
        <p:spPr>
          <a:xfrm>
            <a:off x="3143240" y="5786454"/>
            <a:ext cx="4322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err="1"/>
              <a:t>Camera</a:t>
            </a:r>
            <a:r>
              <a:rPr lang="sl-SI" b="1" dirty="0"/>
              <a:t> </a:t>
            </a:r>
            <a:r>
              <a:rPr lang="sl-SI" b="1" dirty="0" err="1"/>
              <a:t>obscura</a:t>
            </a:r>
            <a:r>
              <a:rPr lang="sl-SI" dirty="0"/>
              <a:t> na dvorišču celjskega gradu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857224" y="1142984"/>
            <a:ext cx="28390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potrebuješ?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1000100" y="1857364"/>
            <a:ext cx="20383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Zamisel:</a:t>
            </a:r>
          </a:p>
          <a:p>
            <a:pPr lvl="1"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skico zamisli, 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načrte.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000100" y="2714620"/>
            <a:ext cx="16494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Gradiva: 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lepenko, 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karton, 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lepilo.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1000100" y="3857628"/>
            <a:ext cx="43577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Orodje in pribor:  </a:t>
            </a:r>
          </a:p>
          <a:p>
            <a:pPr lvl="1"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trikotniki in svinčniki, </a:t>
            </a:r>
          </a:p>
          <a:p>
            <a:pPr lvl="1">
              <a:buFont typeface="Arial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škarje, nož za papir,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spenjač,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luknjače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2,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4,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in </a:t>
            </a:r>
            <a:r>
              <a:rPr lang="az-Cyrl-A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mm</a:t>
            </a:r>
          </a:p>
          <a:p>
            <a:pPr lvl="1">
              <a:buFont typeface="Arial" pitchFamily="34" charset="0"/>
              <a:buChar char="•"/>
            </a:pPr>
            <a: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podlago.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7620" y="1571612"/>
            <a:ext cx="1357322" cy="126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518958">
            <a:off x="5508762" y="1323315"/>
            <a:ext cx="153445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72198" y="1214422"/>
            <a:ext cx="1630683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173695">
            <a:off x="6622154" y="1564319"/>
            <a:ext cx="163068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0"/>
                            </p:stCondLst>
                            <p:childTnLst>
                              <p:par>
                                <p:cTn id="53" presetID="18" presetClass="entr" presetSubtype="3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000"/>
                            </p:stCondLst>
                            <p:childTnLst>
                              <p:par>
                                <p:cTn id="6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9000"/>
                            </p:stCondLst>
                            <p:childTnLst>
                              <p:par>
                                <p:cTn id="6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0"/>
                            </p:stCondLst>
                            <p:childTnLst>
                              <p:par>
                                <p:cTn id="7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2285992"/>
            <a:ext cx="4643470" cy="3869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oljeZBesedilom 6"/>
          <p:cNvSpPr txBox="1"/>
          <p:nvPr/>
        </p:nvSpPr>
        <p:spPr>
          <a:xfrm>
            <a:off x="4857752" y="2714620"/>
            <a:ext cx="3857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Spodnji del ohišja,</a:t>
            </a:r>
          </a:p>
          <a:p>
            <a:pPr marL="342900" indent="-342900">
              <a:buAutoNum type="arabicPlain"/>
            </a:pPr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Zgornji del ohišja,</a:t>
            </a:r>
          </a:p>
          <a:p>
            <a:pPr marL="342900" indent="-342900">
              <a:buAutoNum type="arabicPlain"/>
            </a:pPr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Zadnji del ohišja – okular,</a:t>
            </a:r>
          </a:p>
          <a:p>
            <a:pPr marL="342900" indent="-342900">
              <a:buAutoNum type="arabicPlain"/>
            </a:pPr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Sprednji del ohišja – zaslonka,</a:t>
            </a:r>
          </a:p>
          <a:p>
            <a:pPr marL="342900" indent="-342900"/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4/1 Vodilo zaslonke,</a:t>
            </a:r>
          </a:p>
          <a:p>
            <a:pPr marL="342900" indent="-342900"/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4/2 Premična zaslonka,</a:t>
            </a:r>
          </a:p>
          <a:p>
            <a:pPr marL="342900" indent="-342900">
              <a:buAutoNum type="arabicPlain" startAt="5"/>
            </a:pPr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Premični okvir zaslona,</a:t>
            </a:r>
          </a:p>
          <a:p>
            <a:pPr marL="342900" indent="-342900"/>
            <a:r>
              <a:rPr lang="sl-SI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5/1 Zaslon.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2619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Sestavna risba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5326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spodnjega dela ohišja</a:t>
            </a:r>
          </a:p>
        </p:txBody>
      </p:sp>
      <p:pic>
        <p:nvPicPr>
          <p:cNvPr id="2051" name="Picture 3" descr="C:\Users\Martin\Desktop\KAMERA OBSCURA\6.11.2009\ohišje_sp_r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357694"/>
            <a:ext cx="2928958" cy="21931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C:\Users\Martin\Desktop\KAMERA OBSCURA\6.11.2009\ohišje_sp_pre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1714488"/>
            <a:ext cx="2754714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oljeZBesedilom 9"/>
          <p:cNvSpPr txBox="1"/>
          <p:nvPr/>
        </p:nvSpPr>
        <p:spPr>
          <a:xfrm>
            <a:off x="4286248" y="5000636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svinčnikom zariši črte na karton po merah, kot je prikazano v načrtu.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nožkom ali škarjami zarisani del izreži.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napravi žlebna pregiba!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130" y="1812840"/>
            <a:ext cx="3610118" cy="28508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5220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zgornjega dela ohišja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4286248" y="5000636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svinčnikom zariši črte na karton po merah, kot je prikazano v načrtu.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nožkom ali škarjami zarisani del izreži.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napravi žlebna </a:t>
            </a:r>
            <a:r>
              <a:rPr lang="sl-SI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pregiba!</a:t>
            </a:r>
            <a:endParaRPr lang="sl-SI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1785926"/>
            <a:ext cx="3214710" cy="21328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5" name="Picture 3" descr="C:\Users\Martin\Desktop\KAMERA OBSCURA\6.11.2009\ohišje_zg_preg1.jpg"/>
          <p:cNvPicPr>
            <a:picLocks noChangeAspect="1" noChangeArrowheads="1"/>
          </p:cNvPicPr>
          <p:nvPr/>
        </p:nvPicPr>
        <p:blipFill>
          <a:blip r:embed="rId4">
            <a:lum bright="20000" contrast="20000"/>
          </a:blip>
          <a:srcRect/>
          <a:stretch>
            <a:fillRect/>
          </a:stretch>
        </p:blipFill>
        <p:spPr bwMode="auto">
          <a:xfrm>
            <a:off x="4357686" y="1857364"/>
            <a:ext cx="3924300" cy="2781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6" name="Picture 4" descr="C:\Users\Martin\Desktop\KAMERA OBSCURA\6.11.2009\ohišje_zg_preg.jpg"/>
          <p:cNvPicPr>
            <a:picLocks noChangeAspect="1" noChangeArrowheads="1"/>
          </p:cNvPicPr>
          <p:nvPr/>
        </p:nvPicPr>
        <p:blipFill>
          <a:blip r:embed="rId5">
            <a:lum bright="-10000" contrast="40000"/>
          </a:blip>
          <a:srcRect/>
          <a:stretch>
            <a:fillRect/>
          </a:stretch>
        </p:blipFill>
        <p:spPr bwMode="auto">
          <a:xfrm>
            <a:off x="642910" y="4357694"/>
            <a:ext cx="2786082" cy="2168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7459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sprednjega in zadnjega dela ohišja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4357686" y="4786322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svinčnikom zariši črte na karton po merah, kot je prikazano v načrtu.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nožkom ali škarjami zarisani del izreži.</a:t>
            </a:r>
          </a:p>
          <a:p>
            <a:pPr marL="342900" indent="-342900">
              <a:buFont typeface="+mj-lt"/>
              <a:buAutoNum type="arabicPeriod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z luknjačema </a:t>
            </a:r>
            <a:r>
              <a:rPr lang="az-Cyrl-AZ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4, in </a:t>
            </a:r>
            <a:r>
              <a:rPr lang="az-Cyrl-AZ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mm izsekaj luknji.</a:t>
            </a:r>
          </a:p>
        </p:txBody>
      </p:sp>
      <p:pic>
        <p:nvPicPr>
          <p:cNvPr id="4102" name="Picture 6" descr="C:\Users\Martin\Desktop\KAMERA OBSCURA\6.11.2009\ohišje_spr_zad_luknjanj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90974" y="1714488"/>
            <a:ext cx="3530015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3" name="Picture 7" descr="C:\Users\Martin\Desktop\KAMERA OBSCURA\6.11.2009\ohišje_spr_zad_ris.jpg"/>
          <p:cNvPicPr>
            <a:picLocks noChangeAspect="1" noChangeArrowheads="1"/>
          </p:cNvPicPr>
          <p:nvPr/>
        </p:nvPicPr>
        <p:blipFill>
          <a:blip r:embed="rId4">
            <a:lum bright="10000" contrast="20000"/>
          </a:blip>
          <a:srcRect/>
          <a:stretch>
            <a:fillRect/>
          </a:stretch>
        </p:blipFill>
        <p:spPr bwMode="auto">
          <a:xfrm>
            <a:off x="500034" y="4572008"/>
            <a:ext cx="3571900" cy="1925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868" y="1694543"/>
            <a:ext cx="4781094" cy="2683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IZDELAJ MODEL KAMERE OBSCURE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Martin Knuplež, OŠBI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57224" y="1142984"/>
            <a:ext cx="7459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Izdelava sprednjega in zadnjega dela ohišja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285720" y="4786322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predvidenih mestih napravi žlebne pregibe!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sponkačem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ali lepilom spoji zavihke, ki naj bodo na zunanji strani ohišja.</a:t>
            </a:r>
          </a:p>
        </p:txBody>
      </p:sp>
      <p:pic>
        <p:nvPicPr>
          <p:cNvPr id="5122" name="Picture 2" descr="C:\Users\Martin\Desktop\KAMERA OBSCURA\6.11.2009\ohišje_spr_zad_pregibanje.jpg"/>
          <p:cNvPicPr>
            <a:picLocks noChangeAspect="1" noChangeArrowheads="1"/>
          </p:cNvPicPr>
          <p:nvPr/>
        </p:nvPicPr>
        <p:blipFill>
          <a:blip r:embed="rId3">
            <a:lum bright="10000" contrast="10000"/>
          </a:blip>
          <a:srcRect/>
          <a:stretch>
            <a:fillRect/>
          </a:stretch>
        </p:blipFill>
        <p:spPr bwMode="auto">
          <a:xfrm>
            <a:off x="928661" y="1928802"/>
            <a:ext cx="3474511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123" name="Picture 3" descr="C:\Users\Martin\Desktop\KAMERA OBSCURA\6.11.2009\ohišje_spr_zad_sponke.jpg"/>
          <p:cNvPicPr>
            <a:picLocks noChangeAspect="1" noChangeArrowheads="1"/>
          </p:cNvPicPr>
          <p:nvPr/>
        </p:nvPicPr>
        <p:blipFill>
          <a:blip r:embed="rId4">
            <a:lum bright="10000"/>
          </a:blip>
          <a:srcRect/>
          <a:stretch>
            <a:fillRect/>
          </a:stretch>
        </p:blipFill>
        <p:spPr bwMode="auto">
          <a:xfrm>
            <a:off x="4929190" y="1928802"/>
            <a:ext cx="3721100" cy="3898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746</Words>
  <Application>Microsoft Office PowerPoint</Application>
  <PresentationFormat>Diaprojekcija na zaslonu (4:3)</PresentationFormat>
  <Paragraphs>137</Paragraphs>
  <Slides>16</Slides>
  <Notes>16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Officeova tema</vt:lpstr>
      <vt:lpstr>KAMERA OBSCURA</vt:lpstr>
      <vt:lpstr>KAJ JE KAMERA OBSCURA?</vt:lpstr>
      <vt:lpstr>KAMERA OBSCURA DANES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IZDELAJ MODEL KAMERE OBSCURE</vt:lpstr>
      <vt:lpstr>PREIZKUSI DELOVANJE  KAMERE OBSCURE</vt:lpstr>
      <vt:lpstr>IZBOLJŠAJ MODEL KAMERE OBSCURE</vt:lpstr>
      <vt:lpstr>IZBOLJŠAJ MODEL KAMERE OBSCURE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KAMERA OBSCURA</dc:title>
  <dc:creator>Martin</dc:creator>
  <cp:lastModifiedBy>Martin Knuplež</cp:lastModifiedBy>
  <cp:revision>95</cp:revision>
  <dcterms:created xsi:type="dcterms:W3CDTF">2009-11-06T12:07:12Z</dcterms:created>
  <dcterms:modified xsi:type="dcterms:W3CDTF">2020-04-09T15:36:01Z</dcterms:modified>
</cp:coreProperties>
</file>