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7" y="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03B130-C212-4CDB-B014-5EDBE31E0E5F}" type="datetimeFigureOut">
              <a:rPr lang="sl-SI" smtClean="0"/>
              <a:pPr/>
              <a:t>25. 11. 2021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8E6688-1740-4F25-888E-316BF50C65B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8800"/>
              <a:t>OSEBNA HIGIENA</a:t>
            </a:r>
            <a:endParaRPr lang="sl-SI" sz="8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131756"/>
            <a:ext cx="26574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76872"/>
            <a:ext cx="11890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84985"/>
            <a:ext cx="1377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11334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1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2131284"/>
          </a:xfrm>
        </p:spPr>
        <p:txBody>
          <a:bodyPr>
            <a:normAutofit/>
          </a:bodyPr>
          <a:lstStyle/>
          <a:p>
            <a:r>
              <a:rPr lang="sl-SI" dirty="0"/>
              <a:t>Rekreacija mora postati naša potreba, predvsem tista, ki jo izvajamo na prostem, ne glede na letni čas.</a:t>
            </a:r>
          </a:p>
          <a:p>
            <a:r>
              <a:rPr lang="sl-SI" dirty="0"/>
              <a:t> Pomagala nam bo ohranjati kondicijo, varovala nas bo pred duševnimi napetostmi in ohranjala zdrav in lep videz.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Rekreacija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9120"/>
            <a:ext cx="2467065" cy="21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293096"/>
            <a:ext cx="5071467" cy="1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28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6CD36CEC-FAAD-41E7-BA0E-A7FFBD1A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5" y="2089605"/>
            <a:ext cx="9073008" cy="3450696"/>
          </a:xfrm>
        </p:spPr>
        <p:txBody>
          <a:bodyPr/>
          <a:lstStyle/>
          <a:p>
            <a:r>
              <a:rPr lang="sl-SI" sz="2800" dirty="0"/>
              <a:t>Kakor vsa živa bitja tudi ti potrebuješ hrano za rast, razvoj, dejavnosti in ohranjanje zdravja. Ni vseeno, kakšno hrano zaužiješ. Pravilno prehranjevanje zelo vpliva na tvoje zdravje in delovno sposobnost.</a:t>
            </a:r>
          </a:p>
          <a:p>
            <a:r>
              <a:rPr lang="sl-SI" dirty="0"/>
              <a:t>V ZVEZEK REŠI NALOGO:</a:t>
            </a: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64F9447-C73F-4CDF-B54F-E54E57D9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se ti zdi pomembno, da zajtrkuješ?</a:t>
            </a:r>
            <a:br>
              <a:rPr lang="sl-SI" dirty="0"/>
            </a:br>
            <a:r>
              <a:rPr lang="sl-SI" dirty="0"/>
              <a:t>Ali je pomembno, kaj zajtrkuješ?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2B96FE6-D68D-4486-B275-177F38ED0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629"/>
          <a:stretch/>
        </p:blipFill>
        <p:spPr>
          <a:xfrm>
            <a:off x="80485" y="4365104"/>
            <a:ext cx="7056784" cy="5040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A7F365B-8E74-4ADE-8521-8F1075F7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915087"/>
            <a:ext cx="5440160" cy="19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A857AD7-D714-4E0C-ABA8-A81356031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9143999" cy="4824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l-SI" dirty="0"/>
              <a:t>1. Za mizo vedno sedimo s čistimi rokami, v čistem oblačilu. </a:t>
            </a:r>
            <a:br>
              <a:rPr lang="sl-SI" dirty="0"/>
            </a:br>
            <a:r>
              <a:rPr lang="sl-SI" dirty="0"/>
              <a:t>2. Med obedom nimamo vključenega mobilnega telefona.</a:t>
            </a:r>
            <a:br>
              <a:rPr lang="sl-SI" dirty="0"/>
            </a:br>
            <a:r>
              <a:rPr lang="sl-SI" dirty="0"/>
              <a:t>3. Vedno sedimo na celotni površini stola ter sedimo vzravnano. S komolci se ne naslanjamo na mizo.</a:t>
            </a:r>
            <a:br>
              <a:rPr lang="sl-SI" dirty="0"/>
            </a:br>
            <a:r>
              <a:rPr lang="sl-SI" dirty="0"/>
              <a:t>4. Med obedom ne beremo časopisov, revij.</a:t>
            </a:r>
            <a:br>
              <a:rPr lang="sl-SI" dirty="0"/>
            </a:br>
            <a:r>
              <a:rPr lang="sl-SI" dirty="0"/>
              <a:t>5. Jedilni pribor držimo med palcem, kazalcem in sredincem na zgornjih dveh tretjinah držala.</a:t>
            </a:r>
            <a:br>
              <a:rPr lang="sl-SI" dirty="0"/>
            </a:br>
            <a:r>
              <a:rPr lang="sl-SI" dirty="0"/>
              <a:t>6. Noža ne oblizujemo, hrane ne nalagamo na nož in nosimo v usta.</a:t>
            </a:r>
            <a:br>
              <a:rPr lang="sl-SI" dirty="0"/>
            </a:br>
            <a:r>
              <a:rPr lang="sl-SI" dirty="0"/>
              <a:t>7. Če vmes prekinemo z uživanjem hrane, jedilni pribor na krožniku prekrižamo. </a:t>
            </a:r>
            <a:br>
              <a:rPr lang="sl-SI" dirty="0"/>
            </a:br>
            <a:r>
              <a:rPr lang="sl-SI" dirty="0"/>
              <a:t>8. Zobotrebcev za mizo ne uporabljamo, prav tako si pri tem ne pomagamo s prsti ali nohti.</a:t>
            </a:r>
            <a:br>
              <a:rPr lang="sl-SI" dirty="0"/>
            </a:br>
            <a:r>
              <a:rPr lang="sl-SI" dirty="0"/>
              <a:t>9. Če damo v usta prevročo hrano, je ne vračamo nazaj na žlico, temveč popijemo požirek hladne vode. </a:t>
            </a:r>
            <a:br>
              <a:rPr lang="sl-SI" dirty="0"/>
            </a:br>
            <a:r>
              <a:rPr lang="sl-SI" dirty="0"/>
              <a:t>10. Če močno kašljamo, odidemo od mize in se izkašljamo.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0BA31A5-DE11-44A6-A85E-91783338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sl-SI" dirty="0"/>
              <a:t>Kakšno je lepo vedenje (bonton) pri mizi?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927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52F1F0D-E55A-47DD-9DF5-7D9D9113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PREHRAMBENA PIRAMIDA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424FBC-54A3-4B79-A3CF-F10990B5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98079"/>
            <a:ext cx="5904656" cy="50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6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CB3A088-587B-46F8-A610-7182978C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CA9A03A-A617-48F3-9E08-C8F7F25C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</p:spPr>
        <p:txBody>
          <a:bodyPr>
            <a:normAutofit/>
          </a:bodyPr>
          <a:lstStyle/>
          <a:p>
            <a:r>
              <a:rPr lang="sl-SI" sz="2800" dirty="0"/>
              <a:t>S pomočjo učbenika (stran 16 – 22) in PowerPoint predstavitve si naredi miselni vzorec v zvezek. Miselni vzorec naredi čez dve strani. NASLOV : </a:t>
            </a:r>
            <a:r>
              <a:rPr lang="sl-SI" sz="2800" dirty="0">
                <a:solidFill>
                  <a:srgbClr val="FF0000"/>
                </a:solidFill>
              </a:rPr>
              <a:t>ZDRAV DUH V ZDRAVEM TELESU</a:t>
            </a:r>
          </a:p>
          <a:p>
            <a:r>
              <a:rPr lang="sl-SI" sz="2800" dirty="0"/>
              <a:t>Nariši: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9F7A4C1-2BFD-4B0C-AF21-54B4680B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76"/>
          <a:stretch/>
        </p:blipFill>
        <p:spPr>
          <a:xfrm>
            <a:off x="1907704" y="4299363"/>
            <a:ext cx="3672408" cy="25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07E9D64-5250-4956-BA8D-6052784D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473"/>
            <a:ext cx="8229600" cy="1252728"/>
          </a:xfrm>
        </p:spPr>
        <p:txBody>
          <a:bodyPr/>
          <a:lstStyle/>
          <a:p>
            <a:r>
              <a:rPr lang="sl-SI" dirty="0"/>
              <a:t>NAMIG ZA MISLENI VZOREC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5F9D6D0-77B7-4735-9C85-33CFEB042C23}"/>
              </a:ext>
            </a:extLst>
          </p:cNvPr>
          <p:cNvSpPr txBox="1"/>
          <p:nvPr/>
        </p:nvSpPr>
        <p:spPr>
          <a:xfrm>
            <a:off x="2735796" y="342900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ZDRAV DUH V ZDRAVEM TELESU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E8EBBFC-BBD2-4D68-989A-960E81CFF18C}"/>
              </a:ext>
            </a:extLst>
          </p:cNvPr>
          <p:cNvSpPr txBox="1"/>
          <p:nvPr/>
        </p:nvSpPr>
        <p:spPr>
          <a:xfrm>
            <a:off x="467544" y="21328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VARUJEMO SVOJE ZDRAVJE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44BCA7D4-553F-47B3-9FB4-23B9BAD8D196}"/>
              </a:ext>
            </a:extLst>
          </p:cNvPr>
          <p:cNvCxnSpPr/>
          <p:nvPr/>
        </p:nvCxnSpPr>
        <p:spPr>
          <a:xfrm flipH="1" flipV="1">
            <a:off x="2267744" y="2636912"/>
            <a:ext cx="93610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5D2BF9-431C-44FC-82B2-AC234A9E4AB6}"/>
              </a:ext>
            </a:extLst>
          </p:cNvPr>
          <p:cNvSpPr txBox="1"/>
          <p:nvPr/>
        </p:nvSpPr>
        <p:spPr>
          <a:xfrm>
            <a:off x="3527884" y="244815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OBISK PRI ZDRAVNIKU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9C387A10-9F62-484C-967C-FBB90C3590AF}"/>
              </a:ext>
            </a:extLst>
          </p:cNvPr>
          <p:cNvCxnSpPr/>
          <p:nvPr/>
        </p:nvCxnSpPr>
        <p:spPr>
          <a:xfrm flipV="1">
            <a:off x="4067944" y="3068960"/>
            <a:ext cx="0" cy="22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D9C3AE7-FAC7-4598-ADFA-FECE35AF839F}"/>
              </a:ext>
            </a:extLst>
          </p:cNvPr>
          <p:cNvSpPr txBox="1"/>
          <p:nvPr/>
        </p:nvSpPr>
        <p:spPr>
          <a:xfrm>
            <a:off x="5220072" y="2609326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CEPLJENJE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109B8988-99B8-47D4-9F90-A634586F76E7}"/>
              </a:ext>
            </a:extLst>
          </p:cNvPr>
          <p:cNvCxnSpPr/>
          <p:nvPr/>
        </p:nvCxnSpPr>
        <p:spPr>
          <a:xfrm flipV="1">
            <a:off x="5148064" y="3009713"/>
            <a:ext cx="360040" cy="400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142F5AB-5E01-4A57-81BF-FEBB4A63F9D0}"/>
              </a:ext>
            </a:extLst>
          </p:cNvPr>
          <p:cNvSpPr txBox="1"/>
          <p:nvPr/>
        </p:nvSpPr>
        <p:spPr>
          <a:xfrm>
            <a:off x="251520" y="48407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REDNO IN TEMELJITO UMIVANJE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5A69C697-094E-4248-AFFF-836300BFE32B}"/>
              </a:ext>
            </a:extLst>
          </p:cNvPr>
          <p:cNvCxnSpPr/>
          <p:nvPr/>
        </p:nvCxnSpPr>
        <p:spPr>
          <a:xfrm flipV="1">
            <a:off x="1403648" y="4123558"/>
            <a:ext cx="1440160" cy="401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71F91BD-4937-420D-A3A4-3A8E2F8CA5C8}"/>
              </a:ext>
            </a:extLst>
          </p:cNvPr>
          <p:cNvSpPr txBox="1"/>
          <p:nvPr/>
        </p:nvSpPr>
        <p:spPr>
          <a:xfrm>
            <a:off x="2411760" y="55579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UMIVANJE ZOB</a:t>
            </a:r>
          </a:p>
        </p:txBody>
      </p: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CFCBDD76-EC05-4292-95FA-FBB4BD244A91}"/>
              </a:ext>
            </a:extLst>
          </p:cNvPr>
          <p:cNvCxnSpPr/>
          <p:nvPr/>
        </p:nvCxnSpPr>
        <p:spPr>
          <a:xfrm flipV="1">
            <a:off x="3707904" y="4506218"/>
            <a:ext cx="0" cy="86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F4B2B27-8759-4EC0-9879-58CC56DE586A}"/>
              </a:ext>
            </a:extLst>
          </p:cNvPr>
          <p:cNvSpPr txBox="1"/>
          <p:nvPr/>
        </p:nvSpPr>
        <p:spPr>
          <a:xfrm>
            <a:off x="4067943" y="4840736"/>
            <a:ext cx="21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PRAVILNA PREHRANA</a:t>
            </a:r>
          </a:p>
        </p:txBody>
      </p: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029E8B80-D188-4346-8735-C0DB333140F5}"/>
              </a:ext>
            </a:extLst>
          </p:cNvPr>
          <p:cNvCxnSpPr>
            <a:stCxn id="4" idx="2"/>
          </p:cNvCxnSpPr>
          <p:nvPr/>
        </p:nvCxnSpPr>
        <p:spPr>
          <a:xfrm>
            <a:off x="4572000" y="4506218"/>
            <a:ext cx="216024" cy="21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B9C4F07D-CB16-4F25-AAAE-7E2552E4B575}"/>
              </a:ext>
            </a:extLst>
          </p:cNvPr>
          <p:cNvCxnSpPr/>
          <p:nvPr/>
        </p:nvCxnSpPr>
        <p:spPr>
          <a:xfrm flipV="1">
            <a:off x="6120172" y="3473745"/>
            <a:ext cx="720080" cy="315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68A9CFDA-9051-429F-9462-BC4B48937DA3}"/>
              </a:ext>
            </a:extLst>
          </p:cNvPr>
          <p:cNvSpPr txBox="1"/>
          <p:nvPr/>
        </p:nvSpPr>
        <p:spPr>
          <a:xfrm>
            <a:off x="7128284" y="2763446"/>
            <a:ext cx="1424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ZAJTRK JE NAJPOMEMBNEJŠI OBROK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B08412D6-61FD-4FC5-8B02-38E3F10D78FA}"/>
              </a:ext>
            </a:extLst>
          </p:cNvPr>
          <p:cNvSpPr txBox="1"/>
          <p:nvPr/>
        </p:nvSpPr>
        <p:spPr>
          <a:xfrm>
            <a:off x="6552219" y="4383903"/>
            <a:ext cx="208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VITAMINI IN MINERALNE SNOVI</a:t>
            </a:r>
          </a:p>
        </p:txBody>
      </p: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21C87EEB-50E5-434F-9DCA-DE5EED417EEC}"/>
              </a:ext>
            </a:extLst>
          </p:cNvPr>
          <p:cNvCxnSpPr/>
          <p:nvPr/>
        </p:nvCxnSpPr>
        <p:spPr>
          <a:xfrm>
            <a:off x="5994157" y="4465215"/>
            <a:ext cx="540060" cy="26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9936E8F6-8025-4AC1-84EB-34198BC7DC50}"/>
              </a:ext>
            </a:extLst>
          </p:cNvPr>
          <p:cNvSpPr txBox="1"/>
          <p:nvPr/>
        </p:nvSpPr>
        <p:spPr>
          <a:xfrm>
            <a:off x="6228184" y="5202312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TELOVADBA</a:t>
            </a:r>
          </a:p>
        </p:txBody>
      </p: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68F5641F-E550-4EDC-8F87-0453D412745A}"/>
              </a:ext>
            </a:extLst>
          </p:cNvPr>
          <p:cNvCxnSpPr/>
          <p:nvPr/>
        </p:nvCxnSpPr>
        <p:spPr>
          <a:xfrm>
            <a:off x="5724128" y="4550963"/>
            <a:ext cx="540059" cy="47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E35C5E3F-25FA-4F65-ACB6-11263982E31C}"/>
              </a:ext>
            </a:extLst>
          </p:cNvPr>
          <p:cNvSpPr txBox="1"/>
          <p:nvPr/>
        </p:nvSpPr>
        <p:spPr>
          <a:xfrm>
            <a:off x="5040051" y="5821585"/>
            <a:ext cx="27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SPANJE IN POČITEK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1CEBB4A4-6353-4F2F-B58F-72BBCA1CC8AD}"/>
              </a:ext>
            </a:extLst>
          </p:cNvPr>
          <p:cNvCxnSpPr/>
          <p:nvPr/>
        </p:nvCxnSpPr>
        <p:spPr>
          <a:xfrm>
            <a:off x="5328084" y="4639950"/>
            <a:ext cx="396044" cy="1019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8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5" y="2132856"/>
            <a:ext cx="7452816" cy="3993307"/>
          </a:xfrm>
        </p:spPr>
        <p:txBody>
          <a:bodyPr>
            <a:normAutofit fontScale="92500"/>
          </a:bodyPr>
          <a:lstStyle/>
          <a:p>
            <a:r>
              <a:rPr lang="sl-SI" dirty="0"/>
              <a:t>Higiena- stvari, ki jih počnemo z namenom, da zaščitimo sebe in okolje pred različnimi škodljivimi vplivi. </a:t>
            </a:r>
          </a:p>
          <a:p>
            <a:r>
              <a:rPr lang="sl-SI" dirty="0"/>
              <a:t>Higiena je nekaj obveznega in vsakdanjega. </a:t>
            </a:r>
          </a:p>
          <a:p>
            <a:r>
              <a:rPr lang="sl-SI" dirty="0"/>
              <a:t>Delimo jo na več področji: </a:t>
            </a:r>
          </a:p>
          <a:p>
            <a:pPr>
              <a:buFontTx/>
              <a:buChar char="-"/>
            </a:pPr>
            <a:r>
              <a:rPr lang="sl-SI" dirty="0"/>
              <a:t>higiena celotnega telesa, </a:t>
            </a:r>
          </a:p>
          <a:p>
            <a:pPr>
              <a:buFontTx/>
              <a:buChar char="-"/>
            </a:pPr>
            <a:r>
              <a:rPr lang="sl-SI" dirty="0"/>
              <a:t>higiena ustne votline, </a:t>
            </a:r>
          </a:p>
          <a:p>
            <a:pPr>
              <a:buFontTx/>
              <a:buChar char="-"/>
            </a:pPr>
            <a:r>
              <a:rPr lang="sl-SI" dirty="0"/>
              <a:t>čiščenje nog in nohtov, </a:t>
            </a:r>
          </a:p>
          <a:p>
            <a:pPr>
              <a:buFontTx/>
              <a:buChar char="-"/>
            </a:pPr>
            <a:r>
              <a:rPr lang="sl-SI" dirty="0"/>
              <a:t>oblačila, </a:t>
            </a:r>
          </a:p>
          <a:p>
            <a:pPr>
              <a:buFontTx/>
              <a:buChar char="-"/>
            </a:pPr>
            <a:r>
              <a:rPr lang="sl-SI" dirty="0"/>
              <a:t>skrb za rekreacijo </a:t>
            </a:r>
          </a:p>
          <a:p>
            <a:pPr>
              <a:buFontTx/>
              <a:buChar char="-"/>
            </a:pPr>
            <a:r>
              <a:rPr lang="sl-SI" dirty="0"/>
              <a:t>pravilna prehrana. 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higiena?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9408"/>
            <a:ext cx="44481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79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4353347"/>
          </a:xfrm>
        </p:spPr>
        <p:txBody>
          <a:bodyPr/>
          <a:lstStyle/>
          <a:p>
            <a:r>
              <a:rPr lang="sl-SI" dirty="0"/>
              <a:t>Osebna higijena je pomembna za vsakega človeka</a:t>
            </a:r>
          </a:p>
          <a:p>
            <a:r>
              <a:rPr lang="sl-SI" dirty="0"/>
              <a:t>Z umivanjem odstranjujemo s kože znoj ,odmrle celice kože, vidno umazanijo,neprijeten vonj, škodljive snovi,...</a:t>
            </a:r>
          </a:p>
          <a:p>
            <a:r>
              <a:rPr lang="sl-SI" dirty="0"/>
              <a:t>Z umivanjem krepimo in utrjujemo kožo ter pospešujemo prekrvavitev kože</a:t>
            </a:r>
          </a:p>
          <a:p>
            <a:r>
              <a:rPr lang="sl-SI" dirty="0"/>
              <a:t>Z umivanjem dosežemo tudi boljše fizično in psihično počutje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Higiena celotnega telesa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4221088"/>
            <a:ext cx="3458991" cy="244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404664"/>
            <a:ext cx="7524824" cy="3744416"/>
          </a:xfrm>
        </p:spPr>
        <p:txBody>
          <a:bodyPr>
            <a:normAutofit lnSpcReduction="10000"/>
          </a:bodyPr>
          <a:lstStyle/>
          <a:p>
            <a:r>
              <a:rPr lang="sl-SI" dirty="0"/>
              <a:t>Koža meri 2m², zato je precejšen del zdravstvenih in lepotnih težav povezanih z njo. </a:t>
            </a:r>
          </a:p>
          <a:p>
            <a:r>
              <a:rPr lang="sl-SI" dirty="0"/>
              <a:t>Ne umivanje povzroči razkroj kože in smrad. Razvijejo se mikrobi in zajedavci in le ti povzročajo kožna obolenja.</a:t>
            </a:r>
          </a:p>
          <a:p>
            <a:r>
              <a:rPr lang="sl-SI" dirty="0"/>
              <a:t>Za ohranitev lepega videza kože je pomembno: </a:t>
            </a:r>
          </a:p>
          <a:p>
            <a:r>
              <a:rPr lang="sl-SI" dirty="0"/>
              <a:t>ustrezno čiščenje kože </a:t>
            </a:r>
          </a:p>
          <a:p>
            <a:r>
              <a:rPr lang="sl-SI" dirty="0"/>
              <a:t>rekreacija </a:t>
            </a:r>
          </a:p>
          <a:p>
            <a:r>
              <a:rPr lang="sl-SI" dirty="0"/>
              <a:t>zdrava prehrana </a:t>
            </a:r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77" y="3717032"/>
            <a:ext cx="5026009" cy="26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0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3096344"/>
          </a:xfrm>
        </p:spPr>
        <p:txBody>
          <a:bodyPr>
            <a:normAutofit/>
          </a:bodyPr>
          <a:lstStyle/>
          <a:p>
            <a:r>
              <a:rPr lang="sl-SI" dirty="0"/>
              <a:t>So najbolj izpostavljene, zato je redno umivanje rok zelo pomembno</a:t>
            </a:r>
          </a:p>
          <a:p>
            <a:r>
              <a:rPr lang="sl-SI" dirty="0"/>
              <a:t>Umivanje rok je enostavna navada, ki pripomore k temu, da ne zbolimo. </a:t>
            </a:r>
          </a:p>
          <a:p>
            <a:r>
              <a:rPr lang="sl-SI" dirty="0"/>
              <a:t>S tem je mnogim bakterijam onemogočeno, da se širijo naprej in prenašajo prehlade in gripe.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Roke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312368" cy="24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0761"/>
            <a:ext cx="2524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9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825219"/>
            <a:ext cx="7408333" cy="3450696"/>
          </a:xfrm>
        </p:spPr>
        <p:txBody>
          <a:bodyPr/>
          <a:lstStyle/>
          <a:p>
            <a:r>
              <a:rPr lang="sl-SI" dirty="0"/>
              <a:t>Je zelo pomembna saj imajo zobje pomembno vlogo pri prehranjevanju, govoru in videzu</a:t>
            </a:r>
          </a:p>
          <a:p>
            <a:r>
              <a:rPr lang="sl-SI" dirty="0"/>
              <a:t>Z njo ohranjamo zdrave zobe in dlesni</a:t>
            </a:r>
          </a:p>
          <a:p>
            <a:r>
              <a:rPr lang="sl-SI" dirty="0"/>
              <a:t>Preprečujemo vnetja in infekcije</a:t>
            </a:r>
          </a:p>
          <a:p>
            <a:r>
              <a:rPr lang="sl-SI" dirty="0"/>
              <a:t>Izvajamo jo najmanj 2 krat na dan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Higiena ustne votline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527640" cy="19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6245"/>
            <a:ext cx="28575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013" y="1772816"/>
            <a:ext cx="7408333" cy="2419140"/>
          </a:xfrm>
        </p:spPr>
        <p:txBody>
          <a:bodyPr/>
          <a:lstStyle/>
          <a:p>
            <a:r>
              <a:rPr lang="sl-SI" dirty="0"/>
              <a:t>Potrebno je dnevno umivanje nog. Če se noge znojijo, si jih tudi večkrat dnevno umijemo in zamenjamo nogavice. </a:t>
            </a:r>
          </a:p>
          <a:p>
            <a:r>
              <a:rPr lang="sl-SI" dirty="0"/>
              <a:t>Nohte s ščipalcem ravno pristrižemo, da se nohti ob straneh ne vraščajo v meso.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Čiščenje nog in nohtov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454399" cy="196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5987"/>
            <a:ext cx="2529647" cy="18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1956"/>
            <a:ext cx="23050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7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7408333" cy="3744416"/>
          </a:xfrm>
        </p:spPr>
        <p:txBody>
          <a:bodyPr>
            <a:normAutofit/>
          </a:bodyPr>
          <a:lstStyle/>
          <a:p>
            <a:r>
              <a:rPr lang="sl-SI" dirty="0"/>
              <a:t>Oblačila imajo predvsem higienski in zdravstveni pomen. </a:t>
            </a:r>
          </a:p>
          <a:p>
            <a:r>
              <a:rPr lang="sl-SI" dirty="0"/>
              <a:t>Dajati morajo občutek ugodja in omogočati svobodno gibanje.</a:t>
            </a:r>
          </a:p>
          <a:p>
            <a:r>
              <a:rPr lang="sl-SI" dirty="0"/>
              <a:t>Telo varuje pred:</a:t>
            </a:r>
          </a:p>
          <a:p>
            <a:r>
              <a:rPr lang="sl-SI" dirty="0"/>
              <a:t>hladnim/vročim okoljem,</a:t>
            </a:r>
          </a:p>
          <a:p>
            <a:r>
              <a:rPr lang="sl-SI" dirty="0"/>
              <a:t>umazanijo, pred mehaničnimi, kemičnimi in biološkimi dejavniki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Oblačila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0952"/>
            <a:ext cx="31273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0952"/>
            <a:ext cx="3505572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7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3450696"/>
          </a:xfrm>
        </p:spPr>
        <p:txBody>
          <a:bodyPr/>
          <a:lstStyle/>
          <a:p>
            <a:r>
              <a:rPr lang="sl-SI" dirty="0"/>
              <a:t>Hrana vpliva na zdravje in lepoto kože, nohtov, zob, las in oči. </a:t>
            </a:r>
          </a:p>
          <a:p>
            <a:r>
              <a:rPr lang="sl-SI" dirty="0"/>
              <a:t>Pomembno je kaj jemo, koliko in kako. </a:t>
            </a:r>
          </a:p>
          <a:p>
            <a:r>
              <a:rPr lang="sl-SI" dirty="0"/>
              <a:t>Temeljito žvečenje in počasno uživanje hrane preprečuje slabo prebavo, nespečnost in razdražljivost.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Hrana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86158"/>
            <a:ext cx="4174431" cy="26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33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534</TotalTime>
  <Words>708</Words>
  <Application>Microsoft Office PowerPoint</Application>
  <PresentationFormat>Diaprojekcija na zaslonu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Candara</vt:lpstr>
      <vt:lpstr>Symbol</vt:lpstr>
      <vt:lpstr>Waveform</vt:lpstr>
      <vt:lpstr>OSEBNA HIGIENA</vt:lpstr>
      <vt:lpstr>Kaj je higiena?</vt:lpstr>
      <vt:lpstr>Higiena celotnega telesa</vt:lpstr>
      <vt:lpstr>PowerPointova predstavitev</vt:lpstr>
      <vt:lpstr>Roke</vt:lpstr>
      <vt:lpstr>Higiena ustne votline</vt:lpstr>
      <vt:lpstr>Čiščenje nog in nohtov</vt:lpstr>
      <vt:lpstr>Oblačila</vt:lpstr>
      <vt:lpstr>Hrana</vt:lpstr>
      <vt:lpstr>Rekreacija</vt:lpstr>
      <vt:lpstr>Ali se ti zdi pomembno, da zajtrkuješ? Ali je pomembno, kaj zajtrkuješ?</vt:lpstr>
      <vt:lpstr>Kakšno je lepo vedenje (bonton) pri mizi? </vt:lpstr>
      <vt:lpstr>PREHRAMBENA PIRAMIDA</vt:lpstr>
      <vt:lpstr>ZAPIS V ZVEZEK</vt:lpstr>
      <vt:lpstr>NAMIG ZA MISLENI VZOREC</vt:lpstr>
    </vt:vector>
  </TitlesOfParts>
  <Company>Heaven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OSEBNA HIGIJENA</dc:title>
  <cp:lastModifiedBy>OŠ Lenart 03</cp:lastModifiedBy>
  <cp:revision>19</cp:revision>
  <dcterms:created xsi:type="dcterms:W3CDTF">2014-02-22T14:19:24Z</dcterms:created>
  <dcterms:modified xsi:type="dcterms:W3CDTF">2021-11-25T19:07:57Z</dcterms:modified>
</cp:coreProperties>
</file>