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9" r:id="rId5"/>
    <p:sldId id="270" r:id="rId6"/>
    <p:sldId id="268" r:id="rId7"/>
    <p:sldId id="271" r:id="rId8"/>
    <p:sldId id="272" r:id="rId9"/>
    <p:sldId id="273" r:id="rId10"/>
    <p:sldId id="274" r:id="rId11"/>
    <p:sldId id="262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ABFE78BB-FCB7-40CD-A540-8A3303852F3C}" type="datetimeFigureOut">
              <a:rPr lang="sl-SI" smtClean="0"/>
              <a:t>26.5.2020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C54E5DC2-0149-423E-9504-2C85C0375A7E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1789" TargetMode="External"/><Relationship Id="rId2" Type="http://schemas.openxmlformats.org/officeDocument/2006/relationships/hyperlink" Target="https://sl.wikipedia.org/wiki/Gorenjsk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/>
              <a:t>(1780–1830)</a:t>
            </a:r>
          </a:p>
          <a:p>
            <a:endParaRPr lang="sl-SI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>
                <a:solidFill>
                  <a:srgbClr val="FFC000"/>
                </a:solidFill>
              </a:rPr>
              <a:t>Razsvetljenstvo</a:t>
            </a:r>
            <a:endParaRPr lang="sl-SI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4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51520" y="1968500"/>
            <a:ext cx="8640960" cy="4556844"/>
          </a:xfrm>
        </p:spPr>
        <p:txBody>
          <a:bodyPr>
            <a:normAutofit fontScale="25000" lnSpcReduction="20000"/>
          </a:bodyPr>
          <a:lstStyle/>
          <a:p>
            <a:r>
              <a:rPr lang="sl-SI" sz="6400" dirty="0" smtClean="0"/>
              <a:t>Objavljena </a:t>
            </a:r>
            <a:r>
              <a:rPr lang="sl-SI" sz="6400" dirty="0"/>
              <a:t>v </a:t>
            </a:r>
            <a:r>
              <a:rPr lang="sl-SI" sz="6400" dirty="0" smtClean="0"/>
              <a:t>Pisanicah </a:t>
            </a:r>
            <a:r>
              <a:rPr lang="sl-SI" sz="6400" dirty="0"/>
              <a:t>1781 in je ena prvih pesmi </a:t>
            </a:r>
            <a:r>
              <a:rPr lang="sl-SI" sz="6400" dirty="0" smtClean="0"/>
              <a:t>V. Vodnika, izšla </a:t>
            </a:r>
            <a:r>
              <a:rPr lang="sl-SI" sz="6400" dirty="0"/>
              <a:t>je tudi v njegovi prvi pesniški zbirki </a:t>
            </a:r>
            <a:r>
              <a:rPr lang="sl-SI" sz="6400" dirty="0" err="1"/>
              <a:t>Pesme</a:t>
            </a:r>
            <a:r>
              <a:rPr lang="sl-SI" sz="6400" dirty="0"/>
              <a:t> za pokušino, 1806. </a:t>
            </a:r>
          </a:p>
          <a:p>
            <a:endParaRPr lang="sl-SI" sz="6400" dirty="0"/>
          </a:p>
          <a:p>
            <a:endParaRPr lang="sl-SI" sz="6400" dirty="0"/>
          </a:p>
          <a:p>
            <a:r>
              <a:rPr lang="sl-SI" sz="6400" dirty="0" smtClean="0"/>
              <a:t>Je </a:t>
            </a:r>
            <a:r>
              <a:rPr lang="sl-SI" sz="6400" dirty="0" smtClean="0">
                <a:solidFill>
                  <a:srgbClr val="C00000"/>
                </a:solidFill>
              </a:rPr>
              <a:t>stanovska </a:t>
            </a:r>
            <a:r>
              <a:rPr lang="sl-SI" sz="6400" dirty="0">
                <a:solidFill>
                  <a:srgbClr val="C00000"/>
                </a:solidFill>
              </a:rPr>
              <a:t>kmečka pesem </a:t>
            </a:r>
            <a:r>
              <a:rPr lang="sl-SI" sz="6400" dirty="0"/>
              <a:t>in izraz prebujene samozavesti kmečkega človeka, ki mu je </a:t>
            </a:r>
            <a:r>
              <a:rPr lang="sl-SI" sz="6400" dirty="0" err="1"/>
              <a:t>robotni</a:t>
            </a:r>
            <a:r>
              <a:rPr lang="sl-SI" sz="6400" dirty="0"/>
              <a:t> patent (1782) omejil tlako. V njej pesnik poveličuje kmečko življenje in vrline kranjskega človeka. </a:t>
            </a:r>
          </a:p>
          <a:p>
            <a:r>
              <a:rPr lang="sl-SI" sz="6400" dirty="0"/>
              <a:t>Zaradi </a:t>
            </a:r>
            <a:r>
              <a:rPr lang="sl-SI" sz="6400" dirty="0" err="1"/>
              <a:t>narodnospodbudne</a:t>
            </a:r>
            <a:r>
              <a:rPr lang="sl-SI" sz="6400" dirty="0"/>
              <a:t> težnje je pesem </a:t>
            </a:r>
            <a:r>
              <a:rPr lang="sl-SI" sz="6400" dirty="0">
                <a:solidFill>
                  <a:srgbClr val="C00000"/>
                </a:solidFill>
              </a:rPr>
              <a:t>budnica</a:t>
            </a:r>
            <a:r>
              <a:rPr lang="sl-SI" sz="6400" dirty="0"/>
              <a:t>. </a:t>
            </a:r>
            <a:endParaRPr lang="sl-SI" sz="6400" dirty="0" smtClean="0"/>
          </a:p>
          <a:p>
            <a:r>
              <a:rPr lang="sl-SI" sz="6400" dirty="0" smtClean="0"/>
              <a:t>Vodnik </a:t>
            </a:r>
            <a:r>
              <a:rPr lang="sl-SI" sz="6400" dirty="0"/>
              <a:t>z njo usmerja Slovence k prizadevnemu, uspešnemu in zdravemu življenju, kar je tipično za razsvetljensko miselnost. </a:t>
            </a:r>
            <a:endParaRPr lang="sl-SI" sz="6400" dirty="0" smtClean="0"/>
          </a:p>
          <a:p>
            <a:endParaRPr lang="sl-SI" sz="6400" dirty="0" smtClean="0"/>
          </a:p>
          <a:p>
            <a:r>
              <a:rPr lang="sl-SI" sz="6400" dirty="0" smtClean="0"/>
              <a:t>Pesem </a:t>
            </a:r>
            <a:r>
              <a:rPr lang="sl-SI" sz="6400" dirty="0"/>
              <a:t>je razumska in spada v utilitarno (tendenčno, idejno, angažirano) poezijo. </a:t>
            </a:r>
            <a:endParaRPr lang="sl-SI" sz="6400" dirty="0" smtClean="0"/>
          </a:p>
          <a:p>
            <a:r>
              <a:rPr lang="sl-SI" sz="6400" dirty="0" smtClean="0"/>
              <a:t>Napisana </a:t>
            </a:r>
            <a:r>
              <a:rPr lang="sl-SI" sz="6400" dirty="0"/>
              <a:t>je v verzih </a:t>
            </a:r>
            <a:r>
              <a:rPr lang="sl-SI" sz="6400" dirty="0">
                <a:solidFill>
                  <a:srgbClr val="C00000"/>
                </a:solidFill>
              </a:rPr>
              <a:t>alpske poskočnice</a:t>
            </a:r>
            <a:r>
              <a:rPr lang="sl-SI" sz="6400" dirty="0"/>
              <a:t>, ki je pogosta v slovenskih ljudskih pesmih. To je posebna oblika verza in kitice, spesnjena v plesnem ritmu s tričetrtinskim taktom. </a:t>
            </a:r>
            <a:endParaRPr lang="sl-SI" sz="6400" dirty="0" smtClean="0"/>
          </a:p>
          <a:p>
            <a:r>
              <a:rPr lang="sl-SI" sz="6400" dirty="0" err="1" smtClean="0"/>
              <a:t>Dvostopični</a:t>
            </a:r>
            <a:r>
              <a:rPr lang="sl-SI" sz="6400" dirty="0" smtClean="0"/>
              <a:t> </a:t>
            </a:r>
            <a:r>
              <a:rPr lang="sl-SI" sz="6400" dirty="0"/>
              <a:t>verzi so oblikovani iz dveh amfibrahov (U–U). </a:t>
            </a:r>
          </a:p>
          <a:p>
            <a:endParaRPr lang="sl-SI" sz="6400" dirty="0" smtClean="0"/>
          </a:p>
          <a:p>
            <a:endParaRPr lang="sl-SI" sz="6400" dirty="0"/>
          </a:p>
          <a:p>
            <a:r>
              <a:rPr lang="sl-SI" sz="6400" dirty="0" smtClean="0"/>
              <a:t>O avtorju: https</a:t>
            </a:r>
            <a:r>
              <a:rPr lang="sl-SI" sz="6400" dirty="0"/>
              <a:t>://eucbeniki.sio.si/slo1/2667/index.html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V. vodnik: zadovoljni </a:t>
            </a:r>
            <a:r>
              <a:rPr lang="sl-SI" dirty="0" err="1" smtClean="0"/>
              <a:t>kranjc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11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dirty="0" smtClean="0"/>
              <a:t>Bil je dramatik, pesnik, zgodovinar in šolnik.</a:t>
            </a:r>
          </a:p>
          <a:p>
            <a:pPr>
              <a:lnSpc>
                <a:spcPct val="90000"/>
              </a:lnSpc>
            </a:pP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dirty="0" smtClean="0">
                <a:solidFill>
                  <a:srgbClr val="C00000"/>
                </a:solidFill>
              </a:rPr>
              <a:t>Pesništvo</a:t>
            </a:r>
            <a:r>
              <a:rPr lang="sl-SI" dirty="0" smtClean="0"/>
              <a:t> </a:t>
            </a:r>
            <a:r>
              <a:rPr lang="sl-SI" dirty="0"/>
              <a:t>v nemščini (</a:t>
            </a:r>
            <a:r>
              <a:rPr lang="sl-SI" dirty="0" err="1"/>
              <a:t>Blumen</a:t>
            </a:r>
            <a:r>
              <a:rPr lang="sl-SI" dirty="0"/>
              <a:t> </a:t>
            </a:r>
            <a:r>
              <a:rPr lang="sl-SI" dirty="0" err="1"/>
              <a:t>aus</a:t>
            </a:r>
            <a:r>
              <a:rPr lang="sl-SI" dirty="0"/>
              <a:t> </a:t>
            </a:r>
            <a:r>
              <a:rPr lang="sl-SI" dirty="0" err="1"/>
              <a:t>Krain</a:t>
            </a:r>
            <a:r>
              <a:rPr lang="sl-SI" dirty="0" smtClean="0"/>
              <a:t>).</a:t>
            </a:r>
            <a:endParaRPr lang="sl-SI" dirty="0"/>
          </a:p>
          <a:p>
            <a:pPr>
              <a:lnSpc>
                <a:spcPct val="90000"/>
              </a:lnSpc>
            </a:pPr>
            <a:r>
              <a:rPr lang="sl-SI" dirty="0" smtClean="0">
                <a:solidFill>
                  <a:srgbClr val="C00000"/>
                </a:solidFill>
              </a:rPr>
              <a:t>Dramatika</a:t>
            </a:r>
            <a:r>
              <a:rPr lang="sl-SI" dirty="0" smtClean="0"/>
              <a:t>: priredbi </a:t>
            </a:r>
            <a:r>
              <a:rPr lang="sl-SI" dirty="0"/>
              <a:t>tujih komedij: Županova Micka in </a:t>
            </a:r>
          </a:p>
          <a:p>
            <a:pPr>
              <a:lnSpc>
                <a:spcPct val="90000"/>
              </a:lnSpc>
            </a:pPr>
            <a:r>
              <a:rPr lang="sl-SI" dirty="0" smtClean="0"/>
              <a:t>                          Ta </a:t>
            </a:r>
            <a:r>
              <a:rPr lang="sl-SI" dirty="0"/>
              <a:t>veseli dan ali Matiček se </a:t>
            </a:r>
            <a:r>
              <a:rPr lang="sl-SI" dirty="0" smtClean="0"/>
              <a:t>ženi (Beaumarchais)</a:t>
            </a:r>
          </a:p>
          <a:p>
            <a:pPr>
              <a:lnSpc>
                <a:spcPct val="90000"/>
              </a:lnSpc>
            </a:pP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sz="1700" dirty="0" smtClean="0"/>
              <a:t>Zgodovina</a:t>
            </a:r>
            <a:r>
              <a:rPr lang="sl-SI" sz="1700" dirty="0"/>
              <a:t>: Poskus zgodovine Kranjske in drugih dežel južnih Slovanov iz Avstrije </a:t>
            </a:r>
          </a:p>
          <a:p>
            <a:pPr>
              <a:lnSpc>
                <a:spcPct val="90000"/>
              </a:lnSpc>
            </a:pPr>
            <a:endParaRPr lang="sl-SI" dirty="0" smtClean="0"/>
          </a:p>
          <a:p>
            <a:pPr>
              <a:lnSpc>
                <a:spcPct val="90000"/>
              </a:lnSpc>
            </a:pP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dirty="0" smtClean="0"/>
              <a:t>VEČ  o avtorju preberi na: https</a:t>
            </a:r>
            <a:r>
              <a:rPr lang="sl-SI" dirty="0"/>
              <a:t>://eucbeniki.sio.si/slo1/2675/index.html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</a:t>
            </a:r>
            <a:r>
              <a:rPr lang="sl-SI" dirty="0"/>
              <a:t>. T. </a:t>
            </a:r>
            <a:r>
              <a:rPr lang="sl-SI" dirty="0" smtClean="0"/>
              <a:t>Linhart (1756-1795)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712"/>
            <a:ext cx="165735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44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sl-SI" dirty="0"/>
              <a:t>Prizorišče komedije je grad na </a:t>
            </a:r>
            <a:r>
              <a:rPr lang="sl-SI" dirty="0">
                <a:hlinkClick r:id="rId2" tooltip="Gorenjska"/>
              </a:rPr>
              <a:t>Gorenjskem</a:t>
            </a:r>
            <a:r>
              <a:rPr lang="sl-SI" dirty="0"/>
              <a:t> blizu neke vasi, dogajalni čas je pred letom </a:t>
            </a:r>
            <a:r>
              <a:rPr lang="sl-SI" dirty="0">
                <a:hlinkClick r:id="rId3" tooltip="1789"/>
              </a:rPr>
              <a:t>1789</a:t>
            </a:r>
            <a:r>
              <a:rPr lang="sl-SI" dirty="0"/>
              <a:t>. </a:t>
            </a:r>
            <a:endParaRPr lang="sl-SI" dirty="0" smtClean="0"/>
          </a:p>
          <a:p>
            <a:pPr lvl="0"/>
            <a:endParaRPr lang="sl-SI" dirty="0" smtClean="0"/>
          </a:p>
          <a:p>
            <a:pPr lvl="0"/>
            <a:r>
              <a:rPr lang="sl-SI" dirty="0" smtClean="0"/>
              <a:t>Na </a:t>
            </a:r>
            <a:r>
              <a:rPr lang="sl-SI" dirty="0"/>
              <a:t>gradu sta služila </a:t>
            </a:r>
            <a:r>
              <a:rPr lang="sl-SI" i="1" dirty="0"/>
              <a:t>Matiček</a:t>
            </a:r>
            <a:r>
              <a:rPr lang="sl-SI" dirty="0"/>
              <a:t> kot graščinski vrtnar, ki ga je baron </a:t>
            </a:r>
            <a:r>
              <a:rPr lang="sl-SI" i="1" dirty="0"/>
              <a:t>Naletel</a:t>
            </a:r>
            <a:r>
              <a:rPr lang="sl-SI" dirty="0"/>
              <a:t> </a:t>
            </a:r>
            <a:r>
              <a:rPr lang="sl-SI" dirty="0" smtClean="0"/>
              <a:t>povišal</a:t>
            </a:r>
          </a:p>
          <a:p>
            <a:pPr lvl="0"/>
            <a:r>
              <a:rPr lang="sl-SI" dirty="0" smtClean="0"/>
              <a:t> </a:t>
            </a:r>
            <a:r>
              <a:rPr lang="sl-SI" dirty="0"/>
              <a:t>v prvega služabnika, in </a:t>
            </a:r>
            <a:r>
              <a:rPr lang="sl-SI" i="1" dirty="0"/>
              <a:t>Nežka</a:t>
            </a:r>
            <a:r>
              <a:rPr lang="sl-SI" dirty="0"/>
              <a:t> kot baroničina hišna. Pripravljata se na poroko</a:t>
            </a:r>
            <a:r>
              <a:rPr lang="sl-SI" dirty="0" smtClean="0"/>
              <a:t>.</a:t>
            </a:r>
          </a:p>
          <a:p>
            <a:pPr lvl="0"/>
            <a:r>
              <a:rPr lang="sl-SI" dirty="0" smtClean="0"/>
              <a:t> </a:t>
            </a:r>
            <a:r>
              <a:rPr lang="sl-SI" dirty="0"/>
              <a:t>Dogodki se zapletejo in razpletejo v enem </a:t>
            </a:r>
            <a:r>
              <a:rPr lang="sl-SI" dirty="0" smtClean="0"/>
              <a:t>dnevu.</a:t>
            </a:r>
          </a:p>
          <a:p>
            <a:pPr lvl="0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 veseli dan ali Matiček se ženi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41884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l-SI" dirty="0"/>
              <a:t>KOMEDIJA ALI VESELOIGRA je dramska igra z zabavno, smešno vsebino in srečnim koncem. </a:t>
            </a:r>
            <a:r>
              <a:rPr lang="sl-SI" dirty="0" smtClean="0"/>
              <a:t>Pravi </a:t>
            </a:r>
            <a:r>
              <a:rPr lang="sl-SI" dirty="0"/>
              <a:t>razcvet </a:t>
            </a:r>
            <a:r>
              <a:rPr lang="sl-SI" dirty="0" smtClean="0"/>
              <a:t>je </a:t>
            </a:r>
            <a:r>
              <a:rPr lang="sl-SI" dirty="0"/>
              <a:t>doživela v obdobju klasicizma (17. stoletje), ko so obstajali nekateri smešni liki (pokvarjeni zdravnik, namišljeni bolnik, zlobna tašča, stari pohotni mož, naivna, nečimrna in po bogastvu hrepeneča žena …). 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Komedija </a:t>
            </a:r>
            <a:endParaRPr lang="sl-SI" dirty="0"/>
          </a:p>
          <a:p>
            <a:r>
              <a:rPr lang="sl-SI" dirty="0" smtClean="0"/>
              <a:t>nastavlja </a:t>
            </a:r>
            <a:r>
              <a:rPr lang="sl-SI" dirty="0"/>
              <a:t>ogledalo družbi: prikazuje ravno tako smešne, ponižujoče, primitivne situacije, kot se godijo v resničnem življenju. Gledalci se smejijo, ne da bi se prav zavedali, da so na odru oni sami z vsemi svojimi napakami in neizživetimi strastmi.</a:t>
            </a:r>
          </a:p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Komedija, komično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11615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Besedna (imena likov  - Budalo, Zmešnjava)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Značajska (baronova naivnost)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Situacijska (preoblačenje Nežike in baronice ter baronovo dvorjenje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Telesna (jecljanje)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Vrste komike v Linhartovi komediji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4175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r>
              <a:rPr lang="sl-SI" dirty="0" smtClean="0">
                <a:sym typeface="Wingdings" pitchFamily="2" charset="2"/>
              </a:rPr>
              <a:t>Matičkova samozavest v odnosu do barona</a:t>
            </a:r>
          </a:p>
          <a:p>
            <a:pPr marL="0" indent="0">
              <a:buNone/>
            </a:pPr>
            <a:endParaRPr lang="sl-SI" dirty="0" smtClean="0">
              <a:sym typeface="Wingdings" pitchFamily="2" charset="2"/>
            </a:endParaRPr>
          </a:p>
          <a:p>
            <a:r>
              <a:rPr lang="sl-SI" dirty="0" smtClean="0">
                <a:sym typeface="Wingdings" pitchFamily="2" charset="2"/>
              </a:rPr>
              <a:t>Poudarjanje slovenskega jezika – Matiček pravi, da se ne more zagovarjati, ker sojenje poteka v nemščini.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Razsvetljenske ideje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6870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/>
              <a:t>1789 – francoska revolucija – želja po večji demokraciji; napoved konca monarhij.</a:t>
            </a:r>
          </a:p>
          <a:p>
            <a:pPr>
              <a:lnSpc>
                <a:spcPct val="90000"/>
              </a:lnSpc>
            </a:pPr>
            <a:r>
              <a:rPr lang="sl-SI" dirty="0"/>
              <a:t>Meščanstvo krepi svojo moč v družbi</a:t>
            </a:r>
            <a:r>
              <a:rPr lang="sl-SI" dirty="0" smtClean="0"/>
              <a:t>.</a:t>
            </a:r>
          </a:p>
          <a:p>
            <a:pPr>
              <a:lnSpc>
                <a:spcPct val="90000"/>
              </a:lnSpc>
            </a:pP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1740–1780 je v Avstriji vladala cesarica Marija Terezija</a:t>
            </a:r>
            <a:r>
              <a:rPr lang="sl-SI" dirty="0" smtClean="0"/>
              <a:t>.</a:t>
            </a:r>
          </a:p>
          <a:p>
            <a:pPr>
              <a:lnSpc>
                <a:spcPct val="90000"/>
              </a:lnSpc>
            </a:pP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V Avstriji uvedejo obvezno šolanje, vojaško obveznost, popis prebivalstva in hišne številke.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Družbene razmere</a:t>
            </a:r>
          </a:p>
        </p:txBody>
      </p:sp>
    </p:spTree>
    <p:extLst>
      <p:ext uri="{BB962C8B-B14F-4D97-AF65-F5344CB8AC3E}">
        <p14:creationId xmlns:p14="http://schemas.microsoft.com/office/powerpoint/2010/main" val="11340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Razsvetljenstvo </a:t>
            </a:r>
            <a:r>
              <a:rPr lang="sl-SI" dirty="0"/>
              <a:t>je idejno, kulturno in politično gibanje v </a:t>
            </a:r>
            <a:r>
              <a:rPr lang="sl-SI" dirty="0" smtClean="0"/>
              <a:t>Evropi v 18. st..</a:t>
            </a:r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  Nastalo je v </a:t>
            </a:r>
            <a:r>
              <a:rPr lang="sl-SI" dirty="0"/>
              <a:t>Franciji in je pripravljalo podlago za francosko revolucijo (1789). </a:t>
            </a:r>
          </a:p>
          <a:p>
            <a:endParaRPr lang="sl-SI" dirty="0"/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Razsvetljenci </a:t>
            </a:r>
            <a:r>
              <a:rPr lang="sl-SI" dirty="0"/>
              <a:t>so poudarjali človekovo enakost pred zakonom, pravico do svobode, svobodo tiska in mišljenja ter za najvišji vrednoti določili razum in znanost.</a:t>
            </a:r>
          </a:p>
          <a:p>
            <a:endParaRPr lang="sl-SI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Oznaka obdobja</a:t>
            </a:r>
          </a:p>
        </p:txBody>
      </p:sp>
    </p:spTree>
    <p:extLst>
      <p:ext uri="{BB962C8B-B14F-4D97-AF65-F5344CB8AC3E}">
        <p14:creationId xmlns:p14="http://schemas.microsoft.com/office/powerpoint/2010/main" val="193454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l-SI" dirty="0" smtClean="0"/>
              <a:t> </a:t>
            </a:r>
          </a:p>
          <a:p>
            <a:endParaRPr lang="sl-SI" dirty="0" smtClean="0"/>
          </a:p>
          <a:p>
            <a:r>
              <a:rPr lang="sl-SI" dirty="0" smtClean="0">
                <a:solidFill>
                  <a:srgbClr val="C00000"/>
                </a:solidFill>
              </a:rPr>
              <a:t>empirizem</a:t>
            </a:r>
            <a:r>
              <a:rPr lang="sl-SI" dirty="0" smtClean="0"/>
              <a:t> </a:t>
            </a:r>
            <a:r>
              <a:rPr lang="sl-SI" dirty="0"/>
              <a:t>(veda, ki temelji na dokazih), </a:t>
            </a:r>
            <a:endParaRPr lang="sl-SI" dirty="0" smtClean="0"/>
          </a:p>
          <a:p>
            <a:r>
              <a:rPr lang="sl-SI" dirty="0" smtClean="0">
                <a:solidFill>
                  <a:srgbClr val="C00000"/>
                </a:solidFill>
              </a:rPr>
              <a:t>materializem </a:t>
            </a:r>
            <a:r>
              <a:rPr lang="sl-SI" dirty="0"/>
              <a:t>(osnova vsega je materija), </a:t>
            </a:r>
            <a:endParaRPr lang="sl-SI" dirty="0" smtClean="0"/>
          </a:p>
          <a:p>
            <a:r>
              <a:rPr lang="sl-SI" dirty="0" smtClean="0">
                <a:solidFill>
                  <a:srgbClr val="C00000"/>
                </a:solidFill>
              </a:rPr>
              <a:t>utilitarizem</a:t>
            </a:r>
            <a:r>
              <a:rPr lang="sl-SI" dirty="0" smtClean="0"/>
              <a:t> </a:t>
            </a:r>
            <a:r>
              <a:rPr lang="sl-SI" dirty="0"/>
              <a:t>(cilj človekovega delovanja je v tem, da dela stvari, ki so koristne za posameznika ali za družbo) in </a:t>
            </a:r>
            <a:endParaRPr lang="sl-SI" dirty="0" smtClean="0"/>
          </a:p>
          <a:p>
            <a:r>
              <a:rPr lang="sl-SI" dirty="0" err="1" smtClean="0">
                <a:solidFill>
                  <a:srgbClr val="C00000"/>
                </a:solidFill>
              </a:rPr>
              <a:t>senzualizem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/>
              <a:t>(človekovo spoznavanje sveta temelji na čutnem zaznavanju).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Filozofske podlage za razsvetljenstvo </a:t>
            </a:r>
          </a:p>
        </p:txBody>
      </p:sp>
    </p:spTree>
    <p:extLst>
      <p:ext uri="{BB962C8B-B14F-4D97-AF65-F5344CB8AC3E}">
        <p14:creationId xmlns:p14="http://schemas.microsoft.com/office/powerpoint/2010/main" val="23831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sl-SI" dirty="0"/>
              <a:t>Razsvetljenci so bili znanstveno dejavni, želeli so enciklopedično zajeti in popisati vse človeško znanje. </a:t>
            </a:r>
          </a:p>
          <a:p>
            <a:r>
              <a:rPr lang="sl-SI" dirty="0" smtClean="0"/>
              <a:t>Piscem </a:t>
            </a:r>
            <a:r>
              <a:rPr lang="sl-SI" dirty="0"/>
              <a:t>člankov </a:t>
            </a:r>
            <a:r>
              <a:rPr lang="sl-SI" dirty="0">
                <a:solidFill>
                  <a:srgbClr val="C00000"/>
                </a:solidFill>
              </a:rPr>
              <a:t>Enciklopedije</a:t>
            </a:r>
            <a:r>
              <a:rPr lang="sl-SI" dirty="0"/>
              <a:t>, ki je izhajala med letoma </a:t>
            </a:r>
            <a:r>
              <a:rPr lang="sl-SI" dirty="0" smtClean="0"/>
              <a:t>1751 </a:t>
            </a:r>
            <a:r>
              <a:rPr lang="sl-SI" dirty="0"/>
              <a:t>in 1765 (</a:t>
            </a:r>
            <a:r>
              <a:rPr lang="sl-SI" dirty="0">
                <a:solidFill>
                  <a:srgbClr val="7030A0"/>
                </a:solidFill>
              </a:rPr>
              <a:t>Diderotu, Rousseauju in Voltairu</a:t>
            </a:r>
            <a:r>
              <a:rPr lang="sl-SI" dirty="0"/>
              <a:t>), zato pravimo </a:t>
            </a:r>
            <a:r>
              <a:rPr lang="sl-SI" dirty="0">
                <a:solidFill>
                  <a:srgbClr val="C00000"/>
                </a:solidFill>
              </a:rPr>
              <a:t>enciklopedisti</a:t>
            </a:r>
            <a:r>
              <a:rPr lang="sl-SI" dirty="0"/>
              <a:t>. </a:t>
            </a:r>
            <a:endParaRPr lang="sl-SI" dirty="0" smtClean="0"/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Zavzemali </a:t>
            </a:r>
            <a:r>
              <a:rPr lang="sl-SI" dirty="0"/>
              <a:t>so se za večje politične pravice meščanstva in enakopravnost v družbi, nasprotovali so privilegijem plemstva. </a:t>
            </a:r>
            <a:endParaRPr lang="sl-SI" dirty="0" smtClean="0"/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Razsvetljenci </a:t>
            </a:r>
            <a:r>
              <a:rPr lang="sl-SI" dirty="0"/>
              <a:t>so trdili, da je treba človeka ceniti po njegovih sposobnostih, ne pa po pravicah, ki jih dobi z rojstvom.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solidFill>
                  <a:srgbClr val="FFC000"/>
                </a:solidFill>
              </a:rPr>
              <a:t>DELOVANJE RAZSVETLJENCEV</a:t>
            </a:r>
            <a:endParaRPr lang="sl-SI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32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LIRIKA</a:t>
            </a:r>
          </a:p>
          <a:p>
            <a:r>
              <a:rPr lang="sl-SI" dirty="0" smtClean="0"/>
              <a:t>basen v </a:t>
            </a:r>
            <a:r>
              <a:rPr lang="sl-SI" dirty="0"/>
              <a:t>vezani besedi </a:t>
            </a:r>
            <a:r>
              <a:rPr lang="sl-SI" dirty="0" smtClean="0"/>
              <a:t> (I. A. </a:t>
            </a:r>
            <a:r>
              <a:rPr lang="sl-SI" dirty="0" err="1" smtClean="0"/>
              <a:t>Krilov</a:t>
            </a:r>
            <a:r>
              <a:rPr lang="sl-SI" dirty="0" smtClean="0"/>
              <a:t>), </a:t>
            </a:r>
            <a:endParaRPr lang="sl-SI" dirty="0"/>
          </a:p>
          <a:p>
            <a:r>
              <a:rPr lang="sl-SI" dirty="0"/>
              <a:t>i</a:t>
            </a:r>
            <a:r>
              <a:rPr lang="sl-SI" dirty="0" smtClean="0"/>
              <a:t>n v </a:t>
            </a:r>
            <a:r>
              <a:rPr lang="sl-SI" dirty="0"/>
              <a:t>nevezani besedi </a:t>
            </a:r>
            <a:r>
              <a:rPr lang="sl-SI" dirty="0" smtClean="0"/>
              <a:t> (Lessing)</a:t>
            </a:r>
            <a:endParaRPr lang="sl-SI" dirty="0" smtClean="0">
              <a:solidFill>
                <a:srgbClr val="FF0000"/>
              </a:solidFill>
            </a:endParaRPr>
          </a:p>
          <a:p>
            <a:endParaRPr lang="sl-SI" dirty="0" smtClean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DRAMATIKA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klasične </a:t>
            </a:r>
            <a:r>
              <a:rPr lang="sl-SI" dirty="0"/>
              <a:t>tragedije (Voltaire</a:t>
            </a:r>
            <a:r>
              <a:rPr lang="sl-SI" dirty="0" smtClean="0"/>
              <a:t>)</a:t>
            </a:r>
          </a:p>
          <a:p>
            <a:r>
              <a:rPr lang="sl-SI" dirty="0" smtClean="0"/>
              <a:t>     in komedije </a:t>
            </a:r>
            <a:r>
              <a:rPr lang="sl-SI" dirty="0"/>
              <a:t>(</a:t>
            </a:r>
            <a:r>
              <a:rPr lang="sl-SI" dirty="0" smtClean="0"/>
              <a:t>P. Beaumarchais)</a:t>
            </a:r>
          </a:p>
          <a:p>
            <a:endParaRPr lang="sl-SI" dirty="0"/>
          </a:p>
          <a:p>
            <a:r>
              <a:rPr lang="sl-SI" sz="1800" dirty="0" smtClean="0">
                <a:solidFill>
                  <a:srgbClr val="00B0F0"/>
                </a:solidFill>
              </a:rPr>
              <a:t>POLLITERARNE VRSTE</a:t>
            </a:r>
            <a:r>
              <a:rPr lang="sl-SI" dirty="0" smtClean="0">
                <a:solidFill>
                  <a:srgbClr val="00B0F0"/>
                </a:solidFill>
              </a:rPr>
              <a:t>:</a:t>
            </a:r>
          </a:p>
          <a:p>
            <a:r>
              <a:rPr lang="sl-SI" dirty="0"/>
              <a:t>f</a:t>
            </a:r>
            <a:r>
              <a:rPr lang="sl-SI" dirty="0" smtClean="0"/>
              <a:t>ilozofska, zgodovinska in moralistična proza, eseji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EPIKA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potopisno-didaktični </a:t>
            </a:r>
            <a:r>
              <a:rPr lang="sl-SI" dirty="0"/>
              <a:t>romani (Daniel Defoe: Robinson </a:t>
            </a:r>
            <a:r>
              <a:rPr lang="sl-SI" dirty="0" err="1"/>
              <a:t>Crusoe</a:t>
            </a:r>
            <a:r>
              <a:rPr lang="sl-SI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 </a:t>
            </a:r>
            <a:r>
              <a:rPr lang="sl-SI" dirty="0"/>
              <a:t>potopisno-satirični romani (Jonathan Swift: </a:t>
            </a:r>
            <a:r>
              <a:rPr lang="sl-SI" dirty="0" err="1"/>
              <a:t>Gulliverjeva</a:t>
            </a:r>
            <a:r>
              <a:rPr lang="sl-SI" dirty="0"/>
              <a:t> </a:t>
            </a:r>
            <a:r>
              <a:rPr lang="sl-SI" dirty="0" smtClean="0"/>
              <a:t>potovanja</a:t>
            </a:r>
            <a:r>
              <a:rPr lang="sl-SI" dirty="0"/>
              <a:t>)</a:t>
            </a: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pustolovsko-satirični </a:t>
            </a:r>
            <a:r>
              <a:rPr lang="sl-SI" dirty="0"/>
              <a:t>oz. filozofsko-satirični (Voltaire: </a:t>
            </a:r>
            <a:r>
              <a:rPr lang="sl-SI" dirty="0" err="1"/>
              <a:t>Kandid</a:t>
            </a:r>
            <a:r>
              <a:rPr lang="sl-SI" dirty="0"/>
              <a:t> ali optimizem</a:t>
            </a:r>
            <a:r>
              <a:rPr lang="sl-SI" dirty="0" smtClean="0"/>
              <a:t>) idr.</a:t>
            </a:r>
            <a:endParaRPr lang="sl-S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Književnost</a:t>
            </a:r>
            <a:br>
              <a:rPr lang="sl-SI" dirty="0" smtClean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84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>
                <a:solidFill>
                  <a:srgbClr val="FFC000"/>
                </a:solidFill>
              </a:rPr>
              <a:t>RAZSVETLJENSTVO NA SLOVENSKEM</a:t>
            </a:r>
            <a:endParaRPr lang="sl-SI" sz="24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78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Oblast Avstro-Ogrske prevzame cesarica Marija Terezija, za njo pa njen sin Jožef II. Oba sta bila prosvetljena absolutista, ki sta se zavzemala za meščanstvo in gospodarski napredek.</a:t>
            </a:r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Na Slovence so najbolj vplivale kmečko-gospodarske reforma, </a:t>
            </a:r>
          </a:p>
          <a:p>
            <a:r>
              <a:rPr lang="sl-SI" dirty="0" smtClean="0"/>
              <a:t>na položaj slovenščine pa reforme šolstva.</a:t>
            </a:r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V monarhiji je bil uradni jezik nemščina, kar je pri Slovencih sprožilo upor, da so se narodnostno in literarno </a:t>
            </a:r>
            <a:r>
              <a:rPr lang="sl-SI" dirty="0"/>
              <a:t>prebudili. </a:t>
            </a:r>
            <a:r>
              <a:rPr lang="sl-SI" dirty="0" smtClean="0"/>
              <a:t>Prizadevali </a:t>
            </a:r>
            <a:r>
              <a:rPr lang="sl-SI" dirty="0"/>
              <a:t>so si za združitev slovenskih dežel, enoten narod, za vzpostavitev enotnega knjižnega jezika in pripomogli k uresničevanju obveznega šolanja.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Družbeno-politične razmere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33722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844824"/>
            <a:ext cx="8229600" cy="4608512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Za ta čas so značilni krožki (Zoisov, Japljev, Pohlinov).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Baron Žiga</a:t>
            </a:r>
            <a:r>
              <a:rPr lang="sl-SI" dirty="0" smtClean="0">
                <a:solidFill>
                  <a:srgbClr val="FFC000"/>
                </a:solidFill>
              </a:rPr>
              <a:t> </a:t>
            </a:r>
            <a:r>
              <a:rPr lang="sl-SI" dirty="0" smtClean="0">
                <a:solidFill>
                  <a:srgbClr val="C00000"/>
                </a:solidFill>
              </a:rPr>
              <a:t>ZOIS </a:t>
            </a:r>
            <a:r>
              <a:rPr lang="sl-SI" dirty="0" smtClean="0"/>
              <a:t>je bil mentor in mecen slovenskim izobražencem in umetnikom. Izdelal je program, kaj vse morajo preroditelji storiti.</a:t>
            </a:r>
          </a:p>
          <a:p>
            <a:pPr marL="342900" indent="-342900">
              <a:buFont typeface="Arial" pitchFamily="34" charset="0"/>
              <a:buChar char="•"/>
            </a:pP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>
                <a:solidFill>
                  <a:srgbClr val="C00000"/>
                </a:solidFill>
              </a:rPr>
              <a:t>1768</a:t>
            </a:r>
            <a:r>
              <a:rPr lang="sl-SI" dirty="0" smtClean="0"/>
              <a:t> je oče Marko </a:t>
            </a:r>
            <a:r>
              <a:rPr lang="sl-SI" dirty="0" smtClean="0">
                <a:solidFill>
                  <a:srgbClr val="C00000"/>
                </a:solidFill>
              </a:rPr>
              <a:t>POHLIN</a:t>
            </a:r>
            <a:r>
              <a:rPr lang="sl-SI" dirty="0" smtClean="0"/>
              <a:t> izdal Kranjsko gramatiko – slovnica, v kateri je pomemben uvod, ni še znanstvena.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1779–1781, prvi slovenski pesniški almanah </a:t>
            </a:r>
            <a:r>
              <a:rPr lang="sl-SI" dirty="0" smtClean="0">
                <a:solidFill>
                  <a:srgbClr val="FFC000"/>
                </a:solidFill>
              </a:rPr>
              <a:t>Pisanice</a:t>
            </a:r>
            <a:r>
              <a:rPr lang="sl-SI" dirty="0" smtClean="0"/>
              <a:t> (pesnik  </a:t>
            </a:r>
            <a:r>
              <a:rPr lang="sl-SI" dirty="0" smtClean="0">
                <a:solidFill>
                  <a:srgbClr val="FFC000"/>
                </a:solidFill>
              </a:rPr>
              <a:t>Dev</a:t>
            </a:r>
            <a:r>
              <a:rPr lang="sl-SI" dirty="0" smtClean="0"/>
              <a:t>), kjer je tudi V. Vodnik objavil svoje prve pesmi. </a:t>
            </a:r>
          </a:p>
          <a:p>
            <a:pPr marL="342900" indent="-342900">
              <a:buFont typeface="Arial" pitchFamily="34" charset="0"/>
              <a:buChar char="•"/>
            </a:pP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>
                <a:solidFill>
                  <a:srgbClr val="C00000"/>
                </a:solidFill>
              </a:rPr>
              <a:t>1784</a:t>
            </a:r>
            <a:r>
              <a:rPr lang="sl-SI" dirty="0" smtClean="0"/>
              <a:t> Jurij </a:t>
            </a:r>
            <a:r>
              <a:rPr lang="sl-SI" dirty="0" smtClean="0">
                <a:solidFill>
                  <a:srgbClr val="C00000"/>
                </a:solidFill>
              </a:rPr>
              <a:t>Japelj</a:t>
            </a:r>
            <a:r>
              <a:rPr lang="sl-SI" dirty="0" smtClean="0"/>
              <a:t> je prevedel </a:t>
            </a:r>
            <a:r>
              <a:rPr lang="sl-SI" dirty="0" smtClean="0">
                <a:solidFill>
                  <a:srgbClr val="FFC000"/>
                </a:solidFill>
              </a:rPr>
              <a:t>Biblijo</a:t>
            </a:r>
            <a:r>
              <a:rPr lang="sl-SI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Izide </a:t>
            </a:r>
            <a:r>
              <a:rPr lang="sl-SI" dirty="0" smtClean="0">
                <a:solidFill>
                  <a:srgbClr val="FFC000"/>
                </a:solidFill>
              </a:rPr>
              <a:t>Poskus zgodovine Kranjske in drugih dežel južnih Slovanov iz Avstrije </a:t>
            </a:r>
            <a:r>
              <a:rPr lang="sl-SI" dirty="0" smtClean="0"/>
              <a:t>– A. T. </a:t>
            </a:r>
            <a:r>
              <a:rPr lang="sl-SI" dirty="0" smtClean="0">
                <a:solidFill>
                  <a:srgbClr val="C00000"/>
                </a:solidFill>
              </a:rPr>
              <a:t>Linhart</a:t>
            </a:r>
          </a:p>
          <a:p>
            <a:pPr marL="342900" indent="-342900">
              <a:buFont typeface="Arial" pitchFamily="34" charset="0"/>
              <a:buChar char="•"/>
            </a:pPr>
            <a:endParaRPr lang="sl-SI" dirty="0" smtClean="0">
              <a:solidFill>
                <a:srgbClr val="C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l-SI" dirty="0" smtClean="0"/>
              <a:t>Izhaja slovenski časopis </a:t>
            </a:r>
            <a:r>
              <a:rPr lang="sl-SI" dirty="0" err="1" smtClean="0">
                <a:solidFill>
                  <a:srgbClr val="FFC000"/>
                </a:solidFill>
              </a:rPr>
              <a:t>Lublanske</a:t>
            </a:r>
            <a:r>
              <a:rPr lang="sl-SI" dirty="0" smtClean="0">
                <a:solidFill>
                  <a:srgbClr val="FFC000"/>
                </a:solidFill>
              </a:rPr>
              <a:t> novice</a:t>
            </a:r>
            <a:r>
              <a:rPr lang="sl-SI" dirty="0" smtClean="0"/>
              <a:t>, urednik V. </a:t>
            </a:r>
            <a:r>
              <a:rPr lang="sl-SI" dirty="0" smtClean="0">
                <a:solidFill>
                  <a:srgbClr val="C00000"/>
                </a:solidFill>
              </a:rPr>
              <a:t>Vodnik</a:t>
            </a:r>
          </a:p>
          <a:p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endParaRPr lang="sl-SI" dirty="0" smtClean="0"/>
          </a:p>
          <a:p>
            <a:pPr marL="342900" indent="-342900">
              <a:buFont typeface="Arial" pitchFamily="34" charset="0"/>
              <a:buChar char="•"/>
            </a:pPr>
            <a:endParaRPr lang="sl-S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79712" y="620688"/>
            <a:ext cx="5112568" cy="720080"/>
          </a:xfrm>
        </p:spPr>
        <p:txBody>
          <a:bodyPr/>
          <a:lstStyle/>
          <a:p>
            <a:r>
              <a:rPr lang="sl-SI" dirty="0" smtClean="0"/>
              <a:t>Predstavniki in njihovo delo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4461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424</TotalTime>
  <Words>990</Words>
  <Application>Microsoft Office PowerPoint</Application>
  <PresentationFormat>On-screen Show (4:3)</PresentationFormat>
  <Paragraphs>118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BlackTie</vt:lpstr>
      <vt:lpstr>Razsvetljenstvo</vt:lpstr>
      <vt:lpstr>Družbene razmere</vt:lpstr>
      <vt:lpstr>Oznaka obdobja</vt:lpstr>
      <vt:lpstr>Filozofske podlage za razsvetljenstvo </vt:lpstr>
      <vt:lpstr>DELOVANJE RAZSVETLJENCEV</vt:lpstr>
      <vt:lpstr>Književnost </vt:lpstr>
      <vt:lpstr>RAZSVETLJENSTVO NA SLOVENSKEM</vt:lpstr>
      <vt:lpstr>Družbeno-politične razmere </vt:lpstr>
      <vt:lpstr>Predstavniki in njihovo delo</vt:lpstr>
      <vt:lpstr>V. vodnik: zadovoljni kranjc</vt:lpstr>
      <vt:lpstr>A. T. Linhart (1756-1795)</vt:lpstr>
      <vt:lpstr>Ta veseli dan ali Matiček se ženi</vt:lpstr>
      <vt:lpstr>Komedija, komično</vt:lpstr>
      <vt:lpstr>Vrste komike v Linhartovi komediji</vt:lpstr>
      <vt:lpstr>Razsvetljenske ideje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Ana Peklenik</dc:creator>
  <cp:lastModifiedBy>PC</cp:lastModifiedBy>
  <cp:revision>23</cp:revision>
  <dcterms:created xsi:type="dcterms:W3CDTF">2013-05-05T19:14:02Z</dcterms:created>
  <dcterms:modified xsi:type="dcterms:W3CDTF">2020-05-26T06:43:36Z</dcterms:modified>
</cp:coreProperties>
</file>