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256" r:id="rId4"/>
    <p:sldId id="296" r:id="rId5"/>
    <p:sldId id="297" r:id="rId6"/>
    <p:sldId id="298" r:id="rId7"/>
    <p:sldId id="293" r:id="rId8"/>
    <p:sldId id="282" r:id="rId9"/>
    <p:sldId id="289" r:id="rId10"/>
    <p:sldId id="291" r:id="rId11"/>
    <p:sldId id="294" r:id="rId12"/>
    <p:sldId id="295" r:id="rId13"/>
    <p:sldId id="258" r:id="rId1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1B653-B47C-478B-85DD-D3284F7AD72D}" type="datetimeFigureOut">
              <a:rPr lang="cs-CZ" smtClean="0"/>
              <a:t>03.10.2022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697B5-D6A9-4623-BFFB-4AE95BE2765D}" type="slidenum">
              <a:rPr lang="cs-CZ" smtClean="0"/>
              <a:t>‹#›</a:t>
            </a:fld>
            <a:endParaRPr lang="cs-CZ"/>
          </a:p>
        </p:txBody>
      </p:sp>
    </p:spTree>
    <p:extLst>
      <p:ext uri="{BB962C8B-B14F-4D97-AF65-F5344CB8AC3E}">
        <p14:creationId xmlns:p14="http://schemas.microsoft.com/office/powerpoint/2010/main" val="115967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D7680D65-C340-45A3-9F1E-390F66EF62B5}" type="slidenum">
              <a:rPr lang="nl-NL" smtClean="0"/>
              <a:t>2</a:t>
            </a:fld>
            <a:endParaRPr lang="nl-NL"/>
          </a:p>
        </p:txBody>
      </p:sp>
    </p:spTree>
    <p:extLst>
      <p:ext uri="{BB962C8B-B14F-4D97-AF65-F5344CB8AC3E}">
        <p14:creationId xmlns:p14="http://schemas.microsoft.com/office/powerpoint/2010/main" val="208328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80D65-C340-45A3-9F1E-390F66EF62B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56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80D65-C340-45A3-9F1E-390F66EF62B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653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80D65-C340-45A3-9F1E-390F66EF62B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577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80D65-C340-45A3-9F1E-390F66EF62B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62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80D65-C340-45A3-9F1E-390F66EF62B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405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80D65-C340-45A3-9F1E-390F66EF62B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893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80D65-C340-45A3-9F1E-390F66EF62B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216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80D65-C340-45A3-9F1E-390F66EF62B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350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54757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94741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3273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2584329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22872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3074404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3820763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EBCEB2B-2412-4CD7-9358-69AEFA5A259A}" type="datetimeFigureOut">
              <a:rPr lang="nl-NL" smtClean="0"/>
              <a:t>3-10-2022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2514904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EBCEB2B-2412-4CD7-9358-69AEFA5A259A}" type="datetimeFigureOut">
              <a:rPr lang="nl-NL" smtClean="0"/>
              <a:t>3-10-2022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4222584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EBCEB2B-2412-4CD7-9358-69AEFA5A259A}" type="datetimeFigureOut">
              <a:rPr lang="nl-NL" smtClean="0"/>
              <a:t>3-10-2022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4115701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87894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989832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3739282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2040708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2734937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2173307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814185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10515600" cy="2852737"/>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1848047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EB3763D-8107-435A-BC0D-D7F843BB164E}" type="datetimeFigureOut">
              <a:rPr lang="nl-NL" smtClean="0"/>
              <a:t>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1727432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839789"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6172201"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EB3763D-8107-435A-BC0D-D7F843BB164E}" type="datetimeFigureOut">
              <a:rPr lang="nl-NL" smtClean="0"/>
              <a:t>3-10-2022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2573422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EB3763D-8107-435A-BC0D-D7F843BB164E}" type="datetimeFigureOut">
              <a:rPr lang="nl-NL" smtClean="0"/>
              <a:t>3-10-2022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40311934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EB3763D-8107-435A-BC0D-D7F843BB164E}" type="datetimeFigureOut">
              <a:rPr lang="nl-NL" smtClean="0"/>
              <a:t>3-10-2022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362855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3. 10. 2022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777574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EB3763D-8107-435A-BC0D-D7F843BB164E}" type="datetimeFigureOut">
              <a:rPr lang="nl-NL" smtClean="0"/>
              <a:t>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4085300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EB3763D-8107-435A-BC0D-D7F843BB164E}" type="datetimeFigureOut">
              <a:rPr lang="nl-NL" smtClean="0"/>
              <a:t>3-10-2022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1697796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1558766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1"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1"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3-10-2022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330298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3. 10. 2022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46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3. 10. 2022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60893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3. 10. 2022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84052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3. 10. 2022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46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3. 10. 2022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1827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3. 10. 2022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29866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146DF-40EF-4CDA-9A34-B0F39BD7D7C7}" type="datetimeFigureOut">
              <a:rPr lang="sl-SI" smtClean="0"/>
              <a:t>3. 10. 2022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3839840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CEB2B-2412-4CD7-9358-69AEFA5A259A}" type="datetimeFigureOut">
              <a:rPr lang="nl-NL" smtClean="0"/>
              <a:t>3-10-2022</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7E055-5B32-4DE1-8B44-48C613AB4A08}" type="slidenum">
              <a:rPr lang="nl-NL" smtClean="0"/>
              <a:t>‹#›</a:t>
            </a:fld>
            <a:endParaRPr lang="nl-NL"/>
          </a:p>
        </p:txBody>
      </p:sp>
    </p:spTree>
    <p:extLst>
      <p:ext uri="{BB962C8B-B14F-4D97-AF65-F5344CB8AC3E}">
        <p14:creationId xmlns:p14="http://schemas.microsoft.com/office/powerpoint/2010/main" val="664775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B3763D-8107-435A-BC0D-D7F843BB164E}" type="datetimeFigureOut">
              <a:rPr lang="nl-NL" smtClean="0"/>
              <a:t>3-10-2022</a:t>
            </a:fld>
            <a:endParaRPr lang="nl-NL"/>
          </a:p>
        </p:txBody>
      </p:sp>
      <p:sp>
        <p:nvSpPr>
          <p:cNvPr id="5" name="Tijdelijke aanduiding voor voettekst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77BDD2-B7AF-4A16-82D0-9B78D252AD4B}" type="slidenum">
              <a:rPr lang="nl-NL" smtClean="0"/>
              <a:t>‹#›</a:t>
            </a:fld>
            <a:endParaRPr lang="nl-NL"/>
          </a:p>
        </p:txBody>
      </p:sp>
    </p:spTree>
    <p:extLst>
      <p:ext uri="{BB962C8B-B14F-4D97-AF65-F5344CB8AC3E}">
        <p14:creationId xmlns:p14="http://schemas.microsoft.com/office/powerpoint/2010/main" val="1405665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ttps://www.youtube.com/embed/rrVtWTRkFB4?feature=oembed" TargetMode="External"/><Relationship Id="rId5" Type="http://schemas.openxmlformats.org/officeDocument/2006/relationships/hyperlink" Target="https://youtu.be/rrVtWTRkFB4"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638438" y="1170582"/>
            <a:ext cx="9144000" cy="1130530"/>
          </a:xfrm>
        </p:spPr>
        <p:txBody>
          <a:bodyPr>
            <a:normAutofit/>
          </a:bodyPr>
          <a:lstStyle/>
          <a:p>
            <a:r>
              <a:rPr lang="sl-SI" sz="7200" dirty="0"/>
              <a:t>Project </a:t>
            </a:r>
            <a:r>
              <a:rPr lang="sl-SI" sz="7200" b="1" dirty="0"/>
              <a:t>SMILE too</a:t>
            </a:r>
            <a:endParaRPr lang="sl-SI" sz="7200" dirty="0"/>
          </a:p>
        </p:txBody>
      </p:sp>
      <p:sp>
        <p:nvSpPr>
          <p:cNvPr id="3" name="Podnaslov 2"/>
          <p:cNvSpPr>
            <a:spLocks noGrp="1"/>
          </p:cNvSpPr>
          <p:nvPr>
            <p:ph type="subTitle" idx="1"/>
          </p:nvPr>
        </p:nvSpPr>
        <p:spPr>
          <a:xfrm>
            <a:off x="1638438" y="2367121"/>
            <a:ext cx="9144000" cy="523702"/>
          </a:xfrm>
        </p:spPr>
        <p:txBody>
          <a:bodyPr>
            <a:normAutofit/>
          </a:bodyPr>
          <a:lstStyle/>
          <a:p>
            <a:r>
              <a:rPr lang="en-GB" sz="2800" dirty="0"/>
              <a:t>Social Skills Make Inclusive Life Easier</a:t>
            </a: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0062" y="224597"/>
            <a:ext cx="1594381" cy="455421"/>
          </a:xfrm>
          <a:prstGeom prst="rect">
            <a:avLst/>
          </a:prstGeom>
        </p:spPr>
      </p:pic>
      <p:sp>
        <p:nvSpPr>
          <p:cNvPr id="8" name="Podnaslov 2"/>
          <p:cNvSpPr txBox="1">
            <a:spLocks/>
          </p:cNvSpPr>
          <p:nvPr/>
        </p:nvSpPr>
        <p:spPr>
          <a:xfrm>
            <a:off x="1638438" y="3429000"/>
            <a:ext cx="9144000" cy="17182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l-SI" sz="6400" b="1" dirty="0"/>
              <a:t>Empowerment</a:t>
            </a:r>
          </a:p>
        </p:txBody>
      </p:sp>
      <p:sp>
        <p:nvSpPr>
          <p:cNvPr id="9" name="Enakokraki trikotnik 8"/>
          <p:cNvSpPr/>
          <p:nvPr/>
        </p:nvSpPr>
        <p:spPr>
          <a:xfrm flipV="1">
            <a:off x="66502"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10" name="Enakokraki trikotnik 9"/>
          <p:cNvSpPr/>
          <p:nvPr/>
        </p:nvSpPr>
        <p:spPr>
          <a:xfrm flipV="1">
            <a:off x="4566459"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555" y="5698180"/>
            <a:ext cx="5090160" cy="683477"/>
          </a:xfrm>
          <a:prstGeom prst="rect">
            <a:avLst/>
          </a:prstGeom>
        </p:spPr>
      </p:pic>
    </p:spTree>
    <p:extLst>
      <p:ext uri="{BB962C8B-B14F-4D97-AF65-F5344CB8AC3E}">
        <p14:creationId xmlns:p14="http://schemas.microsoft.com/office/powerpoint/2010/main" val="276313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400" b="1" dirty="0"/>
              <a:t>Stimulate a Growth Mindset</a:t>
            </a:r>
          </a:p>
        </p:txBody>
      </p:sp>
      <p:sp>
        <p:nvSpPr>
          <p:cNvPr id="3" name="Tijdelijke aanduiding voor inhoud 2"/>
          <p:cNvSpPr>
            <a:spLocks noGrp="1"/>
          </p:cNvSpPr>
          <p:nvPr>
            <p:ph idx="1"/>
          </p:nvPr>
        </p:nvSpPr>
        <p:spPr/>
        <p:txBody>
          <a:bodyPr/>
          <a:lstStyle/>
          <a:p>
            <a:endParaRPr lang="en-GB" dirty="0"/>
          </a:p>
        </p:txBody>
      </p:sp>
      <p:pic>
        <p:nvPicPr>
          <p:cNvPr id="4" name="Google Shape;102;p2"/>
          <p:cNvPicPr preferRelativeResize="0"/>
          <p:nvPr/>
        </p:nvPicPr>
        <p:blipFill rotWithShape="1">
          <a:blip r:embed="rId3">
            <a:alphaModFix/>
          </a:blip>
          <a:srcRect/>
          <a:stretch/>
        </p:blipFill>
        <p:spPr>
          <a:xfrm>
            <a:off x="2152650" y="1568712"/>
            <a:ext cx="7975798" cy="4865164"/>
          </a:xfrm>
          <a:prstGeom prst="rect">
            <a:avLst/>
          </a:prstGeom>
          <a:noFill/>
          <a:ln>
            <a:noFill/>
          </a:ln>
        </p:spPr>
      </p:pic>
      <p:pic>
        <p:nvPicPr>
          <p:cNvPr id="6" name="Afbeelding 5">
            <a:extLst>
              <a:ext uri="{FF2B5EF4-FFF2-40B4-BE49-F238E27FC236}">
                <a16:creationId xmlns:a16="http://schemas.microsoft.com/office/drawing/2014/main" id="{4DD07810-02C5-8310-F549-5B42B2ED9257}"/>
              </a:ext>
            </a:extLst>
          </p:cNvPr>
          <p:cNvPicPr>
            <a:picLocks noChangeAspect="1"/>
          </p:cNvPicPr>
          <p:nvPr/>
        </p:nvPicPr>
        <p:blipFill>
          <a:blip r:embed="rId4"/>
          <a:stretch>
            <a:fillRect/>
          </a:stretch>
        </p:blipFill>
        <p:spPr>
          <a:xfrm>
            <a:off x="1991544" y="6385687"/>
            <a:ext cx="720080" cy="130924"/>
          </a:xfrm>
          <a:prstGeom prst="rect">
            <a:avLst/>
          </a:prstGeom>
        </p:spPr>
      </p:pic>
    </p:spTree>
    <p:extLst>
      <p:ext uri="{BB962C8B-B14F-4D97-AF65-F5344CB8AC3E}">
        <p14:creationId xmlns:p14="http://schemas.microsoft.com/office/powerpoint/2010/main" val="713803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4931" y="419710"/>
            <a:ext cx="10515600" cy="2258008"/>
          </a:xfrm>
        </p:spPr>
        <p:txBody>
          <a:bodyPr>
            <a:normAutofit/>
          </a:bodyPr>
          <a:lstStyle/>
          <a:p>
            <a:r>
              <a:rPr lang="en-US" sz="2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2000" dirty="0"/>
          </a:p>
        </p:txBody>
      </p:sp>
      <p:sp>
        <p:nvSpPr>
          <p:cNvPr id="4" name="Enakokraki trikotnik 3"/>
          <p:cNvSpPr/>
          <p:nvPr/>
        </p:nvSpPr>
        <p:spPr>
          <a:xfrm flipV="1">
            <a:off x="74815" y="0"/>
            <a:ext cx="4056611" cy="445446"/>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sp>
        <p:nvSpPr>
          <p:cNvPr id="5" name="Enakokraki trikotnik 4"/>
          <p:cNvSpPr/>
          <p:nvPr/>
        </p:nvSpPr>
        <p:spPr>
          <a:xfrm flipV="1">
            <a:off x="4574772" y="0"/>
            <a:ext cx="4056611" cy="445446"/>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ln w="0"/>
              <a:solidFill>
                <a:schemeClr val="tx1"/>
              </a:solidFill>
              <a:effectLst>
                <a:outerShdw blurRad="38100" dist="19050" dir="2700000" algn="tl" rotWithShape="0">
                  <a:schemeClr val="dk1">
                    <a:alpha val="40000"/>
                  </a:schemeClr>
                </a:outerShdw>
              </a:effectLst>
            </a:endParaRPr>
          </a:p>
        </p:txBody>
      </p:sp>
      <p:pic>
        <p:nvPicPr>
          <p:cNvPr id="8" name="Slik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498" y="2878195"/>
            <a:ext cx="5715000" cy="1666875"/>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931" y="5423825"/>
            <a:ext cx="10653258" cy="1434175"/>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b="1" dirty="0">
                <a:latin typeface="+mn-lt"/>
              </a:rPr>
              <a:t>Statement</a:t>
            </a:r>
          </a:p>
        </p:txBody>
      </p:sp>
      <p:sp>
        <p:nvSpPr>
          <p:cNvPr id="3" name="Tijdelijke aanduiding voor inhoud 2"/>
          <p:cNvSpPr>
            <a:spLocks noGrp="1"/>
          </p:cNvSpPr>
          <p:nvPr>
            <p:ph idx="1"/>
          </p:nvPr>
        </p:nvSpPr>
        <p:spPr/>
        <p:txBody>
          <a:bodyPr/>
          <a:lstStyle/>
          <a:p>
            <a:pPr marL="0" indent="0" algn="ctr">
              <a:buNone/>
            </a:pPr>
            <a:endParaRPr lang="en-GB" sz="4000" b="1" dirty="0">
              <a:solidFill>
                <a:schemeClr val="accent1"/>
              </a:solidFill>
            </a:endParaRPr>
          </a:p>
          <a:p>
            <a:pPr marL="0" indent="0" algn="ctr">
              <a:buNone/>
            </a:pPr>
            <a:r>
              <a:rPr lang="en-GB" sz="4000" b="1" dirty="0"/>
              <a:t>A child with visual impairment has fewer developmental opportunities than sighted children.</a:t>
            </a:r>
            <a:endParaRPr lang="en-GB" sz="4000" dirty="0"/>
          </a:p>
          <a:p>
            <a:pPr lvl="0"/>
            <a:endParaRPr lang="en-GB" dirty="0">
              <a:solidFill>
                <a:schemeClr val="accent1"/>
              </a:solidFill>
            </a:endParaRPr>
          </a:p>
          <a:p>
            <a:pPr marL="0" indent="0">
              <a:buNone/>
            </a:pPr>
            <a:endParaRPr lang="en-GB" dirty="0"/>
          </a:p>
        </p:txBody>
      </p:sp>
    </p:spTree>
    <p:extLst>
      <p:ext uri="{BB962C8B-B14F-4D97-AF65-F5344CB8AC3E}">
        <p14:creationId xmlns:p14="http://schemas.microsoft.com/office/powerpoint/2010/main" val="352367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590551"/>
            <a:ext cx="10972800" cy="1143000"/>
          </a:xfrm>
        </p:spPr>
        <p:txBody>
          <a:bodyPr/>
          <a:lstStyle/>
          <a:p>
            <a:r>
              <a:rPr lang="en-GB" b="1" dirty="0">
                <a:latin typeface="+mn-lt"/>
              </a:rPr>
              <a:t>Statement</a:t>
            </a:r>
          </a:p>
        </p:txBody>
      </p:sp>
      <p:sp>
        <p:nvSpPr>
          <p:cNvPr id="3" name="Tijdelijke aanduiding voor inhoud 2"/>
          <p:cNvSpPr>
            <a:spLocks noGrp="1"/>
          </p:cNvSpPr>
          <p:nvPr>
            <p:ph idx="1"/>
          </p:nvPr>
        </p:nvSpPr>
        <p:spPr/>
        <p:txBody>
          <a:bodyPr/>
          <a:lstStyle/>
          <a:p>
            <a:pPr marL="0" indent="0">
              <a:buNone/>
            </a:pPr>
            <a:endParaRPr lang="en-GB" b="1" dirty="0">
              <a:solidFill>
                <a:schemeClr val="accent1"/>
              </a:solidFill>
            </a:endParaRPr>
          </a:p>
          <a:p>
            <a:pPr marL="0" indent="0">
              <a:buNone/>
            </a:pPr>
            <a:endParaRPr lang="en-GB" b="1" dirty="0">
              <a:solidFill>
                <a:schemeClr val="accent1"/>
              </a:solidFill>
            </a:endParaRPr>
          </a:p>
          <a:p>
            <a:pPr marL="0" indent="0" algn="ctr">
              <a:buNone/>
            </a:pPr>
            <a:r>
              <a:rPr lang="en-GB" sz="4400" b="1" dirty="0"/>
              <a:t>I can influence my child’s development</a:t>
            </a:r>
            <a:endParaRPr lang="en-GB" sz="4400" dirty="0"/>
          </a:p>
        </p:txBody>
      </p:sp>
    </p:spTree>
    <p:extLst>
      <p:ext uri="{BB962C8B-B14F-4D97-AF65-F5344CB8AC3E}">
        <p14:creationId xmlns:p14="http://schemas.microsoft.com/office/powerpoint/2010/main" val="343028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en-GB" b="1" dirty="0"/>
              <a:t>Focus on Strengths</a:t>
            </a:r>
            <a:br>
              <a:rPr lang="nl-NL" b="1" dirty="0">
                <a:solidFill>
                  <a:schemeClr val="tx2"/>
                </a:solidFill>
              </a:rPr>
            </a:br>
            <a:r>
              <a:rPr lang="en-GB" i="1" dirty="0">
                <a:solidFill>
                  <a:srgbClr val="008000"/>
                </a:solidFill>
              </a:rPr>
              <a:t>‘Energy flows where attention goes’</a:t>
            </a:r>
          </a:p>
        </p:txBody>
      </p:sp>
      <p:sp>
        <p:nvSpPr>
          <p:cNvPr id="5" name="Tijdelijke aanduiding voor inhoud 4"/>
          <p:cNvSpPr>
            <a:spLocks noGrp="1"/>
          </p:cNvSpPr>
          <p:nvPr>
            <p:ph idx="1"/>
          </p:nvPr>
        </p:nvSpPr>
        <p:spPr>
          <a:xfrm>
            <a:off x="1981200" y="1600200"/>
            <a:ext cx="8507288" cy="5069160"/>
          </a:xfrm>
        </p:spPr>
        <p:txBody>
          <a:bodyPr>
            <a:normAutofit/>
          </a:bodyPr>
          <a:lstStyle/>
          <a:p>
            <a:endParaRPr lang="nl-NL" dirty="0">
              <a:solidFill>
                <a:schemeClr val="tx2"/>
              </a:solidFill>
            </a:endParaRPr>
          </a:p>
          <a:p>
            <a:endParaRPr lang="nl-NL" dirty="0"/>
          </a:p>
          <a:p>
            <a:endParaRPr lang="nl-NL" dirty="0"/>
          </a:p>
          <a:p>
            <a:endParaRPr lang="nl-NL" dirty="0"/>
          </a:p>
          <a:p>
            <a:endParaRPr lang="nl-NL" dirty="0"/>
          </a:p>
          <a:p>
            <a:endParaRPr lang="nl-NL" dirty="0"/>
          </a:p>
          <a:p>
            <a:endParaRPr lang="nl-NL" dirty="0"/>
          </a:p>
          <a:p>
            <a:pPr marL="0" indent="0">
              <a:buNone/>
            </a:pPr>
            <a:r>
              <a:rPr lang="nl-NL" dirty="0">
                <a:solidFill>
                  <a:schemeClr val="tx2"/>
                </a:solidFill>
              </a:rPr>
              <a:t>	</a:t>
            </a:r>
            <a:r>
              <a:rPr lang="en-GB" dirty="0">
                <a:solidFill>
                  <a:schemeClr val="tx2"/>
                </a:solidFill>
              </a:rPr>
              <a:t>What approach do we choose?</a:t>
            </a:r>
          </a:p>
        </p:txBody>
      </p:sp>
      <p:pic>
        <p:nvPicPr>
          <p:cNvPr id="6" name="Afbeelding 5"/>
          <p:cNvPicPr>
            <a:picLocks noChangeAspect="1"/>
          </p:cNvPicPr>
          <p:nvPr/>
        </p:nvPicPr>
        <p:blipFill>
          <a:blip r:embed="rId3"/>
          <a:stretch>
            <a:fillRect/>
          </a:stretch>
        </p:blipFill>
        <p:spPr>
          <a:xfrm>
            <a:off x="2423592" y="1885063"/>
            <a:ext cx="3574218" cy="3356098"/>
          </a:xfrm>
          <a:prstGeom prst="rect">
            <a:avLst/>
          </a:prstGeom>
        </p:spPr>
      </p:pic>
      <p:pic>
        <p:nvPicPr>
          <p:cNvPr id="3" name="Afbeelding 2"/>
          <p:cNvPicPr>
            <a:picLocks noChangeAspect="1"/>
          </p:cNvPicPr>
          <p:nvPr/>
        </p:nvPicPr>
        <p:blipFill>
          <a:blip r:embed="rId4"/>
          <a:stretch>
            <a:fillRect/>
          </a:stretch>
        </p:blipFill>
        <p:spPr>
          <a:xfrm>
            <a:off x="6384033" y="1916832"/>
            <a:ext cx="3932001" cy="2592288"/>
          </a:xfrm>
          <a:prstGeom prst="rect">
            <a:avLst/>
          </a:prstGeom>
        </p:spPr>
      </p:pic>
      <p:pic>
        <p:nvPicPr>
          <p:cNvPr id="9" name="Afbeelding 8">
            <a:extLst>
              <a:ext uri="{FF2B5EF4-FFF2-40B4-BE49-F238E27FC236}">
                <a16:creationId xmlns:a16="http://schemas.microsoft.com/office/drawing/2014/main" id="{9BC2AE63-81A0-8B18-150F-6120225CBA7E}"/>
              </a:ext>
            </a:extLst>
          </p:cNvPr>
          <p:cNvPicPr>
            <a:picLocks noChangeAspect="1"/>
          </p:cNvPicPr>
          <p:nvPr/>
        </p:nvPicPr>
        <p:blipFill>
          <a:blip r:embed="rId5"/>
          <a:stretch>
            <a:fillRect/>
          </a:stretch>
        </p:blipFill>
        <p:spPr>
          <a:xfrm>
            <a:off x="2417767" y="5269346"/>
            <a:ext cx="1656011" cy="186865"/>
          </a:xfrm>
          <a:prstGeom prst="rect">
            <a:avLst/>
          </a:prstGeom>
        </p:spPr>
      </p:pic>
    </p:spTree>
    <p:extLst>
      <p:ext uri="{BB962C8B-B14F-4D97-AF65-F5344CB8AC3E}">
        <p14:creationId xmlns:p14="http://schemas.microsoft.com/office/powerpoint/2010/main" val="51289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46077"/>
            <a:ext cx="10515600" cy="1325563"/>
          </a:xfrm>
        </p:spPr>
        <p:txBody>
          <a:bodyPr>
            <a:normAutofit/>
          </a:bodyPr>
          <a:lstStyle/>
          <a:p>
            <a:r>
              <a:rPr lang="en-GB" sz="4400" b="1" dirty="0"/>
              <a:t>Curling Parents and Professionals</a:t>
            </a:r>
          </a:p>
        </p:txBody>
      </p:sp>
      <p:pic>
        <p:nvPicPr>
          <p:cNvPr id="4" name="Tijdelijke aanduiding voor inhoud 3"/>
          <p:cNvPicPr>
            <a:picLocks noGrp="1" noChangeAspect="1"/>
          </p:cNvPicPr>
          <p:nvPr>
            <p:ph idx="1"/>
          </p:nvPr>
        </p:nvPicPr>
        <p:blipFill>
          <a:blip r:embed="rId3"/>
          <a:stretch>
            <a:fillRect/>
          </a:stretch>
        </p:blipFill>
        <p:spPr>
          <a:xfrm>
            <a:off x="2567608" y="1541484"/>
            <a:ext cx="6848428" cy="4551812"/>
          </a:xfrm>
          <a:prstGeom prst="rect">
            <a:avLst/>
          </a:prstGeom>
        </p:spPr>
      </p:pic>
      <p:pic>
        <p:nvPicPr>
          <p:cNvPr id="5" name="Afbeelding 4">
            <a:extLst>
              <a:ext uri="{FF2B5EF4-FFF2-40B4-BE49-F238E27FC236}">
                <a16:creationId xmlns:a16="http://schemas.microsoft.com/office/drawing/2014/main" id="{2E00F5E3-01D5-88B2-43D4-7201804471BE}"/>
              </a:ext>
            </a:extLst>
          </p:cNvPr>
          <p:cNvPicPr>
            <a:picLocks noChangeAspect="1"/>
          </p:cNvPicPr>
          <p:nvPr/>
        </p:nvPicPr>
        <p:blipFill>
          <a:blip r:embed="rId4"/>
          <a:stretch>
            <a:fillRect/>
          </a:stretch>
        </p:blipFill>
        <p:spPr>
          <a:xfrm>
            <a:off x="2567608" y="6093297"/>
            <a:ext cx="3528392" cy="169634"/>
          </a:xfrm>
          <a:prstGeom prst="rect">
            <a:avLst/>
          </a:prstGeom>
        </p:spPr>
      </p:pic>
    </p:spTree>
    <p:extLst>
      <p:ext uri="{BB962C8B-B14F-4D97-AF65-F5344CB8AC3E}">
        <p14:creationId xmlns:p14="http://schemas.microsoft.com/office/powerpoint/2010/main" val="84956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b="1" dirty="0"/>
              <a:t>Ray Charles </a:t>
            </a:r>
            <a:endParaRPr lang="en-GB" b="1" dirty="0"/>
          </a:p>
        </p:txBody>
      </p:sp>
      <p:pic>
        <p:nvPicPr>
          <p:cNvPr id="4" name="Onlinemedia 3" title="Ray Charles goes blind and calls for help">
            <a:hlinkClick r:id="" action="ppaction://media"/>
            <a:extLst>
              <a:ext uri="{FF2B5EF4-FFF2-40B4-BE49-F238E27FC236}">
                <a16:creationId xmlns:a16="http://schemas.microsoft.com/office/drawing/2014/main" id="{1D85E5E6-47BD-409E-B546-1510ACB83690}"/>
              </a:ext>
            </a:extLst>
          </p:cNvPr>
          <p:cNvPicPr>
            <a:picLocks noRot="1" noChangeAspect="1"/>
          </p:cNvPicPr>
          <p:nvPr>
            <a:videoFile r:link="rId1"/>
          </p:nvPr>
        </p:nvPicPr>
        <p:blipFill>
          <a:blip r:embed="rId4"/>
          <a:stretch>
            <a:fillRect/>
          </a:stretch>
        </p:blipFill>
        <p:spPr>
          <a:xfrm>
            <a:off x="2423592" y="1268760"/>
            <a:ext cx="6665912" cy="4999434"/>
          </a:xfrm>
          <a:prstGeom prst="rect">
            <a:avLst/>
          </a:prstGeom>
        </p:spPr>
      </p:pic>
      <p:sp>
        <p:nvSpPr>
          <p:cNvPr id="5" name="Tekstvak 4">
            <a:extLst>
              <a:ext uri="{FF2B5EF4-FFF2-40B4-BE49-F238E27FC236}">
                <a16:creationId xmlns:a16="http://schemas.microsoft.com/office/drawing/2014/main" id="{62F1373A-C490-9DAF-4C08-0D44F4E04166}"/>
              </a:ext>
            </a:extLst>
          </p:cNvPr>
          <p:cNvSpPr txBox="1"/>
          <p:nvPr/>
        </p:nvSpPr>
        <p:spPr>
          <a:xfrm>
            <a:off x="2417943" y="6268195"/>
            <a:ext cx="4572000" cy="446597"/>
          </a:xfrm>
          <a:prstGeom prst="rect">
            <a:avLst/>
          </a:prstGeom>
          <a:noFill/>
        </p:spPr>
        <p:txBody>
          <a:bodyPr wrap="square">
            <a:spAutoFit/>
          </a:bodyPr>
          <a:lstStyle/>
          <a:p>
            <a:pPr>
              <a:lnSpc>
                <a:spcPct val="107000"/>
              </a:lnSpc>
              <a:spcAft>
                <a:spcPts val="800"/>
              </a:spcAft>
            </a:pPr>
            <a:r>
              <a:rPr lang="sl-SI" sz="11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Youtube video:  Ray Charles goes blind and calls for help </a:t>
            </a:r>
            <a:r>
              <a:rPr lang="sl-SI" sz="1100" b="1"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https://youtu.be/rrVtWTRkFB4</a:t>
            </a:r>
            <a:endParaRPr lang="nl-NL"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52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1">
                    <a:lumMod val="75000"/>
                  </a:schemeClr>
                </a:solidFill>
              </a:rPr>
              <a:t> </a:t>
            </a:r>
            <a:r>
              <a:rPr lang="en-GB" sz="4400" b="1" dirty="0"/>
              <a:t>Importance of: EXPLORATION</a:t>
            </a:r>
            <a:endParaRPr lang="en-GB" sz="4400" dirty="0"/>
          </a:p>
        </p:txBody>
      </p:sp>
      <p:sp>
        <p:nvSpPr>
          <p:cNvPr id="3" name="Tijdelijke aanduiding voor inhoud 2"/>
          <p:cNvSpPr>
            <a:spLocks noGrp="1"/>
          </p:cNvSpPr>
          <p:nvPr>
            <p:ph idx="1"/>
          </p:nvPr>
        </p:nvSpPr>
        <p:spPr>
          <a:xfrm>
            <a:off x="2181161" y="1484784"/>
            <a:ext cx="8235319" cy="3220396"/>
          </a:xfrm>
        </p:spPr>
        <p:txBody>
          <a:bodyPr>
            <a:normAutofit/>
          </a:bodyPr>
          <a:lstStyle/>
          <a:p>
            <a:pPr marL="0" indent="0">
              <a:buNone/>
            </a:pPr>
            <a:r>
              <a:rPr lang="en-GB" dirty="0"/>
              <a:t>It is not only about love and comforting 	</a:t>
            </a:r>
          </a:p>
          <a:p>
            <a:pPr marL="0" indent="0">
              <a:buNone/>
            </a:pPr>
            <a:r>
              <a:rPr lang="en-GB" dirty="0">
                <a:solidFill>
                  <a:srgbClr val="FF0000"/>
                </a:solidFill>
              </a:rPr>
              <a:t>	we need to stimulate children to EXPLORE! </a:t>
            </a:r>
          </a:p>
          <a:p>
            <a:pPr marL="0" indent="0">
              <a:buNone/>
            </a:pPr>
            <a:r>
              <a:rPr lang="nl-NL" b="1" dirty="0">
                <a:solidFill>
                  <a:schemeClr val="accent5"/>
                </a:solidFill>
              </a:rPr>
              <a:t>							</a:t>
            </a:r>
          </a:p>
          <a:p>
            <a:pPr marL="0" indent="0">
              <a:buNone/>
            </a:pPr>
            <a:r>
              <a:rPr lang="nl-NL" b="1" dirty="0">
                <a:solidFill>
                  <a:schemeClr val="accent5"/>
                </a:solidFill>
              </a:rPr>
              <a:t>							</a:t>
            </a:r>
            <a:endParaRPr lang="nl-NL" dirty="0">
              <a:solidFill>
                <a:schemeClr val="accent5"/>
              </a:solidFill>
            </a:endParaRPr>
          </a:p>
        </p:txBody>
      </p:sp>
      <p:sp>
        <p:nvSpPr>
          <p:cNvPr id="4" name="Pijl-rechts 3"/>
          <p:cNvSpPr/>
          <p:nvPr/>
        </p:nvSpPr>
        <p:spPr>
          <a:xfrm>
            <a:off x="2279576" y="1843395"/>
            <a:ext cx="569068" cy="284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pic>
        <p:nvPicPr>
          <p:cNvPr id="5" name="Afbeelding 4"/>
          <p:cNvPicPr>
            <a:picLocks noChangeAspect="1"/>
          </p:cNvPicPr>
          <p:nvPr/>
        </p:nvPicPr>
        <p:blipFill>
          <a:blip r:embed="rId3"/>
          <a:stretch>
            <a:fillRect/>
          </a:stretch>
        </p:blipFill>
        <p:spPr>
          <a:xfrm>
            <a:off x="2783632" y="2279757"/>
            <a:ext cx="6048672" cy="4454767"/>
          </a:xfrm>
          <a:prstGeom prst="rect">
            <a:avLst/>
          </a:prstGeom>
        </p:spPr>
      </p:pic>
      <p:pic>
        <p:nvPicPr>
          <p:cNvPr id="11" name="Afbeelding 10">
            <a:extLst>
              <a:ext uri="{FF2B5EF4-FFF2-40B4-BE49-F238E27FC236}">
                <a16:creationId xmlns:a16="http://schemas.microsoft.com/office/drawing/2014/main" id="{B175C2C0-BF82-03DA-2039-B48E36DAA996}"/>
              </a:ext>
            </a:extLst>
          </p:cNvPr>
          <p:cNvPicPr>
            <a:picLocks noChangeAspect="1"/>
          </p:cNvPicPr>
          <p:nvPr/>
        </p:nvPicPr>
        <p:blipFill>
          <a:blip r:embed="rId4"/>
          <a:stretch>
            <a:fillRect/>
          </a:stretch>
        </p:blipFill>
        <p:spPr>
          <a:xfrm>
            <a:off x="1504950" y="6395068"/>
            <a:ext cx="3707904" cy="339456"/>
          </a:xfrm>
          <a:prstGeom prst="rect">
            <a:avLst/>
          </a:prstGeom>
        </p:spPr>
      </p:pic>
    </p:spTree>
    <p:extLst>
      <p:ext uri="{BB962C8B-B14F-4D97-AF65-F5344CB8AC3E}">
        <p14:creationId xmlns:p14="http://schemas.microsoft.com/office/powerpoint/2010/main" val="139368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400" b="1" dirty="0"/>
              <a:t>Focus on Exploration</a:t>
            </a:r>
            <a:endParaRPr lang="en-GB" sz="4400" b="1" dirty="0">
              <a:effectLst>
                <a:outerShdw blurRad="38100" dist="38100" dir="2700000" algn="tl">
                  <a:srgbClr val="000000">
                    <a:alpha val="43137"/>
                  </a:srgbClr>
                </a:outerShdw>
              </a:effectLst>
            </a:endParaRPr>
          </a:p>
        </p:txBody>
      </p:sp>
      <p:pic>
        <p:nvPicPr>
          <p:cNvPr id="6" name="Tijdelijke aanduiding voor inhoud 5"/>
          <p:cNvPicPr>
            <a:picLocks noGrp="1"/>
          </p:cNvPicPr>
          <p:nvPr>
            <p:ph idx="1"/>
          </p:nvPr>
        </p:nvPicPr>
        <p:blipFill>
          <a:blip r:embed="rId3"/>
          <a:stretch>
            <a:fillRect/>
          </a:stretch>
        </p:blipFill>
        <p:spPr>
          <a:xfrm>
            <a:off x="2307169" y="2204864"/>
            <a:ext cx="5123811" cy="3488168"/>
          </a:xfrm>
          <a:prstGeom prst="rect">
            <a:avLst/>
          </a:prstGeom>
        </p:spPr>
      </p:pic>
      <p:pic>
        <p:nvPicPr>
          <p:cNvPr id="5" name="Afbeelding 4"/>
          <p:cNvPicPr>
            <a:picLocks noChangeAspect="1"/>
          </p:cNvPicPr>
          <p:nvPr/>
        </p:nvPicPr>
        <p:blipFill>
          <a:blip r:embed="rId4"/>
          <a:stretch>
            <a:fillRect/>
          </a:stretch>
        </p:blipFill>
        <p:spPr>
          <a:xfrm>
            <a:off x="7536160" y="1916833"/>
            <a:ext cx="2894122" cy="2883423"/>
          </a:xfrm>
          <a:prstGeom prst="rect">
            <a:avLst/>
          </a:prstGeom>
        </p:spPr>
      </p:pic>
      <p:pic>
        <p:nvPicPr>
          <p:cNvPr id="4" name="Afbeelding 3">
            <a:extLst>
              <a:ext uri="{FF2B5EF4-FFF2-40B4-BE49-F238E27FC236}">
                <a16:creationId xmlns:a16="http://schemas.microsoft.com/office/drawing/2014/main" id="{AC82271D-26B8-34B0-E4CC-F9FE401A75AE}"/>
              </a:ext>
            </a:extLst>
          </p:cNvPr>
          <p:cNvPicPr>
            <a:picLocks noChangeAspect="1"/>
          </p:cNvPicPr>
          <p:nvPr/>
        </p:nvPicPr>
        <p:blipFill>
          <a:blip r:embed="rId5"/>
          <a:stretch>
            <a:fillRect/>
          </a:stretch>
        </p:blipFill>
        <p:spPr>
          <a:xfrm>
            <a:off x="2279638" y="5433335"/>
            <a:ext cx="758027" cy="155906"/>
          </a:xfrm>
          <a:prstGeom prst="rect">
            <a:avLst/>
          </a:prstGeom>
        </p:spPr>
      </p:pic>
      <p:pic>
        <p:nvPicPr>
          <p:cNvPr id="8" name="Afbeelding 7">
            <a:extLst>
              <a:ext uri="{FF2B5EF4-FFF2-40B4-BE49-F238E27FC236}">
                <a16:creationId xmlns:a16="http://schemas.microsoft.com/office/drawing/2014/main" id="{98A69369-5027-7570-5AF3-303ABF07023F}"/>
              </a:ext>
            </a:extLst>
          </p:cNvPr>
          <p:cNvPicPr>
            <a:picLocks noChangeAspect="1"/>
          </p:cNvPicPr>
          <p:nvPr/>
        </p:nvPicPr>
        <p:blipFill>
          <a:blip r:embed="rId6"/>
          <a:stretch>
            <a:fillRect/>
          </a:stretch>
        </p:blipFill>
        <p:spPr>
          <a:xfrm>
            <a:off x="9598937" y="4666906"/>
            <a:ext cx="601520" cy="154519"/>
          </a:xfrm>
          <a:prstGeom prst="rect">
            <a:avLst/>
          </a:prstGeom>
        </p:spPr>
      </p:pic>
    </p:spTree>
    <p:extLst>
      <p:ext uri="{BB962C8B-B14F-4D97-AF65-F5344CB8AC3E}">
        <p14:creationId xmlns:p14="http://schemas.microsoft.com/office/powerpoint/2010/main" val="247112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b="1" dirty="0"/>
              <a:t>Focus on </a:t>
            </a:r>
            <a:br>
              <a:rPr lang="en-GB" b="1" dirty="0"/>
            </a:br>
            <a:r>
              <a:rPr lang="en-GB" b="1" dirty="0"/>
              <a:t>Three Basic Psychological Needs</a:t>
            </a:r>
          </a:p>
        </p:txBody>
      </p:sp>
      <p:pic>
        <p:nvPicPr>
          <p:cNvPr id="4" name="Tijdelijke aanduiding voor inhoud 3"/>
          <p:cNvPicPr>
            <a:picLocks noGrp="1" noChangeAspect="1"/>
          </p:cNvPicPr>
          <p:nvPr>
            <p:ph idx="1"/>
          </p:nvPr>
        </p:nvPicPr>
        <p:blipFill>
          <a:blip r:embed="rId3"/>
          <a:stretch>
            <a:fillRect/>
          </a:stretch>
        </p:blipFill>
        <p:spPr>
          <a:xfrm>
            <a:off x="3728124" y="1417638"/>
            <a:ext cx="5110357" cy="5292870"/>
          </a:xfrm>
          <a:prstGeom prst="rect">
            <a:avLst/>
          </a:prstGeom>
        </p:spPr>
      </p:pic>
      <p:sp>
        <p:nvSpPr>
          <p:cNvPr id="5" name="Stroomdiagram: Proces 4"/>
          <p:cNvSpPr/>
          <p:nvPr/>
        </p:nvSpPr>
        <p:spPr>
          <a:xfrm>
            <a:off x="4162387" y="3140968"/>
            <a:ext cx="1800200" cy="57606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srgbClr val="C00000"/>
                </a:solidFill>
                <a:latin typeface="Calibri"/>
              </a:rPr>
              <a:t>AUTONOMY</a:t>
            </a:r>
          </a:p>
          <a:p>
            <a:pPr algn="ctr">
              <a:defRPr/>
            </a:pPr>
            <a:r>
              <a:rPr lang="en-GB" sz="1600" b="1" i="1" dirty="0">
                <a:solidFill>
                  <a:srgbClr val="C00000"/>
                </a:solidFill>
                <a:latin typeface="Calibri"/>
              </a:rPr>
              <a:t>‘I can do it myself’</a:t>
            </a:r>
          </a:p>
        </p:txBody>
      </p:sp>
      <p:sp>
        <p:nvSpPr>
          <p:cNvPr id="6" name="Stroomdiagram: Proces 5"/>
          <p:cNvSpPr/>
          <p:nvPr/>
        </p:nvSpPr>
        <p:spPr>
          <a:xfrm>
            <a:off x="6461951" y="3157247"/>
            <a:ext cx="1800200" cy="57606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srgbClr val="C00000"/>
                </a:solidFill>
                <a:latin typeface="Calibri"/>
              </a:rPr>
              <a:t>COMPETENCE</a:t>
            </a:r>
          </a:p>
          <a:p>
            <a:pPr algn="ctr">
              <a:defRPr/>
            </a:pPr>
            <a:r>
              <a:rPr lang="en-GB" sz="1600" b="1" i="1" dirty="0">
                <a:solidFill>
                  <a:srgbClr val="C00000"/>
                </a:solidFill>
                <a:latin typeface="Calibri"/>
              </a:rPr>
              <a:t>‘I can do it’</a:t>
            </a:r>
          </a:p>
        </p:txBody>
      </p:sp>
      <p:sp>
        <p:nvSpPr>
          <p:cNvPr id="7" name="Stroomdiagram: Proces 6"/>
          <p:cNvSpPr/>
          <p:nvPr/>
        </p:nvSpPr>
        <p:spPr>
          <a:xfrm>
            <a:off x="5346093" y="5085184"/>
            <a:ext cx="1800200" cy="576064"/>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srgbClr val="C00000"/>
                </a:solidFill>
                <a:latin typeface="Calibri"/>
              </a:rPr>
              <a:t>RELATEDNESS</a:t>
            </a:r>
          </a:p>
          <a:p>
            <a:pPr algn="ctr">
              <a:defRPr/>
            </a:pPr>
            <a:r>
              <a:rPr lang="en-GB" sz="2000" b="1" i="1" dirty="0">
                <a:solidFill>
                  <a:srgbClr val="C00000"/>
                </a:solidFill>
                <a:latin typeface="Calibri"/>
              </a:rPr>
              <a:t>‘I belong’</a:t>
            </a:r>
          </a:p>
        </p:txBody>
      </p:sp>
    </p:spTree>
    <p:extLst>
      <p:ext uri="{BB962C8B-B14F-4D97-AF65-F5344CB8AC3E}">
        <p14:creationId xmlns:p14="http://schemas.microsoft.com/office/powerpoint/2010/main" val="397166687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202</Words>
  <Application>Microsoft Office PowerPoint</Application>
  <PresentationFormat>Širokoúhlá obrazovka</PresentationFormat>
  <Paragraphs>46</Paragraphs>
  <Slides>11</Slides>
  <Notes>9</Notes>
  <HiddenSlides>0</HiddenSlides>
  <MMClips>1</MMClips>
  <ScaleCrop>false</ScaleCrop>
  <HeadingPairs>
    <vt:vector size="6" baseType="variant">
      <vt:variant>
        <vt:lpstr>Použitá písma</vt:lpstr>
      </vt:variant>
      <vt:variant>
        <vt:i4>3</vt:i4>
      </vt:variant>
      <vt:variant>
        <vt:lpstr>Motiv</vt:lpstr>
      </vt:variant>
      <vt:variant>
        <vt:i4>3</vt:i4>
      </vt:variant>
      <vt:variant>
        <vt:lpstr>Nadpisy snímků</vt:lpstr>
      </vt:variant>
      <vt:variant>
        <vt:i4>11</vt:i4>
      </vt:variant>
    </vt:vector>
  </HeadingPairs>
  <TitlesOfParts>
    <vt:vector size="17" baseType="lpstr">
      <vt:lpstr>Arial</vt:lpstr>
      <vt:lpstr>Calibri</vt:lpstr>
      <vt:lpstr>Calibri Light</vt:lpstr>
      <vt:lpstr>Officeova tema</vt:lpstr>
      <vt:lpstr>Kantoorthema</vt:lpstr>
      <vt:lpstr>1_Kantoorthema</vt:lpstr>
      <vt:lpstr>Project SMILE too</vt:lpstr>
      <vt:lpstr>Statement</vt:lpstr>
      <vt:lpstr>Statement</vt:lpstr>
      <vt:lpstr>Focus on Strengths ‘Energy flows where attention goes’</vt:lpstr>
      <vt:lpstr>Curling Parents and Professionals</vt:lpstr>
      <vt:lpstr>Ray Charles </vt:lpstr>
      <vt:lpstr> Importance of: EXPLORATION</vt:lpstr>
      <vt:lpstr>Focus on Exploration</vt:lpstr>
      <vt:lpstr>Focus on  Three Basic Psychological Needs</vt:lpstr>
      <vt:lpstr>Stimulate a Growth Mindset</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SMILE Social Skills Make Inclusive Life Easier</dc:title>
  <dc:creator>Tanja Rudolf</dc:creator>
  <cp:lastModifiedBy>Haňová Jana</cp:lastModifiedBy>
  <cp:revision>53</cp:revision>
  <dcterms:created xsi:type="dcterms:W3CDTF">2019-01-03T09:43:08Z</dcterms:created>
  <dcterms:modified xsi:type="dcterms:W3CDTF">2022-10-03T20:33:08Z</dcterms:modified>
</cp:coreProperties>
</file>