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2" r:id="rId12"/>
    <p:sldId id="263" r:id="rId13"/>
    <p:sldId id="277" r:id="rId14"/>
    <p:sldId id="267" r:id="rId15"/>
    <p:sldId id="268" r:id="rId16"/>
    <p:sldId id="276" r:id="rId17"/>
    <p:sldId id="269" r:id="rId18"/>
    <p:sldId id="270" r:id="rId19"/>
    <p:sldId id="271" r:id="rId20"/>
    <p:sldId id="275" r:id="rId21"/>
    <p:sldId id="272" r:id="rId22"/>
    <p:sldId id="273" r:id="rId23"/>
    <p:sldId id="274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>
        <p:scale>
          <a:sx n="40" d="100"/>
          <a:sy n="40" d="100"/>
        </p:scale>
        <p:origin x="62" y="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407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601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476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9305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488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072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5427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118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31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745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888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661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009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866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604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6314E-7BBF-4CBB-A273-7F09832CCD1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7DA204-3693-42E8-A6F7-C0142D4768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4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B49158-9767-4413-B3D6-F3DF59AFD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135" y="1347850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8000" dirty="0"/>
              <a:t>PREVERJANJE ZNANJA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393B4AB-C3FA-492F-9459-693732D52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667" y="3756850"/>
            <a:ext cx="7766936" cy="109689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4400" b="1" dirty="0"/>
              <a:t>NARAVOSLOVJE IN TEHNIKA,</a:t>
            </a:r>
          </a:p>
          <a:p>
            <a:pPr algn="ctr"/>
            <a:r>
              <a:rPr lang="sl-SI" sz="4400" dirty="0"/>
              <a:t> 5. razred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F4130C-531D-4190-9C96-A082954D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79" y="4305300"/>
            <a:ext cx="3836026" cy="25527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BE2B99A-80D7-4471-8190-1D873A62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602" y="2985410"/>
            <a:ext cx="2864909" cy="38248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F1D5513-E277-469A-8109-B35FDA204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21"/>
          <a:stretch/>
        </p:blipFill>
        <p:spPr>
          <a:xfrm>
            <a:off x="0" y="25527"/>
            <a:ext cx="5505450" cy="148651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9E3A261-50B1-473C-B15B-CDA5295E9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611" y="47789"/>
            <a:ext cx="2892254" cy="29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93CC7B-8F63-4677-8787-3E489B67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86" y="156238"/>
            <a:ext cx="8596668" cy="1320800"/>
          </a:xfrm>
        </p:spPr>
        <p:txBody>
          <a:bodyPr>
            <a:normAutofit/>
          </a:bodyPr>
          <a:lstStyle/>
          <a:p>
            <a:r>
              <a:rPr lang="sl-SI" sz="6000" dirty="0"/>
              <a:t>ZAJEDAVSTVO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39BC064-9FB1-4189-B751-2B6B2060F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86" y="1477038"/>
            <a:ext cx="3730403" cy="37805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025C5CE-DFB9-4840-B17B-45DA93C9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801" y="156238"/>
            <a:ext cx="5486591" cy="31404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71CF850-B55A-4768-B76B-70DC9E92B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65" y="3561290"/>
            <a:ext cx="4972087" cy="329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3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23601C-3A89-4220-AEC2-005F904D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504" y="182245"/>
            <a:ext cx="9750552" cy="1911444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300" dirty="0"/>
              <a:t>Določi, katera od naštetih živali je plen, plenilec ali zajedavec. Pred ime živali v desnem stolpcu napiši ustrezno črko iz levega stolpca.</a:t>
            </a:r>
            <a:br>
              <a:rPr lang="sl-SI" dirty="0"/>
            </a:br>
            <a:endParaRPr lang="sl-SI" dirty="0"/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B2CD3FC1-0AC3-4B8F-8893-1B1D92714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646904"/>
              </p:ext>
            </p:extLst>
          </p:nvPr>
        </p:nvGraphicFramePr>
        <p:xfrm>
          <a:off x="518160" y="2093689"/>
          <a:ext cx="11155680" cy="4582066"/>
        </p:xfrm>
        <a:graphic>
          <a:graphicData uri="http://schemas.openxmlformats.org/drawingml/2006/table">
            <a:tbl>
              <a:tblPr firstRow="1" firstCol="1" bandRow="1"/>
              <a:tblGrid>
                <a:gridCol w="3239033">
                  <a:extLst>
                    <a:ext uri="{9D8B030D-6E8A-4147-A177-3AD203B41FA5}">
                      <a16:colId xmlns:a16="http://schemas.microsoft.com/office/drawing/2014/main" val="2942519738"/>
                    </a:ext>
                  </a:extLst>
                </a:gridCol>
                <a:gridCol w="3239033">
                  <a:extLst>
                    <a:ext uri="{9D8B030D-6E8A-4147-A177-3AD203B41FA5}">
                      <a16:colId xmlns:a16="http://schemas.microsoft.com/office/drawing/2014/main" val="4219161106"/>
                    </a:ext>
                  </a:extLst>
                </a:gridCol>
                <a:gridCol w="2338807">
                  <a:extLst>
                    <a:ext uri="{9D8B030D-6E8A-4147-A177-3AD203B41FA5}">
                      <a16:colId xmlns:a16="http://schemas.microsoft.com/office/drawing/2014/main" val="2313126112"/>
                    </a:ext>
                  </a:extLst>
                </a:gridCol>
                <a:gridCol w="2338807">
                  <a:extLst>
                    <a:ext uri="{9D8B030D-6E8A-4147-A177-3AD203B41FA5}">
                      <a16:colId xmlns:a16="http://schemas.microsoft.com/office/drawing/2014/main" val="2933706937"/>
                    </a:ext>
                  </a:extLst>
                </a:gridCol>
              </a:tblGrid>
              <a:tr h="733864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  plen</a:t>
                      </a:r>
                      <a:endParaRPr lang="sl-SI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jagnje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8532"/>
                  </a:ext>
                </a:extLst>
              </a:tr>
              <a:tr h="82166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C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klop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949714"/>
                  </a:ext>
                </a:extLst>
              </a:tr>
              <a:tr h="733864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    plenilec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B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volk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069159"/>
                  </a:ext>
                </a:extLst>
              </a:tr>
              <a:tr h="82166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C, A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uš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936467"/>
                  </a:ext>
                </a:extLst>
              </a:tr>
              <a:tr h="735504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   zajedavec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zajec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65928"/>
                  </a:ext>
                </a:extLst>
              </a:tr>
              <a:tr h="735504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sl-SI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</a:t>
                      </a:r>
                      <a:endParaRPr lang="sl-SI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miš</a:t>
                      </a:r>
                      <a:endParaRPr lang="sl-SI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044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81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0465E4-3075-4A52-98A0-F6B793CF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03"/>
            <a:ext cx="10515600" cy="1325563"/>
          </a:xfrm>
        </p:spPr>
        <p:txBody>
          <a:bodyPr/>
          <a:lstStyle/>
          <a:p>
            <a:r>
              <a:rPr lang="sl-SI" dirty="0"/>
              <a:t>Oglej si sliko in dopolni.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4643D33-CDA3-40ED-A4CB-9128D993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4576" y="18255"/>
            <a:ext cx="5148209" cy="363461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C9DB3D3-7A5E-4719-9FF4-4C848A35E26B}"/>
              </a:ext>
            </a:extLst>
          </p:cNvPr>
          <p:cNvSpPr txBox="1"/>
          <p:nvPr/>
        </p:nvSpPr>
        <p:spPr>
          <a:xfrm>
            <a:off x="128016" y="3600826"/>
            <a:ext cx="11667744" cy="324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/>
              <a:t>Plenilec: __</a:t>
            </a:r>
            <a:r>
              <a:rPr lang="sl-SI" sz="2800" i="1" dirty="0">
                <a:solidFill>
                  <a:srgbClr val="FF0000"/>
                </a:solidFill>
              </a:rPr>
              <a:t>volk, ris, žaba, medved, orel</a:t>
            </a:r>
            <a:r>
              <a:rPr lang="sl-SI" sz="2800" dirty="0"/>
              <a:t>_________(vsaj dva),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Plen: ___</a:t>
            </a:r>
            <a:r>
              <a:rPr lang="sl-SI" sz="2800" dirty="0">
                <a:solidFill>
                  <a:srgbClr val="FF0000"/>
                </a:solidFill>
              </a:rPr>
              <a:t>zajec, kačji pastir, miš, deževnik, srna</a:t>
            </a:r>
            <a:r>
              <a:rPr lang="sl-SI" sz="2800" dirty="0"/>
              <a:t>__________(vsaj tri),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Rastlinojedec: _</a:t>
            </a:r>
            <a:r>
              <a:rPr lang="sl-SI" sz="2800" dirty="0">
                <a:solidFill>
                  <a:srgbClr val="FF0000"/>
                </a:solidFill>
              </a:rPr>
              <a:t>jež, zajec, srna, krava, miš, metulj, polž</a:t>
            </a:r>
            <a:r>
              <a:rPr lang="sl-SI" sz="2800" dirty="0"/>
              <a:t>___(vsaj tri),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Mesojedec: __</a:t>
            </a:r>
            <a:r>
              <a:rPr lang="sl-SI" sz="2800" dirty="0">
                <a:solidFill>
                  <a:srgbClr val="FF0000"/>
                </a:solidFill>
              </a:rPr>
              <a:t>volk, žaba, kača, lisica, mačka, ris, orel</a:t>
            </a:r>
            <a:r>
              <a:rPr lang="sl-SI" sz="2800" dirty="0"/>
              <a:t>_____(vsaj en),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Vsejedec: ___</a:t>
            </a:r>
            <a:r>
              <a:rPr lang="sl-SI" sz="2800" dirty="0">
                <a:solidFill>
                  <a:srgbClr val="FF0000"/>
                </a:solidFill>
              </a:rPr>
              <a:t>človek, medved, jež, miš, veverica</a:t>
            </a:r>
            <a:r>
              <a:rPr lang="sl-SI" sz="2800" dirty="0"/>
              <a:t>_____(vsaj dva).</a:t>
            </a:r>
          </a:p>
        </p:txBody>
      </p:sp>
    </p:spTree>
    <p:extLst>
      <p:ext uri="{BB962C8B-B14F-4D97-AF65-F5344CB8AC3E}">
        <p14:creationId xmlns:p14="http://schemas.microsoft.com/office/powerpoint/2010/main" val="413476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9F6DC9-751D-400D-8A0A-9E5DA9F6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11362266" cy="2305050"/>
          </a:xfrm>
        </p:spPr>
        <p:txBody>
          <a:bodyPr>
            <a:normAutofit/>
          </a:bodyPr>
          <a:lstStyle/>
          <a:p>
            <a:r>
              <a:rPr lang="sl-SI" sz="4400" b="1" dirty="0"/>
              <a:t>Živa bitja in okolje</a:t>
            </a:r>
            <a:br>
              <a:rPr lang="sl-SI" sz="4400" dirty="0"/>
            </a:br>
            <a:endParaRPr lang="sl-SI" sz="44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0C0CF0B-3CB2-44FA-AF4C-021447F5B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509" y="1866900"/>
            <a:ext cx="12313018" cy="35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9F64C0-232D-4775-BDCD-3E869EDF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09" y="247650"/>
            <a:ext cx="10524066" cy="1739900"/>
          </a:xfrm>
        </p:spPr>
        <p:txBody>
          <a:bodyPr>
            <a:normAutofit/>
          </a:bodyPr>
          <a:lstStyle/>
          <a:p>
            <a:r>
              <a:rPr lang="sl-SI" sz="4400" dirty="0"/>
              <a:t>Kaj sestavlja neživo naravo?</a:t>
            </a:r>
            <a:br>
              <a:rPr lang="sl-SI" sz="4400" dirty="0"/>
            </a:br>
            <a:endParaRPr lang="sl-SI" sz="44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DADF4DF-40BD-4404-B749-85B754016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18" r="2573" b="22168"/>
          <a:stretch/>
        </p:blipFill>
        <p:spPr>
          <a:xfrm>
            <a:off x="199309" y="2133600"/>
            <a:ext cx="11793381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3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E0E7333E-ADBE-4DB1-96F3-D5A5D6BF4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52" t="13538" r="25211" b="9898"/>
          <a:stretch/>
        </p:blipFill>
        <p:spPr>
          <a:xfrm>
            <a:off x="2362200" y="827063"/>
            <a:ext cx="6648450" cy="5960680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09F4ECFE-0D02-466F-8099-47B3CA35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257"/>
            <a:ext cx="10642938" cy="1895856"/>
          </a:xfrm>
        </p:spPr>
        <p:txBody>
          <a:bodyPr>
            <a:normAutofit/>
          </a:bodyPr>
          <a:lstStyle/>
          <a:p>
            <a:r>
              <a:rPr lang="sl-SI" sz="4400" dirty="0"/>
              <a:t>Opiši kroženje snovi v okolju.</a:t>
            </a:r>
            <a:br>
              <a:rPr lang="sl-SI" sz="4400" dirty="0"/>
            </a:b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155878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B5DC91-E5C8-4CD4-B3E3-67F51E96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2227" y="0"/>
            <a:ext cx="10066866" cy="1492250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/>
              <a:t>Prehranjevalna veriga, prehranjevalni splet</a:t>
            </a: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269DDB5-4C0B-409C-81F6-9634EE234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921" y="1492250"/>
            <a:ext cx="8106569" cy="21235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B795D8B-61D7-49B2-9E91-4C4DF49AF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4" y="3847591"/>
            <a:ext cx="3705225" cy="27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DC295-A6E8-4453-A1E3-4C7BB64B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43"/>
            <a:ext cx="9800166" cy="1550989"/>
          </a:xfrm>
        </p:spPr>
        <p:txBody>
          <a:bodyPr>
            <a:noAutofit/>
          </a:bodyPr>
          <a:lstStyle/>
          <a:p>
            <a:r>
              <a:rPr lang="sl-SI" sz="4000" dirty="0"/>
              <a:t>Kaj pomeni prehranjevalna veriga? Opiši kako se začne in kako konča.</a:t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329A19-8B02-45AF-876F-4C5C15250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1489"/>
            <a:ext cx="10153650" cy="3880773"/>
          </a:xfrm>
        </p:spPr>
        <p:txBody>
          <a:bodyPr>
            <a:normAutofit/>
          </a:bodyPr>
          <a:lstStyle/>
          <a:p>
            <a:r>
              <a:rPr lang="sl-SI" sz="3600" dirty="0"/>
              <a:t>Prehranjevalna veriga pomeni zaporedje živih bitij, ki so hrana drugo drugemu.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8E020F-806C-4D6B-A7A8-B0F44C73B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6" t="18019" r="56250" b="13888"/>
          <a:stretch/>
        </p:blipFill>
        <p:spPr>
          <a:xfrm>
            <a:off x="7999941" y="2381711"/>
            <a:ext cx="3600450" cy="42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936A5-6641-48FC-AFFB-56CFCB31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3650"/>
            <a:ext cx="8596668" cy="1320800"/>
          </a:xfrm>
        </p:spPr>
        <p:txBody>
          <a:bodyPr>
            <a:normAutofit/>
          </a:bodyPr>
          <a:lstStyle/>
          <a:p>
            <a:r>
              <a:rPr lang="sl-SI" sz="3200" dirty="0"/>
              <a:t>Kaj je prehranjevalni splet?</a:t>
            </a:r>
            <a:br>
              <a:rPr lang="sl-SI" sz="3200" dirty="0"/>
            </a:br>
            <a:endParaRPr lang="sl-SI" sz="32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AB05A68-E98C-4E89-97C9-51DABED97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04" t="18446" r="55579" b="13824"/>
          <a:stretch/>
        </p:blipFill>
        <p:spPr>
          <a:xfrm>
            <a:off x="5600700" y="68751"/>
            <a:ext cx="6591300" cy="68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3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BAD98-7E7C-4F1C-84D7-0891BFF1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sl-SI" dirty="0"/>
              <a:t>Nariši primer prehranjevalnega spleta.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887406F-7826-41A3-A3F4-26CB5B860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1" y="1143819"/>
            <a:ext cx="5542756" cy="57141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0F2ECB3-E9B8-4F92-9A86-7BEB9D25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207" y="1315268"/>
            <a:ext cx="6644884" cy="53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DBFE69-E1BC-463B-A04F-52A232DD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84" y="342900"/>
            <a:ext cx="10276416" cy="2343150"/>
          </a:xfrm>
        </p:spPr>
        <p:txBody>
          <a:bodyPr>
            <a:normAutofit/>
          </a:bodyPr>
          <a:lstStyle/>
          <a:p>
            <a:r>
              <a:rPr lang="sl-SI" sz="4400" b="1" dirty="0"/>
              <a:t>Živa bitja so medsebojno odvisna</a:t>
            </a:r>
            <a:br>
              <a:rPr lang="sl-SI" sz="4400" dirty="0"/>
            </a:br>
            <a:endParaRPr lang="sl-SI" sz="44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14A2602-ABFC-413C-80E3-8378B4AE6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456" y="1200843"/>
            <a:ext cx="4058444" cy="57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72EBFD-33FF-4C4A-B5A5-1A7ECA3F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3" y="72023"/>
            <a:ext cx="8596668" cy="1320800"/>
          </a:xfrm>
        </p:spPr>
        <p:txBody>
          <a:bodyPr>
            <a:normAutofit/>
          </a:bodyPr>
          <a:lstStyle/>
          <a:p>
            <a:r>
              <a:rPr lang="sl-SI" sz="4800" dirty="0"/>
              <a:t>ČLOVEK POSEGA V NARAVO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E9FFD93-15C7-4D0A-B6B2-F71A27882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71" y="1077496"/>
            <a:ext cx="4360151" cy="32659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E28118D-D366-48D7-804C-FA0EA8E1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53" y="979077"/>
            <a:ext cx="5055676" cy="336432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401B42D-43A1-4A45-A96D-C08E9DE6B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62" y="4545334"/>
            <a:ext cx="3367088" cy="22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8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10A9FC-3368-474A-909E-D7D42B85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84" y="156238"/>
            <a:ext cx="9247716" cy="1691612"/>
          </a:xfrm>
        </p:spPr>
        <p:txBody>
          <a:bodyPr>
            <a:normAutofit/>
          </a:bodyPr>
          <a:lstStyle/>
          <a:p>
            <a:r>
              <a:rPr lang="sl-SI" sz="4000" dirty="0"/>
              <a:t>S čim vse ljudje onesnažujemo okolje?</a:t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B6F59A8-16F1-4E3B-85FA-59844417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84" y="1488613"/>
            <a:ext cx="11571816" cy="4112087"/>
          </a:xfrm>
        </p:spPr>
        <p:txBody>
          <a:bodyPr>
            <a:normAutofit/>
          </a:bodyPr>
          <a:lstStyle/>
          <a:p>
            <a:r>
              <a:rPr lang="sl-SI" sz="3600" dirty="0"/>
              <a:t>Okolje onesnažujemo s svetlobo, z izpusti plinov, odpadki in drugim.</a:t>
            </a:r>
          </a:p>
          <a:p>
            <a:r>
              <a:rPr lang="sl-SI" sz="3600" dirty="0"/>
              <a:t>Onesnažujemo reke, gozdove in morja.</a:t>
            </a:r>
          </a:p>
          <a:p>
            <a:r>
              <a:rPr lang="sl-SI" sz="3600" dirty="0"/>
              <a:t>Tudi obale in morsko dno so onesnaženi z odpadki.</a:t>
            </a:r>
          </a:p>
          <a:p>
            <a:r>
              <a:rPr lang="sl-SI" sz="3600" dirty="0"/>
              <a:t>Onesnaženost povzroča smrt številnih organizmov.</a:t>
            </a:r>
          </a:p>
        </p:txBody>
      </p:sp>
    </p:spTree>
    <p:extLst>
      <p:ext uri="{BB962C8B-B14F-4D97-AF65-F5344CB8AC3E}">
        <p14:creationId xmlns:p14="http://schemas.microsoft.com/office/powerpoint/2010/main" val="112778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5D7250-F0C5-41C3-8DB0-3135E321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257366" cy="1930400"/>
          </a:xfrm>
        </p:spPr>
        <p:txBody>
          <a:bodyPr>
            <a:normAutofit/>
          </a:bodyPr>
          <a:lstStyle/>
          <a:p>
            <a:r>
              <a:rPr lang="sl-SI" sz="6000" dirty="0"/>
              <a:t>Kaj je ekologija? </a:t>
            </a:r>
            <a:br>
              <a:rPr lang="sl-SI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2F50C5-C426-47C0-9D50-36B176F1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84" y="1423194"/>
            <a:ext cx="10562166" cy="4011611"/>
          </a:xfrm>
        </p:spPr>
        <p:txBody>
          <a:bodyPr/>
          <a:lstStyle/>
          <a:p>
            <a:r>
              <a:rPr lang="sl-SI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Ekologija: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l-SI" sz="4400" dirty="0"/>
              <a:t> je veda, ki proučuje odnose med živim in neživim okoljem. </a:t>
            </a:r>
          </a:p>
          <a:p>
            <a:pPr marL="0" indent="0">
              <a:buNone/>
            </a:pPr>
            <a:endParaRPr lang="sl-SI" sz="4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l-SI" sz="4400" dirty="0"/>
              <a:t>Je veda o varovanju okolja.</a:t>
            </a:r>
          </a:p>
        </p:txBody>
      </p:sp>
    </p:spTree>
    <p:extLst>
      <p:ext uri="{BB962C8B-B14F-4D97-AF65-F5344CB8AC3E}">
        <p14:creationId xmlns:p14="http://schemas.microsoft.com/office/powerpoint/2010/main" val="1976552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E771A8-FE44-446A-AB90-B9BF2C0A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966" y="190500"/>
            <a:ext cx="10143066" cy="2438400"/>
          </a:xfrm>
        </p:spPr>
        <p:txBody>
          <a:bodyPr>
            <a:normAutofit/>
          </a:bodyPr>
          <a:lstStyle/>
          <a:p>
            <a:pPr algn="ctr"/>
            <a:r>
              <a:rPr lang="sl-SI" sz="8000" dirty="0"/>
              <a:t>O VODI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48659E5-FA19-4B50-92CE-5B1A1F2A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578083"/>
            <a:ext cx="8248650" cy="50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60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104D9A-C1B3-4DE9-82D5-E1BD3EEB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90"/>
            <a:ext cx="8596668" cy="1320800"/>
          </a:xfrm>
        </p:spPr>
        <p:txBody>
          <a:bodyPr/>
          <a:lstStyle/>
          <a:p>
            <a:r>
              <a:rPr lang="sl-SI" dirty="0"/>
              <a:t>V kakšnem stanju je lahko voda?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4479225-7A2F-43EA-97D0-31EA8340B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81080"/>
            <a:ext cx="11267016" cy="4430711"/>
          </a:xfrm>
        </p:spPr>
        <p:txBody>
          <a:bodyPr>
            <a:normAutofit/>
          </a:bodyPr>
          <a:lstStyle/>
          <a:p>
            <a:r>
              <a:rPr lang="sl-SI" sz="3200" dirty="0"/>
              <a:t>Voda je lahko v TRDNEM, TEKOČEM in PLINASTEM stanju.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7B90B9E-4A65-4D7B-AC4C-4BF96CEFD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4" t="14166" r="18379" b="10833"/>
          <a:stretch/>
        </p:blipFill>
        <p:spPr>
          <a:xfrm>
            <a:off x="2330007" y="1723476"/>
            <a:ext cx="7518843" cy="51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0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9A6B0C-7D5B-470F-A4B2-0F42BEFCD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247650"/>
            <a:ext cx="9829800" cy="1771650"/>
          </a:xfrm>
        </p:spPr>
        <p:txBody>
          <a:bodyPr>
            <a:noAutofit/>
          </a:bodyPr>
          <a:lstStyle/>
          <a:p>
            <a:r>
              <a:rPr lang="sl-SI" sz="4000" dirty="0"/>
              <a:t>Kaj je potrebno, da se tekoča voda spremeni v led?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749DDF5-C7F2-4039-8E99-3A0DC4FA1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8" t="16688" r="50000" b="13620"/>
          <a:stretch/>
        </p:blipFill>
        <p:spPr>
          <a:xfrm>
            <a:off x="1858260" y="1714501"/>
            <a:ext cx="5795492" cy="514349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6844995-7F77-4AC0-905B-06D450625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t="17500" r="63437" b="15556"/>
          <a:stretch/>
        </p:blipFill>
        <p:spPr>
          <a:xfrm>
            <a:off x="8862598" y="0"/>
            <a:ext cx="332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8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8DCC73-99EF-4483-8542-BC344501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962900" cy="1447800"/>
          </a:xfrm>
        </p:spPr>
        <p:txBody>
          <a:bodyPr>
            <a:noAutofit/>
          </a:bodyPr>
          <a:lstStyle/>
          <a:p>
            <a:r>
              <a:rPr lang="sl-SI" dirty="0"/>
              <a:t>Kaj je potrebno, da se tekoča voda spremeni v vodno paro?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D2BEAB6-4C9A-468B-B1EA-0DA7E3B9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43028"/>
            <a:ext cx="6142566" cy="54514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D6221EC-0513-48E8-9CF5-14115A78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2" t="16667" r="64531" b="16667"/>
          <a:stretch/>
        </p:blipFill>
        <p:spPr>
          <a:xfrm>
            <a:off x="8276166" y="-20146"/>
            <a:ext cx="3238500" cy="68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3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C8E534-3006-477F-91D4-A4D09677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8"/>
            <a:ext cx="9525000" cy="1329662"/>
          </a:xfrm>
        </p:spPr>
        <p:txBody>
          <a:bodyPr>
            <a:noAutofit/>
          </a:bodyPr>
          <a:lstStyle/>
          <a:p>
            <a:pPr algn="ctr"/>
            <a:r>
              <a:rPr lang="sl-SI" sz="4000" dirty="0"/>
              <a:t>Kako imenujemo pojav, pri katerem voda prehaja iz tekočega v plinasto stanje?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BAD2142E-1861-4FB7-B8A4-528D753AA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90" t="21391" r="3125" b="17260"/>
          <a:stretch/>
        </p:blipFill>
        <p:spPr>
          <a:xfrm>
            <a:off x="0" y="2171700"/>
            <a:ext cx="12140568" cy="45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6B3EFE-C05F-4FDB-A5B3-7FF2A647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02" y="20955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000" dirty="0"/>
              <a:t>Kako imenujemo pojav, pri katerem voda prehaja iz plinastega v tekoče stanje?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270EC69-7035-4272-A3A1-0C98AD729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47" t="24826" r="6161" b="28712"/>
          <a:stretch/>
        </p:blipFill>
        <p:spPr>
          <a:xfrm>
            <a:off x="209550" y="2247900"/>
            <a:ext cx="6057900" cy="18034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4910802-1F90-4543-8C66-8431C2B4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34" t="15278" r="23934" b="14166"/>
          <a:stretch/>
        </p:blipFill>
        <p:spPr>
          <a:xfrm>
            <a:off x="6278190" y="2247900"/>
            <a:ext cx="578046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3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6D6A83-9855-455B-BB49-D0A47DB8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4" y="209551"/>
            <a:ext cx="8596668" cy="1320800"/>
          </a:xfrm>
        </p:spPr>
        <p:txBody>
          <a:bodyPr>
            <a:noAutofit/>
          </a:bodyPr>
          <a:lstStyle/>
          <a:p>
            <a:r>
              <a:rPr lang="sl-SI" sz="4000" dirty="0"/>
              <a:t>Kakšna je razlika med izparevanjem in izhlapevanjem?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602D1E8-0EAC-4EB9-9A9E-C5C7D0902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8078"/>
            <a:ext cx="12199651" cy="45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E2C8C1-2F5D-456C-B42A-840EC3D7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84" y="218821"/>
            <a:ext cx="10515600" cy="1325563"/>
          </a:xfrm>
        </p:spPr>
        <p:txBody>
          <a:bodyPr>
            <a:noAutofit/>
          </a:bodyPr>
          <a:lstStyle/>
          <a:p>
            <a:r>
              <a:rPr lang="sl-SI" sz="4800" dirty="0"/>
              <a:t>Kdo so proizvajalci?</a:t>
            </a:r>
            <a:br>
              <a:rPr lang="sl-SI" sz="4800" dirty="0"/>
            </a:br>
            <a:endParaRPr lang="sl-SI" sz="48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15EC8A-4723-4A19-8E77-8BC53AE3C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84" y="1659318"/>
            <a:ext cx="11231880" cy="3880773"/>
          </a:xfrm>
        </p:spPr>
        <p:txBody>
          <a:bodyPr>
            <a:normAutofit/>
          </a:bodyPr>
          <a:lstStyle/>
          <a:p>
            <a:r>
              <a:rPr lang="sl-SI" sz="4800" dirty="0"/>
              <a:t>Zelene rastline (si same izdelajo hranilne snovi (organske) snovi).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7B40F8-DF00-489D-9EB7-71F06E6DF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0" t="16000" r="50000" b="25333"/>
          <a:stretch/>
        </p:blipFill>
        <p:spPr>
          <a:xfrm>
            <a:off x="4046041" y="3304541"/>
            <a:ext cx="3645766" cy="33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9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D31BD03-2B5D-4466-974F-2AB753B5A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67" t="32679" r="53923" b="37383"/>
          <a:stretch/>
        </p:blipFill>
        <p:spPr>
          <a:xfrm>
            <a:off x="171450" y="1066800"/>
            <a:ext cx="11898440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62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4B1E2D-C603-4051-AAFB-ABC6D569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3238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6600" dirty="0"/>
              <a:t>Stanje vode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EABAB24-EBE4-49AA-9594-E09DBB92A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894" y="2019301"/>
            <a:ext cx="11801106" cy="38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8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964E9F-5215-4782-A153-B95DEF7C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4" y="419100"/>
            <a:ext cx="8596668" cy="1320800"/>
          </a:xfrm>
        </p:spPr>
        <p:txBody>
          <a:bodyPr/>
          <a:lstStyle/>
          <a:p>
            <a:r>
              <a:rPr lang="sl-SI" sz="4400" dirty="0"/>
              <a:t>Kaj je vrelišče?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5E156C-4394-425C-8455-A89102CF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34" y="1488613"/>
            <a:ext cx="9933516" cy="3880773"/>
          </a:xfrm>
        </p:spPr>
        <p:txBody>
          <a:bodyPr>
            <a:normAutofit/>
          </a:bodyPr>
          <a:lstStyle/>
          <a:p>
            <a:r>
              <a:rPr lang="sl-SI" sz="4000" dirty="0"/>
              <a:t>Vodo pri kuhanju pogosto segrevamo do vrelišča pri okoli 100 </a:t>
            </a:r>
            <a:r>
              <a:rPr lang="sl-S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ºC.</a:t>
            </a:r>
          </a:p>
          <a:p>
            <a:r>
              <a:rPr lang="sl-S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izparevanja.</a:t>
            </a:r>
          </a:p>
          <a:p>
            <a:endParaRPr lang="sl-SI" sz="4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CB4C2A8-D3D0-490B-B565-6EB8714B9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753100" y="2862459"/>
            <a:ext cx="5372100" cy="40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5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678B95-BB14-4C61-8157-68CD7ADD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36" y="247650"/>
            <a:ext cx="10837332" cy="2266950"/>
          </a:xfrm>
        </p:spPr>
        <p:txBody>
          <a:bodyPr>
            <a:normAutofit/>
          </a:bodyPr>
          <a:lstStyle/>
          <a:p>
            <a:r>
              <a:rPr lang="sl-SI" sz="5400" dirty="0"/>
              <a:t>Kaj je ledišče?</a:t>
            </a:r>
            <a:br>
              <a:rPr lang="sl-SI" sz="5400" dirty="0"/>
            </a:br>
            <a:endParaRPr lang="sl-SI" sz="5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9CB113-454F-4ED3-930E-37377739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35" y="1488613"/>
            <a:ext cx="8596668" cy="3880773"/>
          </a:xfrm>
        </p:spPr>
        <p:txBody>
          <a:bodyPr>
            <a:normAutofit/>
          </a:bodyPr>
          <a:lstStyle/>
          <a:p>
            <a:r>
              <a:rPr lang="sl-SI" sz="5400" dirty="0"/>
              <a:t>Temperatura</a:t>
            </a:r>
            <a:r>
              <a:rPr lang="sl-SI" sz="4800" dirty="0"/>
              <a:t> 0     .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8D51A65-D812-4B24-A525-CBAE12FAD443}"/>
              </a:ext>
            </a:extLst>
          </p:cNvPr>
          <p:cNvSpPr/>
          <p:nvPr/>
        </p:nvSpPr>
        <p:spPr>
          <a:xfrm>
            <a:off x="5303452" y="1456700"/>
            <a:ext cx="1287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endParaRPr lang="sl-SI" sz="6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26D328-4F90-487D-A7BF-C50E3801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86001"/>
            <a:ext cx="6095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3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4BABF7-266B-40C2-92BA-4DF5559A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4" y="156238"/>
            <a:ext cx="9114366" cy="1710662"/>
          </a:xfrm>
        </p:spPr>
        <p:txBody>
          <a:bodyPr>
            <a:noAutofit/>
          </a:bodyPr>
          <a:lstStyle/>
          <a:p>
            <a:pPr algn="ctr"/>
            <a:r>
              <a:rPr lang="sl-SI" sz="4000" dirty="0"/>
              <a:t>Kako imenujemo pojav, pri katerem voda prehaja iz trdnega v tekoče stanje?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5F51F2E-4999-402B-BEFD-6E31FA206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48" t="13047" r="62205" b="50144"/>
          <a:stretch/>
        </p:blipFill>
        <p:spPr>
          <a:xfrm>
            <a:off x="0" y="2343151"/>
            <a:ext cx="5417820" cy="45148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BA8F134-79AA-460E-A5F9-788D422D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15833" r="13437" b="11111"/>
          <a:stretch/>
        </p:blipFill>
        <p:spPr>
          <a:xfrm>
            <a:off x="6362700" y="1866900"/>
            <a:ext cx="58293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3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F172B9-6DE5-4FCC-9027-FB4311FA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4" y="1905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000" dirty="0"/>
              <a:t>Kako imenujemo pojav, pri katerem voda prehaja iz tekočega v trdno stanje?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1A35743-833E-4B77-85B2-1ED716A74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46793"/>
            <a:ext cx="5772150" cy="48112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7BA84E4-AE81-4361-8A3A-CFB3E23E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19" y="1846654"/>
            <a:ext cx="5828281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D6EEF4-B4F9-48AF-921B-74338A11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4" y="156238"/>
            <a:ext cx="9590616" cy="1424912"/>
          </a:xfrm>
        </p:spPr>
        <p:txBody>
          <a:bodyPr>
            <a:normAutofit/>
          </a:bodyPr>
          <a:lstStyle/>
          <a:p>
            <a:r>
              <a:rPr lang="sl-SI" sz="4400" dirty="0"/>
              <a:t>Za kaj vse uporabljamo vodo?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5958C0-E338-44C4-8C78-53730F0D6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4" y="1131889"/>
            <a:ext cx="10924116" cy="3880773"/>
          </a:xfrm>
        </p:spPr>
        <p:txBody>
          <a:bodyPr>
            <a:noAutofit/>
          </a:bodyPr>
          <a:lstStyle/>
          <a:p>
            <a:r>
              <a:rPr lang="sl-SI" sz="4000" dirty="0"/>
              <a:t>Za pitje,</a:t>
            </a:r>
          </a:p>
          <a:p>
            <a:r>
              <a:rPr lang="sl-SI" sz="4000" dirty="0"/>
              <a:t>Za kuhanje,</a:t>
            </a:r>
          </a:p>
          <a:p>
            <a:r>
              <a:rPr lang="sl-SI" sz="4000" dirty="0"/>
              <a:t>Za umivanje,</a:t>
            </a:r>
          </a:p>
          <a:p>
            <a:r>
              <a:rPr lang="sl-SI" sz="4000" dirty="0"/>
              <a:t>Za likanje,</a:t>
            </a:r>
          </a:p>
          <a:p>
            <a:r>
              <a:rPr lang="sl-SI" sz="4000" dirty="0"/>
              <a:t>Za zalivanje rastlin, rož, vrtov,…</a:t>
            </a:r>
          </a:p>
          <a:p>
            <a:r>
              <a:rPr lang="sl-SI" sz="4000" dirty="0"/>
              <a:t>Za čiščenje,</a:t>
            </a:r>
          </a:p>
          <a:p>
            <a:r>
              <a:rPr lang="sl-SI" sz="4000" dirty="0"/>
              <a:t>Pranje perila,</a:t>
            </a:r>
          </a:p>
          <a:p>
            <a:r>
              <a:rPr lang="sl-SI" sz="4000" dirty="0"/>
              <a:t>V industriji….</a:t>
            </a:r>
          </a:p>
        </p:txBody>
      </p:sp>
    </p:spTree>
    <p:extLst>
      <p:ext uri="{BB962C8B-B14F-4D97-AF65-F5344CB8AC3E}">
        <p14:creationId xmlns:p14="http://schemas.microsoft.com/office/powerpoint/2010/main" val="1387338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E2905F-3CAE-48D0-95BD-C0ADF7D3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6000" dirty="0"/>
              <a:t>Kroženje vode v naravi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0A4AA38-9927-481E-828D-5501FB8C6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451" y="1303316"/>
            <a:ext cx="8912599" cy="55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4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8DA31-9C5F-4995-A306-4AC5935F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4" y="2857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l-SI" sz="4000" dirty="0"/>
              <a:t>Kaj se dogaja z vodo v naravi? Razloži.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0DC91AC-E9EB-401A-9D4B-F37EB0127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48" t="19428" r="41499" b="32475"/>
          <a:stretch/>
        </p:blipFill>
        <p:spPr>
          <a:xfrm>
            <a:off x="1504950" y="970429"/>
            <a:ext cx="7010400" cy="57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34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BCDDD9-AA62-4986-A435-5D4B0F92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072918" cy="25146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/>
              <a:t>Če bi živel-a na poplavnem območju, kako bi reagiral v primeru obilnega dežja?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9F31FA-8813-48C6-BF13-376440447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90666" cy="4392611"/>
          </a:xfrm>
        </p:spPr>
        <p:txBody>
          <a:bodyPr>
            <a:normAutofit/>
          </a:bodyPr>
          <a:lstStyle/>
          <a:p>
            <a:r>
              <a:rPr lang="sl-SI" sz="2800" dirty="0"/>
              <a:t>Spremljanje vremenske napovedi,</a:t>
            </a:r>
          </a:p>
          <a:p>
            <a:r>
              <a:rPr lang="sl-SI" sz="2800" dirty="0"/>
              <a:t>Opazovanje naraščanje vode v okolici,</a:t>
            </a:r>
          </a:p>
          <a:p>
            <a:r>
              <a:rPr lang="sl-SI" sz="2800" dirty="0"/>
              <a:t>Upoštevanje navodil Civilne zašite in reševalnih služb,</a:t>
            </a:r>
          </a:p>
          <a:p>
            <a:r>
              <a:rPr lang="sl-SI" sz="2800" dirty="0"/>
              <a:t>Iz kleti umakniti premično premoženje,</a:t>
            </a:r>
          </a:p>
          <a:p>
            <a:r>
              <a:rPr lang="sl-SI" sz="2800" dirty="0"/>
              <a:t>V okolici hiše odstraniti in zavarovati predmete, ki jih voda lahko poplavi,</a:t>
            </a:r>
          </a:p>
          <a:p>
            <a:r>
              <a:rPr lang="sl-SI" sz="2800" dirty="0"/>
              <a:t>Zavarovati domače živali,…</a:t>
            </a:r>
          </a:p>
          <a:p>
            <a:endParaRPr lang="sl-SI" sz="2800" dirty="0"/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55864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42810D-31A9-4689-A26D-5B5F7FD4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881"/>
            <a:ext cx="10789242" cy="1895856"/>
          </a:xfrm>
        </p:spPr>
        <p:txBody>
          <a:bodyPr>
            <a:normAutofit/>
          </a:bodyPr>
          <a:lstStyle/>
          <a:p>
            <a:r>
              <a:rPr lang="sl-SI" sz="4400" dirty="0"/>
              <a:t>Kdo so potrošniki?</a:t>
            </a:r>
            <a:br>
              <a:rPr lang="sl-SI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10AD02-BB5E-4056-85DD-839EEA6DF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90688"/>
            <a:ext cx="11704320" cy="4984431"/>
          </a:xfrm>
        </p:spPr>
        <p:txBody>
          <a:bodyPr>
            <a:normAutofit/>
          </a:bodyPr>
          <a:lstStyle/>
          <a:p>
            <a:r>
              <a:rPr lang="sl-SI" sz="4400" dirty="0"/>
              <a:t>Organizmi, ki se hranijo z drugimi organizmi. </a:t>
            </a:r>
          </a:p>
          <a:p>
            <a:r>
              <a:rPr lang="sl-SI" sz="4400" dirty="0"/>
              <a:t>Imenujemo jih tudi porabniki.</a:t>
            </a:r>
          </a:p>
        </p:txBody>
      </p:sp>
    </p:spTree>
    <p:extLst>
      <p:ext uri="{BB962C8B-B14F-4D97-AF65-F5344CB8AC3E}">
        <p14:creationId xmlns:p14="http://schemas.microsoft.com/office/powerpoint/2010/main" val="897431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D45C94-7B83-4A74-9C63-94F9E7A9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361950"/>
            <a:ext cx="8596668" cy="1320800"/>
          </a:xfrm>
        </p:spPr>
        <p:txBody>
          <a:bodyPr>
            <a:noAutofit/>
          </a:bodyPr>
          <a:lstStyle/>
          <a:p>
            <a:r>
              <a:rPr lang="sl-SI" sz="4000" dirty="0"/>
              <a:t>Zakaj je treba skrbeti, da podtalnica ostane čista?</a:t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7D8CF-CF93-4029-BD77-718BC4C4B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4" y="1989139"/>
            <a:ext cx="10543116" cy="4202111"/>
          </a:xfrm>
        </p:spPr>
        <p:txBody>
          <a:bodyPr>
            <a:normAutofit fontScale="92500" lnSpcReduction="10000"/>
          </a:bodyPr>
          <a:lstStyle/>
          <a:p>
            <a:r>
              <a:rPr lang="sl-SI" sz="3200" b="1" dirty="0"/>
              <a:t>Ker je podtalnica glavni vir pitne vode,</a:t>
            </a:r>
          </a:p>
          <a:p>
            <a:r>
              <a:rPr lang="sl-SI" sz="3200" b="1" dirty="0"/>
              <a:t>Pitna voda ne sme vsebovati zdravju škodljivih in strupenih snovi.</a:t>
            </a:r>
          </a:p>
          <a:p>
            <a:endParaRPr lang="sl-SI" sz="2400" dirty="0"/>
          </a:p>
          <a:p>
            <a:endParaRPr lang="sl-SI" sz="2400" dirty="0"/>
          </a:p>
          <a:p>
            <a:r>
              <a:rPr lang="sl-SI" sz="2400" dirty="0"/>
              <a:t>NEKOČ: bila podtalnica bolj onesnažena </a:t>
            </a:r>
            <a:r>
              <a:rPr lang="sl-SI" sz="2400" dirty="0">
                <a:sym typeface="Wingdings" panose="05000000000000000000" pitchFamily="2" charset="2"/>
              </a:rPr>
              <a:t> ker ljudje niso odlagali odpadkov na urejena odlagališča. V preteklosti so bili onesnaževalci podtalnice nepravilno odloženi odpadki iz industrijskih obratov.</a:t>
            </a:r>
          </a:p>
          <a:p>
            <a:r>
              <a:rPr lang="sl-SI" sz="2400" dirty="0">
                <a:sym typeface="Wingdings" panose="05000000000000000000" pitchFamily="2" charset="2"/>
              </a:rPr>
              <a:t>DANES podtalnico ogroža čezmerna uporaba gnojil in sredstev za zatiranje škodljivcev na njivah in poljih.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662966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13A15-57DB-402A-B447-3319EC08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3174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/>
              <a:t>Opiši celoten potek kroženja vode v naravi.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F88CF69-9AA8-4B01-B057-AA46C6A66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80" t="14029" r="28524" b="13824"/>
          <a:stretch/>
        </p:blipFill>
        <p:spPr>
          <a:xfrm>
            <a:off x="1905000" y="1310137"/>
            <a:ext cx="6000750" cy="55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7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0595A-4B06-4C67-B063-431CDBE59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247650"/>
            <a:ext cx="9140652" cy="1682750"/>
          </a:xfrm>
        </p:spPr>
        <p:txBody>
          <a:bodyPr>
            <a:normAutofit/>
          </a:bodyPr>
          <a:lstStyle/>
          <a:p>
            <a:pPr algn="ctr"/>
            <a:r>
              <a:rPr lang="sl-SI" sz="4400" b="1" dirty="0"/>
              <a:t>Topilo, topljenec, raztopina</a:t>
            </a:r>
            <a:br>
              <a:rPr lang="sl-SI" sz="4400" dirty="0"/>
            </a:br>
            <a:endParaRPr lang="sl-SI" sz="44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98BB70F-E531-4E8A-B830-DCACEED3E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68" y="1491586"/>
            <a:ext cx="9140651" cy="51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87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2FD606-40D9-4966-A68E-FC2607FA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/>
              <a:t>Voda je topilo. Kaj se raztaplja v vodi?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ADF1DE-9485-419C-B336-DD52CC4FC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84" y="18557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sl-SI" sz="4400" dirty="0"/>
              <a:t>Različne snovi: </a:t>
            </a:r>
          </a:p>
          <a:p>
            <a:r>
              <a:rPr lang="sl-SI" sz="4400" dirty="0"/>
              <a:t>sol, </a:t>
            </a:r>
          </a:p>
          <a:p>
            <a:r>
              <a:rPr lang="sl-SI" sz="4400" dirty="0"/>
              <a:t>sladkor, </a:t>
            </a:r>
          </a:p>
          <a:p>
            <a:r>
              <a:rPr lang="sl-SI" sz="4400" dirty="0"/>
              <a:t>malinovec, </a:t>
            </a:r>
          </a:p>
          <a:p>
            <a:r>
              <a:rPr lang="sl-SI" sz="4400" dirty="0"/>
              <a:t>kis….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7B82420-16FD-43E1-BE5E-1213E473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2" y="1366037"/>
            <a:ext cx="2814638" cy="53357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0955E25-8BA9-4FDF-949B-28DF4B4C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81" y="919032"/>
            <a:ext cx="4147819" cy="208121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7CA1881-538E-44C2-A8C2-7CECB908D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485" y="3086709"/>
            <a:ext cx="3332231" cy="36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12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ECE6E-3AAE-4FB0-841B-5D9BB2E5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4" y="156238"/>
            <a:ext cx="8596668" cy="1320800"/>
          </a:xfrm>
        </p:spPr>
        <p:txBody>
          <a:bodyPr>
            <a:noAutofit/>
          </a:bodyPr>
          <a:lstStyle/>
          <a:p>
            <a:r>
              <a:rPr lang="sl-SI" dirty="0"/>
              <a:t>Katere snovi v vodi niso topne? Kaj se zgodi z njimi, če jih damo v vodo?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04FAAF-8073-4C9C-9C6C-C1CC251F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84" y="1703389"/>
            <a:ext cx="11990916" cy="4811711"/>
          </a:xfrm>
        </p:spPr>
        <p:txBody>
          <a:bodyPr>
            <a:normAutofit/>
          </a:bodyPr>
          <a:lstStyle/>
          <a:p>
            <a:r>
              <a:rPr lang="sl-SI" sz="2800" dirty="0"/>
              <a:t>Nekatere snovi in predmeti, narejeni iz teh snovi, v vodi niso topni:</a:t>
            </a:r>
          </a:p>
          <a:p>
            <a:r>
              <a:rPr lang="sl-SI" sz="2800" dirty="0"/>
              <a:t>Stiropor,</a:t>
            </a:r>
          </a:p>
          <a:p>
            <a:r>
              <a:rPr lang="sl-SI" sz="2800" dirty="0"/>
              <a:t>Les,</a:t>
            </a:r>
          </a:p>
          <a:p>
            <a:r>
              <a:rPr lang="sl-SI" sz="2800" dirty="0"/>
              <a:t>Steklo,</a:t>
            </a:r>
          </a:p>
          <a:p>
            <a:r>
              <a:rPr lang="sl-SI" sz="2800" dirty="0"/>
              <a:t>Radirka,</a:t>
            </a:r>
          </a:p>
          <a:p>
            <a:r>
              <a:rPr lang="sl-SI" sz="2800" dirty="0"/>
              <a:t>Žebelj…</a:t>
            </a:r>
          </a:p>
          <a:p>
            <a:endParaRPr lang="sl-SI" sz="2800" dirty="0"/>
          </a:p>
          <a:p>
            <a:r>
              <a:rPr lang="sl-SI" sz="2800" dirty="0"/>
              <a:t>Lahko plavajo na vodi ali potonejo.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556BE6-14CF-4F7C-A1AF-DBFD4EF8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38" y="2552701"/>
            <a:ext cx="5757862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6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0A4106-A038-446C-BB88-D3EF3EB5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4" y="15623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400" dirty="0"/>
              <a:t>Pojasni pojme: topilo, topljenec, raztopina.</a:t>
            </a:r>
            <a:br>
              <a:rPr lang="sl-SI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AABE57-1F5D-445B-A94B-A0C5E06BF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924051"/>
            <a:ext cx="11753850" cy="41173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4000" dirty="0"/>
              <a:t>TOPLJENEC </a:t>
            </a:r>
            <a:r>
              <a:rPr lang="sl-SI" sz="4000" dirty="0">
                <a:sym typeface="Wingdings" panose="05000000000000000000" pitchFamily="2" charset="2"/>
              </a:rPr>
              <a:t> snov, ki se raztaplja.</a:t>
            </a:r>
          </a:p>
          <a:p>
            <a:pPr>
              <a:lnSpc>
                <a:spcPct val="150000"/>
              </a:lnSpc>
            </a:pPr>
            <a:r>
              <a:rPr lang="sl-SI" sz="4000" dirty="0">
                <a:sym typeface="Wingdings" panose="05000000000000000000" pitchFamily="2" charset="2"/>
              </a:rPr>
              <a:t>TOPILO  snov, ki raztaplja topljenec.</a:t>
            </a:r>
          </a:p>
          <a:p>
            <a:pPr>
              <a:lnSpc>
                <a:spcPct val="150000"/>
              </a:lnSpc>
            </a:pPr>
            <a:r>
              <a:rPr lang="sl-SI" sz="4000" dirty="0">
                <a:sym typeface="Wingdings" panose="05000000000000000000" pitchFamily="2" charset="2"/>
              </a:rPr>
              <a:t>RAZTOPINA je iz topila in topljenca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338415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8B92DF-913E-4CC2-9847-6C6EFA9A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274002" cy="17018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S primerom opiši, kako lahko naredimo raztopino?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492CF76-9BFD-46AC-B258-A9F8A0367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6" t="29243" r="51714" b="22168"/>
          <a:stretch/>
        </p:blipFill>
        <p:spPr>
          <a:xfrm>
            <a:off x="1371600" y="1431555"/>
            <a:ext cx="8934450" cy="54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89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259D71-10AE-4A12-AFEE-D06C17F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4" y="15623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7200" b="1" dirty="0"/>
              <a:t>Pitna voda</a:t>
            </a:r>
            <a:br>
              <a:rPr lang="sl-SI" sz="7200" dirty="0"/>
            </a:br>
            <a:endParaRPr lang="sl-SI" sz="72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C9904B6-C639-4E15-A955-7A60F5B62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5434" y="0"/>
            <a:ext cx="3666066" cy="34597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CD5233A-B826-4ABA-A89A-65253CFA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" y="3459751"/>
            <a:ext cx="4851928" cy="32287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B476CFA-DEE9-4007-BE29-A7411F883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808" y="1981200"/>
            <a:ext cx="3638976" cy="36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52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FFAE98-A21D-47D1-B4BF-5508034A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7"/>
            <a:ext cx="11525250" cy="2004351"/>
          </a:xfrm>
        </p:spPr>
        <p:txBody>
          <a:bodyPr>
            <a:normAutofit/>
          </a:bodyPr>
          <a:lstStyle/>
          <a:p>
            <a:pPr algn="ctr"/>
            <a:r>
              <a:rPr lang="sl-SI" sz="6000" dirty="0"/>
              <a:t>Naštej vire pitne vode.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4753C92-BE80-42F0-BED0-180BF9D5E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52516" cy="3880773"/>
          </a:xfrm>
        </p:spPr>
        <p:txBody>
          <a:bodyPr>
            <a:normAutofit/>
          </a:bodyPr>
          <a:lstStyle/>
          <a:p>
            <a:r>
              <a:rPr lang="sl-SI" sz="4400" dirty="0"/>
              <a:t>Podtalnica, potoki, jezera, reke…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B5FE2C9-D302-4DED-85BD-7E47A445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2992374"/>
            <a:ext cx="6324600" cy="35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90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6BF9DE-CBCE-4B48-82BA-DDD39AC1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34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000" dirty="0"/>
              <a:t>Kako je treba ravnati s pitno vodo in zakaj?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E423254-1E03-475A-8FC2-50B6CC591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07" t="14029" r="22726" b="9407"/>
          <a:stretch/>
        </p:blipFill>
        <p:spPr>
          <a:xfrm>
            <a:off x="2187402" y="1377950"/>
            <a:ext cx="7048500" cy="5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7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C5D6F0-51CD-4493-AA8F-FA1FA70F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"/>
            <a:ext cx="10240602" cy="2615184"/>
          </a:xfrm>
        </p:spPr>
        <p:txBody>
          <a:bodyPr>
            <a:noAutofit/>
          </a:bodyPr>
          <a:lstStyle/>
          <a:p>
            <a:r>
              <a:rPr lang="sl-SI" sz="4000" dirty="0"/>
              <a:t>Kako se razlikujejo rastlinojedci, </a:t>
            </a:r>
            <a:br>
              <a:rPr lang="sl-SI" sz="4000" dirty="0"/>
            </a:br>
            <a:r>
              <a:rPr lang="sl-SI" sz="4000" dirty="0"/>
              <a:t>mesojedci in vsejedci? </a:t>
            </a:r>
            <a:br>
              <a:rPr lang="sl-SI" sz="4000" dirty="0"/>
            </a:br>
            <a:r>
              <a:rPr lang="sl-SI" sz="4000" dirty="0"/>
              <a:t>Za vsako skupino navedi primer.</a:t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F48E32-8270-45DA-98EF-AD1365F9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46" y="2596897"/>
            <a:ext cx="9581556" cy="3986784"/>
          </a:xfrm>
        </p:spPr>
        <p:txBody>
          <a:bodyPr>
            <a:normAutofit/>
          </a:bodyPr>
          <a:lstStyle/>
          <a:p>
            <a:r>
              <a:rPr lang="sl-SI" sz="3600" dirty="0"/>
              <a:t>SRNJAK (rastlinojedec) – prehranjujejo se s hrano rastlinskega izvora.</a:t>
            </a:r>
          </a:p>
          <a:p>
            <a:r>
              <a:rPr lang="sl-SI" sz="3600" dirty="0"/>
              <a:t>RIS (mesojedec) – prehranjuje se s hrano živalskega izvora.</a:t>
            </a:r>
          </a:p>
          <a:p>
            <a:r>
              <a:rPr lang="sl-SI" sz="3600" dirty="0"/>
              <a:t>RJAVI MEDVED (vsejedec) – prehranjuje se s hrano rastlinskega in živalskega izvora.</a:t>
            </a:r>
          </a:p>
        </p:txBody>
      </p:sp>
    </p:spTree>
    <p:extLst>
      <p:ext uri="{BB962C8B-B14F-4D97-AF65-F5344CB8AC3E}">
        <p14:creationId xmlns:p14="http://schemas.microsoft.com/office/powerpoint/2010/main" val="2355157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C513D6-38B4-47FA-8C5F-41CF249B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/>
              <a:t>Kakšna mora biti pitna voda? Kakšna je pitna voda v Sloveniji?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95FC57-03BA-4883-9F7C-D94E42A6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0588"/>
            <a:ext cx="11190816" cy="3880773"/>
          </a:xfrm>
        </p:spPr>
        <p:txBody>
          <a:bodyPr>
            <a:normAutofit/>
          </a:bodyPr>
          <a:lstStyle/>
          <a:p>
            <a:r>
              <a:rPr lang="sl-SI" sz="3600" dirty="0"/>
              <a:t>Pitna voda mora biti brez barve, vonja in okusa. Ne vse vsebovati zdravju škodljivih in strupenih snovi.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351B972-85C6-4BE3-83E2-85C62E9F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4" t="31505" r="10781" b="33055"/>
          <a:stretch/>
        </p:blipFill>
        <p:spPr>
          <a:xfrm>
            <a:off x="0" y="3889497"/>
            <a:ext cx="12192000" cy="29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4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BC4E4D-A5F5-4205-A7BE-EBB17724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15623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800" dirty="0"/>
              <a:t>Kam se stekajo površinske vode?</a:t>
            </a:r>
            <a:br>
              <a:rPr lang="sl-SI" sz="4800" dirty="0"/>
            </a:br>
            <a:endParaRPr lang="sl-SI" sz="48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7429E13-99C1-4A5F-A5BE-9F56C040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84" y="2484439"/>
            <a:ext cx="11038416" cy="3880773"/>
          </a:xfrm>
        </p:spPr>
        <p:txBody>
          <a:bodyPr>
            <a:normAutofit/>
          </a:bodyPr>
          <a:lstStyle/>
          <a:p>
            <a:r>
              <a:rPr lang="sl-SI" sz="4000" dirty="0"/>
              <a:t>Vse površinske vode se stekajo v morje.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CDA0E27-1360-4E7D-84B9-7B9C9C44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12" y="3429000"/>
            <a:ext cx="4643438" cy="338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147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E1CD49-D10D-4518-B12C-F3B0618C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84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/>
              <a:t>Kaj lahko naredimo, kadar se zniža nivo podtalnice in primanjkuje pitne vode?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B09D00D-E593-4F2A-AEEB-2CED347DB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4" y="2820989"/>
            <a:ext cx="10676466" cy="3880773"/>
          </a:xfrm>
        </p:spPr>
        <p:txBody>
          <a:bodyPr>
            <a:normAutofit/>
          </a:bodyPr>
          <a:lstStyle/>
          <a:p>
            <a:pPr algn="ctr"/>
            <a:r>
              <a:rPr lang="sl-SI" sz="4400" dirty="0"/>
              <a:t>Vrtov ne zalivamo s pitno vodo, ne peremo avtomobilov s pitno vodo in drugih večjih površin.</a:t>
            </a:r>
          </a:p>
        </p:txBody>
      </p:sp>
    </p:spTree>
    <p:extLst>
      <p:ext uri="{BB962C8B-B14F-4D97-AF65-F5344CB8AC3E}">
        <p14:creationId xmlns:p14="http://schemas.microsoft.com/office/powerpoint/2010/main" val="636247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D76F0D-CADD-4982-B5AA-7B8087E41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156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6000" dirty="0"/>
              <a:t>Onesnaževanje vode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FBDB804-9EB1-46DF-A74E-BD409AD6E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0734" y="2976563"/>
            <a:ext cx="5831266" cy="388143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026D6CC-4307-40F4-A87D-7E7A2D73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5" y="1477039"/>
            <a:ext cx="5915150" cy="33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8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AEBFFD-F61D-4A42-BE5E-1380BBFF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6616" y="236539"/>
            <a:ext cx="10409766" cy="1924050"/>
          </a:xfrm>
        </p:spPr>
        <p:txBody>
          <a:bodyPr>
            <a:noAutofit/>
          </a:bodyPr>
          <a:lstStyle/>
          <a:p>
            <a:pPr algn="ctr"/>
            <a:r>
              <a:rPr lang="sl-SI" sz="4800" dirty="0"/>
              <a:t>Kaj je treba narediti, če je pitna voda onesnažena?</a:t>
            </a:r>
            <a:br>
              <a:rPr lang="sl-SI" sz="4800" dirty="0"/>
            </a:br>
            <a:endParaRPr lang="sl-SI" sz="48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FD0A735-9E16-4039-B7AD-99E018ED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0589"/>
            <a:ext cx="11868150" cy="4697411"/>
          </a:xfrm>
        </p:spPr>
        <p:txBody>
          <a:bodyPr>
            <a:normAutofit/>
          </a:bodyPr>
          <a:lstStyle/>
          <a:p>
            <a:pPr algn="ctr"/>
            <a:r>
              <a:rPr lang="sl-SI" sz="5400" dirty="0"/>
              <a:t>Moramo jo prekuhati ali uporabljati ustekleničeno vodo.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03129F-A5BD-44CC-9026-572BDFC4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048048"/>
            <a:ext cx="3867150" cy="25734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DCF43A2-1686-4924-96C2-0B4B852BA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0" y="3124200"/>
            <a:ext cx="24003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4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D8AD0D-48CD-437F-84BA-CD517FE5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4" y="0"/>
            <a:ext cx="9571566" cy="2004351"/>
          </a:xfrm>
        </p:spPr>
        <p:txBody>
          <a:bodyPr>
            <a:noAutofit/>
          </a:bodyPr>
          <a:lstStyle/>
          <a:p>
            <a:pPr algn="ctr"/>
            <a:r>
              <a:rPr lang="sl-SI" sz="4800" dirty="0"/>
              <a:t>Katere dejavnosti onesnažujejo vodo?</a:t>
            </a:r>
            <a:br>
              <a:rPr lang="sl-SI" sz="4800" dirty="0"/>
            </a:br>
            <a:endParaRPr lang="sl-SI" sz="48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827A3F9-3021-4E18-BB41-431765D1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1445" y="1488613"/>
            <a:ext cx="10886016" cy="3880773"/>
          </a:xfrm>
        </p:spPr>
        <p:txBody>
          <a:bodyPr>
            <a:normAutofit/>
          </a:bodyPr>
          <a:lstStyle/>
          <a:p>
            <a:r>
              <a:rPr lang="sl-SI" sz="3200" dirty="0"/>
              <a:t>Neustrezno odvajanje odpadnih voda iz industrije in gospodinjstev,</a:t>
            </a:r>
          </a:p>
          <a:p>
            <a:r>
              <a:rPr lang="sl-SI" sz="3200" dirty="0"/>
              <a:t>napačna in čezmerna raba gnojil in škropiv v kmetijstvu,</a:t>
            </a:r>
          </a:p>
          <a:p>
            <a:r>
              <a:rPr lang="sl-SI" sz="3200" dirty="0"/>
              <a:t>promet….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EE824ED-8847-49FF-B190-02EFDBE3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876" y="4717165"/>
            <a:ext cx="3299104" cy="21479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FBF4072-1BB2-423F-8EBE-AA995D97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194" y="2143258"/>
            <a:ext cx="3595956" cy="25225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A628F51-52DB-4588-989F-998593097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36" y="3429000"/>
            <a:ext cx="3350447" cy="25225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2CBBFD6-3905-42BF-A887-C05CB4C07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46" y="4533900"/>
            <a:ext cx="3488935" cy="23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8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4864DF-1CB4-4F66-B3BB-4834A3C8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84" y="156237"/>
            <a:ext cx="9152466" cy="1863063"/>
          </a:xfrm>
        </p:spPr>
        <p:txBody>
          <a:bodyPr>
            <a:normAutofit/>
          </a:bodyPr>
          <a:lstStyle/>
          <a:p>
            <a:pPr algn="ctr"/>
            <a:r>
              <a:rPr lang="sl-SI" sz="8800" dirty="0"/>
              <a:t>Tla in prst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EE4749E-6E18-4B3E-9BCB-E3660FF0A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9301"/>
            <a:ext cx="6484855" cy="48387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93F72B-CA78-4E4E-ACC3-3035FB5A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855" y="2224658"/>
            <a:ext cx="5524500" cy="41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2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645CA-5C29-4A6C-BDA8-F0BC473C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81266" cy="2514600"/>
          </a:xfrm>
        </p:spPr>
        <p:txBody>
          <a:bodyPr>
            <a:noAutofit/>
          </a:bodyPr>
          <a:lstStyle/>
          <a:p>
            <a:r>
              <a:rPr lang="sl-SI" sz="4800" dirty="0"/>
              <a:t>Kaj vpliva na nastanek tal - prsti ? Pojasni.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1812889-5DE7-4124-BAB3-E1B4903AF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4" t="25317" r="2848" b="26094"/>
          <a:stretch/>
        </p:blipFill>
        <p:spPr>
          <a:xfrm>
            <a:off x="0" y="2133600"/>
            <a:ext cx="12320924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9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C81E9D-3CAF-425B-8D57-251BB784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Autofit/>
          </a:bodyPr>
          <a:lstStyle/>
          <a:p>
            <a:r>
              <a:rPr lang="sl-SI" sz="5400" dirty="0"/>
              <a:t>Kaj je preperevanje?</a:t>
            </a:r>
            <a:br>
              <a:rPr lang="sl-SI" sz="5400" dirty="0"/>
            </a:br>
            <a:endParaRPr lang="sl-SI" sz="5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BFFC4D3-8F20-4DFC-9B37-743475C05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1396" y="1140950"/>
            <a:ext cx="9895416" cy="3880773"/>
          </a:xfrm>
        </p:spPr>
        <p:txBody>
          <a:bodyPr>
            <a:normAutofit/>
          </a:bodyPr>
          <a:lstStyle/>
          <a:p>
            <a:r>
              <a:rPr lang="sl-SI" sz="4000" dirty="0"/>
              <a:t>Proces razpadanja kamnin na manjše kose, zaradi dejavnikov okolja.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F897371-F328-4390-B072-0A9DE405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69" y="2526839"/>
            <a:ext cx="3776663" cy="37766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3589792-847D-4137-A855-28605A296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0" y="141950"/>
            <a:ext cx="3002459" cy="199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5CA10D5-D637-4076-A09F-83C5F837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130" y="3692505"/>
            <a:ext cx="7952479" cy="20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7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704D71-A479-406E-8B4C-76F80639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82" y="167813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4400" dirty="0"/>
              <a:t>Po čem se vrste prsti med seboj razlikujejo?</a:t>
            </a:r>
            <a:br>
              <a:rPr lang="sl-SI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FCF8D9-1F57-4F7F-A38D-957CB8C1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86" y="1488613"/>
            <a:ext cx="11332632" cy="3880773"/>
          </a:xfrm>
        </p:spPr>
        <p:txBody>
          <a:bodyPr>
            <a:normAutofit/>
          </a:bodyPr>
          <a:lstStyle/>
          <a:p>
            <a:r>
              <a:rPr lang="sl-SI" sz="3600" dirty="0"/>
              <a:t>Poznamo več vrsti plasti (gozdno, glineno, peščeno), ki se med seboj razlikujejo po ZRNAVOSTI, PREPUSTNOSTI, BARVI in SESTAVI.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05DB230-4849-472C-9E43-3A2210D66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9" t="14722" r="7969" b="21706"/>
          <a:stretch/>
        </p:blipFill>
        <p:spPr>
          <a:xfrm>
            <a:off x="1150236" y="3253908"/>
            <a:ext cx="8565264" cy="36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E17E21-9E71-4425-9BF8-C9DC537D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8704"/>
            <a:ext cx="10021146" cy="2170176"/>
          </a:xfrm>
        </p:spPr>
        <p:txBody>
          <a:bodyPr>
            <a:normAutofit/>
          </a:bodyPr>
          <a:lstStyle/>
          <a:p>
            <a:r>
              <a:rPr lang="sl-SI" sz="4400" dirty="0"/>
              <a:t>Kdo so razkrojevalci?</a:t>
            </a:r>
            <a:br>
              <a:rPr lang="sl-SI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1AEF9F-1736-4811-9F7A-BD80F265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700784"/>
            <a:ext cx="11064240" cy="5010911"/>
          </a:xfrm>
        </p:spPr>
        <p:txBody>
          <a:bodyPr>
            <a:normAutofit/>
          </a:bodyPr>
          <a:lstStyle/>
          <a:p>
            <a:r>
              <a:rPr lang="sl-SI" sz="3200" dirty="0"/>
              <a:t>Živa bitja, ki razgradijo odmrle organizme v anorganske snovi.</a:t>
            </a:r>
          </a:p>
          <a:p>
            <a:r>
              <a:rPr lang="sl-SI" sz="3200" dirty="0"/>
              <a:t>To so bakterije, glive in drugi organizmi.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CF689EA-8A43-4929-819D-C89F8F01B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5" y="3869525"/>
            <a:ext cx="12083835" cy="29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581C11-3A66-4AB6-9F58-06999215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Opiši plasti tal.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4951164-C610-48BA-86C5-6EC012A43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4" t="24827" r="4781" b="22168"/>
          <a:stretch/>
        </p:blipFill>
        <p:spPr>
          <a:xfrm>
            <a:off x="342899" y="1930400"/>
            <a:ext cx="11561999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4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F8D86E-EFC5-448C-A0D3-DAB47CA3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9466" y="0"/>
            <a:ext cx="10619316" cy="1320800"/>
          </a:xfrm>
        </p:spPr>
        <p:txBody>
          <a:bodyPr>
            <a:noAutofit/>
          </a:bodyPr>
          <a:lstStyle/>
          <a:p>
            <a:pPr algn="ctr"/>
            <a:r>
              <a:rPr lang="sl-SI" sz="4800" dirty="0"/>
              <a:t>Katere dejavnosti onesnažujejo tla?</a:t>
            </a:r>
            <a:br>
              <a:rPr lang="sl-SI" sz="4800" dirty="0"/>
            </a:br>
            <a:endParaRPr lang="sl-SI" sz="48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4F141BC-E7FC-4924-B136-D1FA170EF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24" t="19919" r="33768" b="17259"/>
          <a:stretch/>
        </p:blipFill>
        <p:spPr>
          <a:xfrm>
            <a:off x="0" y="851206"/>
            <a:ext cx="8740332" cy="515558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02A61E1-0C17-49C1-887C-831B2D8344E1}"/>
              </a:ext>
            </a:extLst>
          </p:cNvPr>
          <p:cNvSpPr txBox="1"/>
          <p:nvPr/>
        </p:nvSpPr>
        <p:spPr>
          <a:xfrm>
            <a:off x="0" y="6006793"/>
            <a:ext cx="1196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Tla onesnažujemo tudi z neustreznim odlaganjem odpadkov in nevarnih snovi v naravo.</a:t>
            </a:r>
          </a:p>
        </p:txBody>
      </p:sp>
    </p:spTree>
    <p:extLst>
      <p:ext uri="{BB962C8B-B14F-4D97-AF65-F5344CB8AC3E}">
        <p14:creationId xmlns:p14="http://schemas.microsoft.com/office/powerpoint/2010/main" val="3451657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532A0E-5B6B-4DFC-9E46-FF8F8317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84" y="15623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dirty="0"/>
              <a:t>Ali lahko tudi naravne nesreče (npr. poplava) onesnažijo tla?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7D94F6-4567-46C6-9230-0FADE4D3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416989"/>
            <a:ext cx="10733616" cy="3880773"/>
          </a:xfrm>
        </p:spPr>
        <p:txBody>
          <a:bodyPr>
            <a:normAutofit/>
          </a:bodyPr>
          <a:lstStyle/>
          <a:p>
            <a:r>
              <a:rPr lang="sl-SI" sz="3200" dirty="0"/>
              <a:t>Da, onesnažena prst je lahko tudi posledica poprav in drugih naravnih nesreč.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1182A2-4600-47F3-91D8-DE1E12A9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3" t="15279" r="32656" b="11944"/>
          <a:stretch/>
        </p:blipFill>
        <p:spPr>
          <a:xfrm>
            <a:off x="5406852" y="1932286"/>
            <a:ext cx="4305300" cy="49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35A776-8AB4-422E-A905-62576960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84" y="247650"/>
            <a:ext cx="8596668" cy="1320800"/>
          </a:xfrm>
        </p:spPr>
        <p:txBody>
          <a:bodyPr>
            <a:noAutofit/>
          </a:bodyPr>
          <a:lstStyle/>
          <a:p>
            <a:r>
              <a:rPr lang="sl-SI" sz="4000" dirty="0"/>
              <a:t>Ali se škodljive snovi iz onesnaženih tal prenesejo v rastline?</a:t>
            </a:r>
            <a:br>
              <a:rPr lang="sl-SI" sz="4000" dirty="0"/>
            </a:b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2991587-CD03-494D-B667-92053F8BC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04" t="12064" r="15272" b="10389"/>
          <a:stretch/>
        </p:blipFill>
        <p:spPr>
          <a:xfrm>
            <a:off x="1162049" y="1930400"/>
            <a:ext cx="8596668" cy="48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8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918AA6-6368-49D6-B1DF-53A634B0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12"/>
            <a:ext cx="9637776" cy="185928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Opiši in navedi primer prehranjevalnega odnosa med živimi bitji (zajedavstvo, sožitje in </a:t>
            </a:r>
            <a:r>
              <a:rPr lang="sl-SI" dirty="0" err="1"/>
              <a:t>plenilstvo</a:t>
            </a:r>
            <a:r>
              <a:rPr lang="sl-SI" dirty="0"/>
              <a:t>).</a:t>
            </a:r>
            <a:br>
              <a:rPr lang="sl-SI" dirty="0"/>
            </a:br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9B9696A0-1782-4658-B297-BB5E15737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90" t="25847" r="4174" b="21853"/>
          <a:stretch/>
        </p:blipFill>
        <p:spPr>
          <a:xfrm>
            <a:off x="0" y="2229070"/>
            <a:ext cx="12227255" cy="39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3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C70FBC-6FD1-47CA-AC0C-2BEC6985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3" y="203267"/>
            <a:ext cx="8596668" cy="1320800"/>
          </a:xfrm>
        </p:spPr>
        <p:txBody>
          <a:bodyPr>
            <a:normAutofit/>
          </a:bodyPr>
          <a:lstStyle/>
          <a:p>
            <a:r>
              <a:rPr lang="sl-SI" sz="6600" dirty="0"/>
              <a:t>SOŽITJE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42142D8-4936-410A-978B-1C07C65D3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5" y="1524067"/>
            <a:ext cx="4279392" cy="441493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45BEBD6-1E8F-4F27-9EE1-48B08301173C}"/>
              </a:ext>
            </a:extLst>
          </p:cNvPr>
          <p:cNvSpPr txBox="1"/>
          <p:nvPr/>
        </p:nvSpPr>
        <p:spPr>
          <a:xfrm>
            <a:off x="404347" y="6089904"/>
            <a:ext cx="4443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Lišaji (alge in glive)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7256BE1-EB4C-4584-B648-ED8F603E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078" y="203267"/>
            <a:ext cx="5528120" cy="367871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921224D-3662-4CD1-895B-D302DD1EF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32" y="3115436"/>
            <a:ext cx="5066650" cy="2509501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47BB92C-32AA-4364-8B5B-E6814D081A57}"/>
              </a:ext>
            </a:extLst>
          </p:cNvPr>
          <p:cNvSpPr txBox="1"/>
          <p:nvPr/>
        </p:nvSpPr>
        <p:spPr>
          <a:xfrm>
            <a:off x="5575813" y="5677396"/>
            <a:ext cx="506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Breza in brezov goban</a:t>
            </a:r>
          </a:p>
        </p:txBody>
      </p:sp>
    </p:spTree>
    <p:extLst>
      <p:ext uri="{BB962C8B-B14F-4D97-AF65-F5344CB8AC3E}">
        <p14:creationId xmlns:p14="http://schemas.microsoft.com/office/powerpoint/2010/main" val="94168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866529-8A3A-4AB9-930C-16BADE85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0" y="156238"/>
            <a:ext cx="8596668" cy="1320800"/>
          </a:xfrm>
        </p:spPr>
        <p:txBody>
          <a:bodyPr>
            <a:normAutofit/>
          </a:bodyPr>
          <a:lstStyle/>
          <a:p>
            <a:r>
              <a:rPr lang="sl-SI" sz="4800" dirty="0"/>
              <a:t>PLENILSTVO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77C6DFA-6826-4DD8-8BF0-FF76D7378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" y="1056414"/>
            <a:ext cx="5196427" cy="36317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2ECF07A-0DC4-4D4E-AE42-A92495F64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29" y="156238"/>
            <a:ext cx="5025140" cy="334400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7EBE41F-CBB3-4F3D-A51E-2A50924AB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860" y="3513998"/>
            <a:ext cx="5025140" cy="33440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933C33-6620-4555-A980-3B422416D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27" y="4123012"/>
            <a:ext cx="5863243" cy="27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07961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1205</Words>
  <Application>Microsoft Office PowerPoint</Application>
  <PresentationFormat>Širokozaslonsko</PresentationFormat>
  <Paragraphs>162</Paragraphs>
  <Slides>63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63</vt:i4>
      </vt:variant>
    </vt:vector>
  </HeadingPairs>
  <TitlesOfParts>
    <vt:vector size="72" baseType="lpstr">
      <vt:lpstr>Arial</vt:lpstr>
      <vt:lpstr>Calibri</vt:lpstr>
      <vt:lpstr>Comic Sans MS</vt:lpstr>
      <vt:lpstr>Courier New</vt:lpstr>
      <vt:lpstr>Times New Roman</vt:lpstr>
      <vt:lpstr>Trebuchet MS</vt:lpstr>
      <vt:lpstr>Wingdings</vt:lpstr>
      <vt:lpstr>Wingdings 3</vt:lpstr>
      <vt:lpstr>Gladko</vt:lpstr>
      <vt:lpstr>PREVERJANJE ZNANJA</vt:lpstr>
      <vt:lpstr>Živa bitja so medsebojno odvisna </vt:lpstr>
      <vt:lpstr>Kdo so proizvajalci? </vt:lpstr>
      <vt:lpstr>Kdo so potrošniki? </vt:lpstr>
      <vt:lpstr>Kako se razlikujejo rastlinojedci,  mesojedci in vsejedci?  Za vsako skupino navedi primer. </vt:lpstr>
      <vt:lpstr>Kdo so razkrojevalci? </vt:lpstr>
      <vt:lpstr>Opiši in navedi primer prehranjevalnega odnosa med živimi bitji (zajedavstvo, sožitje in plenilstvo). </vt:lpstr>
      <vt:lpstr>SOŽITJE</vt:lpstr>
      <vt:lpstr>PLENILSTVO</vt:lpstr>
      <vt:lpstr>ZAJEDAVSTVO</vt:lpstr>
      <vt:lpstr>Določi, katera od naštetih živali je plen, plenilec ali zajedavec. Pred ime živali v desnem stolpcu napiši ustrezno črko iz levega stolpca. </vt:lpstr>
      <vt:lpstr>Oglej si sliko in dopolni. </vt:lpstr>
      <vt:lpstr>Živa bitja in okolje </vt:lpstr>
      <vt:lpstr>Kaj sestavlja neživo naravo? </vt:lpstr>
      <vt:lpstr>Opiši kroženje snovi v okolju. </vt:lpstr>
      <vt:lpstr>Prehranjevalna veriga, prehranjevalni splet</vt:lpstr>
      <vt:lpstr>Kaj pomeni prehranjevalna veriga? Opiši kako se začne in kako konča. </vt:lpstr>
      <vt:lpstr>Kaj je prehranjevalni splet? </vt:lpstr>
      <vt:lpstr>Nariši primer prehranjevalnega spleta. </vt:lpstr>
      <vt:lpstr>ČLOVEK POSEGA V NARAVO</vt:lpstr>
      <vt:lpstr>S čim vse ljudje onesnažujemo okolje? </vt:lpstr>
      <vt:lpstr>Kaj je ekologija?  </vt:lpstr>
      <vt:lpstr>O VODI</vt:lpstr>
      <vt:lpstr>V kakšnem stanju je lahko voda? </vt:lpstr>
      <vt:lpstr>Kaj je potrebno, da se tekoča voda spremeni v led? </vt:lpstr>
      <vt:lpstr>Kaj je potrebno, da se tekoča voda spremeni v vodno paro? </vt:lpstr>
      <vt:lpstr>Kako imenujemo pojav, pri katerem voda prehaja iz tekočega v plinasto stanje? </vt:lpstr>
      <vt:lpstr>Kako imenujemo pojav, pri katerem voda prehaja iz plinastega v tekoče stanje? </vt:lpstr>
      <vt:lpstr>Kakšna je razlika med izparevanjem in izhlapevanjem? </vt:lpstr>
      <vt:lpstr>PowerPointova predstavitev</vt:lpstr>
      <vt:lpstr>Stanje vode</vt:lpstr>
      <vt:lpstr>Kaj je vrelišče? </vt:lpstr>
      <vt:lpstr>Kaj je ledišče? </vt:lpstr>
      <vt:lpstr>Kako imenujemo pojav, pri katerem voda prehaja iz trdnega v tekoče stanje? </vt:lpstr>
      <vt:lpstr>Kako imenujemo pojav, pri katerem voda prehaja iz tekočega v trdno stanje? </vt:lpstr>
      <vt:lpstr>Za kaj vse uporabljamo vodo? </vt:lpstr>
      <vt:lpstr>Kroženje vode v naravi</vt:lpstr>
      <vt:lpstr>Kaj se dogaja z vodo v naravi? Razloži. </vt:lpstr>
      <vt:lpstr>Če bi živel-a na poplavnem območju, kako bi reagiral v primeru obilnega dežja? </vt:lpstr>
      <vt:lpstr>Zakaj je treba skrbeti, da podtalnica ostane čista? </vt:lpstr>
      <vt:lpstr>Opiši celoten potek kroženja vode v naravi. </vt:lpstr>
      <vt:lpstr>Topilo, topljenec, raztopina </vt:lpstr>
      <vt:lpstr>Voda je topilo. Kaj se raztaplja v vodi?</vt:lpstr>
      <vt:lpstr>Katere snovi v vodi niso topne? Kaj se zgodi z njimi, če jih damo v vodo? </vt:lpstr>
      <vt:lpstr>Pojasni pojme: topilo, topljenec, raztopina. </vt:lpstr>
      <vt:lpstr>S primerom opiši, kako lahko naredimo raztopino? </vt:lpstr>
      <vt:lpstr>Pitna voda </vt:lpstr>
      <vt:lpstr>Naštej vire pitne vode.</vt:lpstr>
      <vt:lpstr>Kako je treba ravnati s pitno vodo in zakaj? </vt:lpstr>
      <vt:lpstr>Kakšna mora biti pitna voda? Kakšna je pitna voda v Sloveniji? </vt:lpstr>
      <vt:lpstr>Kam se stekajo površinske vode? </vt:lpstr>
      <vt:lpstr>Kaj lahko naredimo, kadar se zniža nivo podtalnice in primanjkuje pitne vode? </vt:lpstr>
      <vt:lpstr>Onesnaževanje vode</vt:lpstr>
      <vt:lpstr>Kaj je treba narediti, če je pitna voda onesnažena? </vt:lpstr>
      <vt:lpstr>Katere dejavnosti onesnažujejo vodo? </vt:lpstr>
      <vt:lpstr>Tla in prst</vt:lpstr>
      <vt:lpstr>Kaj vpliva na nastanek tal - prsti ? Pojasni.</vt:lpstr>
      <vt:lpstr>Kaj je preperevanje? </vt:lpstr>
      <vt:lpstr>Po čem se vrste prsti med seboj razlikujejo? </vt:lpstr>
      <vt:lpstr>Opiši plasti tal. </vt:lpstr>
      <vt:lpstr>Katere dejavnosti onesnažujejo tla? </vt:lpstr>
      <vt:lpstr>Ali lahko tudi naravne nesreče (npr. poplava) onesnažijo tla? </vt:lpstr>
      <vt:lpstr>Ali se škodljive snovi iz onesnaženih tal prenesejo v rastline?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PREVERJANJE ZNANJA</dc:title>
  <dc:creator>OŠ Lenart 03</dc:creator>
  <cp:lastModifiedBy>OŠ Lenart 03</cp:lastModifiedBy>
  <cp:revision>21</cp:revision>
  <dcterms:created xsi:type="dcterms:W3CDTF">2022-01-12T14:20:45Z</dcterms:created>
  <dcterms:modified xsi:type="dcterms:W3CDTF">2022-01-12T17:52:17Z</dcterms:modified>
</cp:coreProperties>
</file>